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176" r:id="rId1"/>
  </p:sldMasterIdLst>
  <p:notesMasterIdLst>
    <p:notesMasterId r:id="rId46"/>
  </p:notesMasterIdLst>
  <p:handoutMasterIdLst>
    <p:handoutMasterId r:id="rId47"/>
  </p:handoutMasterIdLst>
  <p:sldIdLst>
    <p:sldId id="256" r:id="rId2"/>
    <p:sldId id="280" r:id="rId3"/>
    <p:sldId id="309" r:id="rId4"/>
    <p:sldId id="274" r:id="rId5"/>
    <p:sldId id="328" r:id="rId6"/>
    <p:sldId id="366" r:id="rId7"/>
    <p:sldId id="367" r:id="rId8"/>
    <p:sldId id="372" r:id="rId9"/>
    <p:sldId id="276" r:id="rId10"/>
    <p:sldId id="326" r:id="rId11"/>
    <p:sldId id="376" r:id="rId12"/>
    <p:sldId id="375" r:id="rId13"/>
    <p:sldId id="273" r:id="rId14"/>
    <p:sldId id="305" r:id="rId15"/>
    <p:sldId id="368" r:id="rId16"/>
    <p:sldId id="325" r:id="rId17"/>
    <p:sldId id="362" r:id="rId18"/>
    <p:sldId id="359" r:id="rId19"/>
    <p:sldId id="354" r:id="rId20"/>
    <p:sldId id="371" r:id="rId21"/>
    <p:sldId id="306" r:id="rId22"/>
    <p:sldId id="352" r:id="rId23"/>
    <p:sldId id="342" r:id="rId24"/>
    <p:sldId id="369" r:id="rId25"/>
    <p:sldId id="257" r:id="rId26"/>
    <p:sldId id="355" r:id="rId27"/>
    <p:sldId id="365" r:id="rId28"/>
    <p:sldId id="364" r:id="rId29"/>
    <p:sldId id="357" r:id="rId30"/>
    <p:sldId id="358" r:id="rId31"/>
    <p:sldId id="374" r:id="rId32"/>
    <p:sldId id="373" r:id="rId33"/>
    <p:sldId id="361" r:id="rId34"/>
    <p:sldId id="311" r:id="rId35"/>
    <p:sldId id="334" r:id="rId36"/>
    <p:sldId id="336" r:id="rId37"/>
    <p:sldId id="287" r:id="rId38"/>
    <p:sldId id="288" r:id="rId39"/>
    <p:sldId id="289" r:id="rId40"/>
    <p:sldId id="290" r:id="rId41"/>
    <p:sldId id="370" r:id="rId42"/>
    <p:sldId id="349" r:id="rId43"/>
    <p:sldId id="327" r:id="rId44"/>
    <p:sldId id="360" r:id="rId45"/>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974C732-0677-4F91-B853-C4ABA284A962}">
          <p14:sldIdLst>
            <p14:sldId id="256"/>
            <p14:sldId id="280"/>
            <p14:sldId id="309"/>
            <p14:sldId id="274"/>
            <p14:sldId id="328"/>
            <p14:sldId id="366"/>
            <p14:sldId id="367"/>
            <p14:sldId id="372"/>
            <p14:sldId id="276"/>
            <p14:sldId id="326"/>
            <p14:sldId id="376"/>
            <p14:sldId id="375"/>
            <p14:sldId id="273"/>
            <p14:sldId id="305"/>
            <p14:sldId id="368"/>
            <p14:sldId id="325"/>
            <p14:sldId id="362"/>
            <p14:sldId id="359"/>
            <p14:sldId id="354"/>
            <p14:sldId id="371"/>
            <p14:sldId id="306"/>
            <p14:sldId id="352"/>
            <p14:sldId id="342"/>
            <p14:sldId id="369"/>
            <p14:sldId id="257"/>
            <p14:sldId id="355"/>
            <p14:sldId id="365"/>
            <p14:sldId id="364"/>
            <p14:sldId id="357"/>
            <p14:sldId id="358"/>
            <p14:sldId id="374"/>
            <p14:sldId id="373"/>
            <p14:sldId id="361"/>
            <p14:sldId id="311"/>
            <p14:sldId id="334"/>
            <p14:sldId id="336"/>
            <p14:sldId id="287"/>
            <p14:sldId id="288"/>
            <p14:sldId id="289"/>
            <p14:sldId id="290"/>
            <p14:sldId id="370"/>
            <p14:sldId id="349"/>
            <p14:sldId id="327"/>
            <p14:sldId id="36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lene Siegel" initials="MS" lastIdx="1" clrIdx="0">
    <p:extLst>
      <p:ext uri="{19B8F6BF-5375-455C-9EA6-DF929625EA0E}">
        <p15:presenceInfo xmlns:p15="http://schemas.microsoft.com/office/powerpoint/2012/main" userId="666bf7542482a4d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66"/>
    <a:srgbClr val="9999FF"/>
    <a:srgbClr val="9900FF"/>
    <a:srgbClr val="339933"/>
    <a:srgbClr val="A50021"/>
    <a:srgbClr val="FFFFFF"/>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28" autoAdjust="0"/>
    <p:restoredTop sz="80185" autoAdjust="0"/>
  </p:normalViewPr>
  <p:slideViewPr>
    <p:cSldViewPr>
      <p:cViewPr varScale="1">
        <p:scale>
          <a:sx n="162" d="100"/>
          <a:sy n="162" d="100"/>
        </p:scale>
        <p:origin x="1844" y="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lene Siegel" userId="666bf7542482a4df" providerId="LiveId" clId="{162731D2-374C-46D3-B1AD-CB2812D06985}"/>
    <pc:docChg chg="modSld">
      <pc:chgData name="Marlene Siegel" userId="666bf7542482a4df" providerId="LiveId" clId="{162731D2-374C-46D3-B1AD-CB2812D06985}" dt="2022-02-23T03:52:08.382" v="31" actId="1076"/>
      <pc:docMkLst>
        <pc:docMk/>
      </pc:docMkLst>
      <pc:sldChg chg="modSp mod">
        <pc:chgData name="Marlene Siegel" userId="666bf7542482a4df" providerId="LiveId" clId="{162731D2-374C-46D3-B1AD-CB2812D06985}" dt="2022-02-23T03:52:08.382" v="31" actId="1076"/>
        <pc:sldMkLst>
          <pc:docMk/>
          <pc:sldMk cId="1964773324" sldId="256"/>
        </pc:sldMkLst>
        <pc:spChg chg="mod">
          <ac:chgData name="Marlene Siegel" userId="666bf7542482a4df" providerId="LiveId" clId="{162731D2-374C-46D3-B1AD-CB2812D06985}" dt="2022-02-23T03:51:38.226" v="14" actId="20577"/>
          <ac:spMkLst>
            <pc:docMk/>
            <pc:sldMk cId="1964773324" sldId="256"/>
            <ac:spMk id="6" creationId="{E86F7F17-A576-4183-9603-FF571E893DE7}"/>
          </ac:spMkLst>
        </pc:spChg>
        <pc:spChg chg="mod">
          <ac:chgData name="Marlene Siegel" userId="666bf7542482a4df" providerId="LiveId" clId="{162731D2-374C-46D3-B1AD-CB2812D06985}" dt="2022-02-23T03:52:08.382" v="31" actId="1076"/>
          <ac:spMkLst>
            <pc:docMk/>
            <pc:sldMk cId="1964773324" sldId="256"/>
            <ac:spMk id="7" creationId="{D09409F4-F8F5-4D0C-8973-A69D80A501ED}"/>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https://d.docs.live.net/666bf7542482a4df/Connecticut/Budget%20FY%2023/Budget%20Plan_FY23/FY23_BUDGET_PLAN_INITIAL_V1.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https://d.docs.live.net/666bf7542482a4df/Connecticut/Budget%20FY%2023/Budget%20Plan_FY23/FY23_BUDGET_PLAN_INITIAL_V1.xlsx" TargetMode="External"/></Relationships>
</file>

<file path=ppt/charts/_rels/chart4.xml.rels><?xml version="1.0" encoding="UTF-8" standalone="yes"?>
<Relationships xmlns="http://schemas.openxmlformats.org/package/2006/relationships"><Relationship Id="rId2" Type="http://schemas.openxmlformats.org/officeDocument/2006/relationships/oleObject" Target="https://d.docs.live.net/666bf7542482a4df/Connecticut/Budget%20FY%2023/Budget%20Plan_FY23/FY23_BUDGET_PLAN_INITIAL_V1.xlsx" TargetMode="External"/><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t>2021-22</a:t>
            </a:r>
            <a:r>
              <a:rPr lang="en-US" b="1" baseline="0" dirty="0"/>
              <a:t> BOE Budget</a:t>
            </a:r>
            <a:endParaRPr lang="en-US"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'[FY23_BOE BUDGET_HISTORY_ANALYSIS_V1.xlsx]BOE Budget_Graphic_FY22'!$E$125</c:f>
              <c:strCache>
                <c:ptCount val="1"/>
                <c:pt idx="0">
                  <c:v>2021-22</c:v>
                </c:pt>
              </c:strCache>
            </c:strRef>
          </c:tx>
          <c:spPr>
            <a:solidFill>
              <a:schemeClr val="accent1"/>
            </a:solidFill>
            <a:ln>
              <a:noFill/>
            </a:ln>
            <a:effectLst/>
          </c:spPr>
          <c:invertIfNegative val="0"/>
          <c:dPt>
            <c:idx val="1"/>
            <c:invertIfNegative val="0"/>
            <c:bubble3D val="0"/>
            <c:spPr>
              <a:solidFill>
                <a:srgbClr val="00B050"/>
              </a:solidFill>
              <a:ln>
                <a:noFill/>
              </a:ln>
              <a:effectLst/>
            </c:spPr>
            <c:extLst>
              <c:ext xmlns:c16="http://schemas.microsoft.com/office/drawing/2014/chart" uri="{C3380CC4-5D6E-409C-BE32-E72D297353CC}">
                <c16:uniqueId val="{00000001-BBEB-4B85-BFCE-FF5A39F6E17D}"/>
              </c:ext>
            </c:extLst>
          </c:dPt>
          <c:dPt>
            <c:idx val="3"/>
            <c:invertIfNegative val="0"/>
            <c:bubble3D val="0"/>
            <c:spPr>
              <a:solidFill>
                <a:srgbClr val="FFCC00"/>
              </a:solidFill>
              <a:ln>
                <a:noFill/>
              </a:ln>
              <a:effectLst/>
            </c:spPr>
            <c:extLst>
              <c:ext xmlns:c16="http://schemas.microsoft.com/office/drawing/2014/chart" uri="{C3380CC4-5D6E-409C-BE32-E72D297353CC}">
                <c16:uniqueId val="{00000003-BBEB-4B85-BFCE-FF5A39F6E17D}"/>
              </c:ext>
            </c:extLst>
          </c:dPt>
          <c:cat>
            <c:strRef>
              <c:f>'[FY23_BOE BUDGET_HISTORY_ANALYSIS_V1.xlsx]BOE Budget_Graphic_FY22'!$D$126:$D$129</c:f>
              <c:strCache>
                <c:ptCount val="4"/>
                <c:pt idx="0">
                  <c:v>City</c:v>
                </c:pt>
                <c:pt idx="1">
                  <c:v>ECS Total*</c:v>
                </c:pt>
                <c:pt idx="3">
                  <c:v>Grand Total</c:v>
                </c:pt>
              </c:strCache>
            </c:strRef>
          </c:cat>
          <c:val>
            <c:numRef>
              <c:f>'[FY23_BOE BUDGET_HISTORY_ANALYSIS_V1.xlsx]BOE Budget_Graphic_FY22'!$E$126:$E$129</c:f>
              <c:numCache>
                <c:formatCode>#,##0</c:formatCode>
                <c:ptCount val="4"/>
                <c:pt idx="0">
                  <c:v>71040631</c:v>
                </c:pt>
                <c:pt idx="1">
                  <c:v>188944438</c:v>
                </c:pt>
                <c:pt idx="3">
                  <c:v>259985069</c:v>
                </c:pt>
              </c:numCache>
            </c:numRef>
          </c:val>
          <c:extLst>
            <c:ext xmlns:c16="http://schemas.microsoft.com/office/drawing/2014/chart" uri="{C3380CC4-5D6E-409C-BE32-E72D297353CC}">
              <c16:uniqueId val="{00000004-CEAC-4053-9DAB-323245EEA324}"/>
            </c:ext>
          </c:extLst>
        </c:ser>
        <c:dLbls>
          <c:showLegendKey val="0"/>
          <c:showVal val="0"/>
          <c:showCatName val="0"/>
          <c:showSerName val="0"/>
          <c:showPercent val="0"/>
          <c:showBubbleSize val="0"/>
        </c:dLbls>
        <c:gapWidth val="219"/>
        <c:overlap val="-27"/>
        <c:axId val="461784064"/>
        <c:axId val="560274576"/>
      </c:barChart>
      <c:lineChart>
        <c:grouping val="standard"/>
        <c:varyColors val="0"/>
        <c:ser>
          <c:idx val="1"/>
          <c:order val="1"/>
          <c:tx>
            <c:strRef>
              <c:f>'[FY23_BOE BUDGET_HISTORY_ANALYSIS_V1.xlsx]BOE Budget_Graphic_FY22'!$F$125</c:f>
              <c:strCache>
                <c:ptCount val="1"/>
                <c:pt idx="0">
                  <c:v>%</c:v>
                </c:pt>
              </c:strCache>
            </c:strRef>
          </c:tx>
          <c:spPr>
            <a:ln w="28575" cap="rnd">
              <a:solidFill>
                <a:schemeClr val="accent2"/>
              </a:solidFill>
              <a:round/>
            </a:ln>
            <a:effectLst/>
          </c:spPr>
          <c:marker>
            <c:symbol val="none"/>
          </c:marker>
          <c:cat>
            <c:strRef>
              <c:f>'[FY23_BOE BUDGET_HISTORY_ANALYSIS_V1.xlsx]BOE Budget_Graphic_FY22'!$D$126:$D$129</c:f>
              <c:strCache>
                <c:ptCount val="4"/>
                <c:pt idx="0">
                  <c:v>City</c:v>
                </c:pt>
                <c:pt idx="1">
                  <c:v>ECS Total*</c:v>
                </c:pt>
                <c:pt idx="3">
                  <c:v>Grand Total</c:v>
                </c:pt>
              </c:strCache>
            </c:strRef>
          </c:cat>
          <c:val>
            <c:numRef>
              <c:f>'[FY23_BOE BUDGET_HISTORY_ANALYSIS_V1.xlsx]BOE Budget_Graphic_FY22'!$F$126:$F$129</c:f>
              <c:numCache>
                <c:formatCode>0.0%</c:formatCode>
                <c:ptCount val="4"/>
                <c:pt idx="0">
                  <c:v>0.27324888799671798</c:v>
                </c:pt>
                <c:pt idx="1">
                  <c:v>0.72675111200328202</c:v>
                </c:pt>
                <c:pt idx="3">
                  <c:v>1</c:v>
                </c:pt>
              </c:numCache>
            </c:numRef>
          </c:val>
          <c:smooth val="0"/>
          <c:extLst>
            <c:ext xmlns:c16="http://schemas.microsoft.com/office/drawing/2014/chart" uri="{C3380CC4-5D6E-409C-BE32-E72D297353CC}">
              <c16:uniqueId val="{00000005-CEAC-4053-9DAB-323245EEA324}"/>
            </c:ext>
          </c:extLst>
        </c:ser>
        <c:dLbls>
          <c:showLegendKey val="0"/>
          <c:showVal val="0"/>
          <c:showCatName val="0"/>
          <c:showSerName val="0"/>
          <c:showPercent val="0"/>
          <c:showBubbleSize val="0"/>
        </c:dLbls>
        <c:marker val="1"/>
        <c:smooth val="0"/>
        <c:axId val="438537184"/>
        <c:axId val="921000016"/>
      </c:lineChart>
      <c:catAx>
        <c:axId val="461784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0274576"/>
        <c:crosses val="autoZero"/>
        <c:auto val="1"/>
        <c:lblAlgn val="ctr"/>
        <c:lblOffset val="100"/>
        <c:noMultiLvlLbl val="0"/>
      </c:catAx>
      <c:valAx>
        <c:axId val="5602745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1784064"/>
        <c:crosses val="autoZero"/>
        <c:crossBetween val="between"/>
      </c:valAx>
      <c:valAx>
        <c:axId val="921000016"/>
        <c:scaling>
          <c:orientation val="minMax"/>
        </c:scaling>
        <c:delete val="0"/>
        <c:axPos val="r"/>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8537184"/>
        <c:crosses val="max"/>
        <c:crossBetween val="between"/>
      </c:valAx>
      <c:catAx>
        <c:axId val="438537184"/>
        <c:scaling>
          <c:orientation val="minMax"/>
        </c:scaling>
        <c:delete val="1"/>
        <c:axPos val="b"/>
        <c:numFmt formatCode="General" sourceLinked="1"/>
        <c:majorTickMark val="none"/>
        <c:minorTickMark val="none"/>
        <c:tickLblPos val="nextTo"/>
        <c:crossAx val="92100001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25400" cap="flat" cmpd="sng" algn="ctr">
      <a:solidFill>
        <a:srgbClr val="0097CC"/>
      </a:solidFill>
      <a:round/>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n-US" dirty="0"/>
              <a:t>2022-23</a:t>
            </a:r>
          </a:p>
          <a:p>
            <a:pPr>
              <a:defRPr/>
            </a:pPr>
            <a:r>
              <a:rPr lang="en-US" dirty="0"/>
              <a:t> Operating Budget</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'[FY23_BUDGET_PLAN_INITIAL_V1.xlsx]2 OPBUD_COMP_2 YR'!$K$161</c:f>
              <c:strCache>
                <c:ptCount val="1"/>
                <c:pt idx="0">
                  <c:v>PERCENTAGE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'[FY23_BUDGET_PLAN_INITIAL_V1.xlsx]2 OPBUD_COMP_2 YR'!$J$162:$J$166</c:f>
              <c:strCache>
                <c:ptCount val="5"/>
                <c:pt idx="0">
                  <c:v>INSTRUCTION</c:v>
                </c:pt>
                <c:pt idx="1">
                  <c:v>INST SUPPORT</c:v>
                </c:pt>
                <c:pt idx="2">
                  <c:v>STUDENT SUPPORT</c:v>
                </c:pt>
                <c:pt idx="3">
                  <c:v>ADMINISTRATION</c:v>
                </c:pt>
                <c:pt idx="4">
                  <c:v>ADM SUPPORT SERVICES</c:v>
                </c:pt>
              </c:strCache>
            </c:strRef>
          </c:cat>
          <c:val>
            <c:numRef>
              <c:f>'[FY23_BUDGET_PLAN_INITIAL_V1.xlsx]2 OPBUD_COMP_2 YR'!$K$162:$K$166</c:f>
              <c:numCache>
                <c:formatCode>0.0%</c:formatCode>
                <c:ptCount val="5"/>
                <c:pt idx="0">
                  <c:v>0.69815923051190165</c:v>
                </c:pt>
                <c:pt idx="1">
                  <c:v>1.9215832757024228E-3</c:v>
                </c:pt>
                <c:pt idx="2">
                  <c:v>6.7744864896045892E-2</c:v>
                </c:pt>
                <c:pt idx="3">
                  <c:v>9.0537311362104463E-3</c:v>
                </c:pt>
                <c:pt idx="4">
                  <c:v>0.22312059018013969</c:v>
                </c:pt>
              </c:numCache>
            </c:numRef>
          </c:val>
          <c:extLst>
            <c:ext xmlns:c16="http://schemas.microsoft.com/office/drawing/2014/chart" uri="{C3380CC4-5D6E-409C-BE32-E72D297353CC}">
              <c16:uniqueId val="{00000000-8213-43EF-B5D7-23264F46CFE2}"/>
            </c:ext>
          </c:extLst>
        </c:ser>
        <c:dLbls>
          <c:dLblPos val="outEnd"/>
          <c:showLegendKey val="0"/>
          <c:showVal val="1"/>
          <c:showCatName val="0"/>
          <c:showSerName val="0"/>
          <c:showPercent val="0"/>
          <c:showBubbleSize val="0"/>
        </c:dLbls>
        <c:gapWidth val="100"/>
        <c:axId val="173624640"/>
        <c:axId val="173627552"/>
      </c:barChart>
      <c:valAx>
        <c:axId val="173627552"/>
        <c:scaling>
          <c:orientation val="minMax"/>
        </c:scaling>
        <c:delete val="0"/>
        <c:axPos val="l"/>
        <c:majorGridlines>
          <c:spPr>
            <a:ln w="9525" cap="flat" cmpd="sng" algn="ctr">
              <a:solidFill>
                <a:schemeClr val="tx1">
                  <a:tint val="75000"/>
                  <a:shade val="95000"/>
                  <a:satMod val="105000"/>
                </a:schemeClr>
              </a:solidFill>
              <a:prstDash val="solid"/>
              <a:round/>
            </a:ln>
            <a:effectLst/>
          </c:spPr>
        </c:majorGridlines>
        <c:numFmt formatCode="0.0%"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173624640"/>
        <c:crosses val="autoZero"/>
        <c:crossBetween val="between"/>
      </c:valAx>
      <c:catAx>
        <c:axId val="173624640"/>
        <c:scaling>
          <c:orientation val="minMax"/>
        </c:scaling>
        <c:delete val="0"/>
        <c:axPos val="b"/>
        <c:numFmt formatCode="General"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173627552"/>
        <c:crosses val="autoZero"/>
        <c:auto val="1"/>
        <c:lblAlgn val="ctr"/>
        <c:lblOffset val="100"/>
        <c:noMultiLvlLbl val="0"/>
      </c:catAx>
      <c:spPr>
        <a:noFill/>
        <a:ln>
          <a:noFill/>
        </a:ln>
        <a:effectLst/>
      </c:spPr>
    </c:plotArea>
    <c:legend>
      <c:legendPos val="r"/>
      <c:overlay val="0"/>
      <c:spPr>
        <a:noFill/>
        <a:ln>
          <a:noFill/>
        </a:ln>
        <a:effectLst/>
      </c:spPr>
      <c:txPr>
        <a:bodyPr rot="0" spcFirstLastPara="1" vertOverflow="ellipsis" vert="horz" wrap="square" anchor="ctr" anchorCtr="1"/>
        <a:lstStyle/>
        <a:p>
          <a:pPr>
            <a:defRPr sz="1000" b="1" i="0" u="none" strike="noStrike" kern="1200" baseline="0">
              <a:solidFill>
                <a:srgbClr val="FF0000"/>
              </a:solidFill>
              <a:latin typeface="+mn-lt"/>
              <a:ea typeface="+mn-ea"/>
              <a:cs typeface="+mn-cs"/>
            </a:defRPr>
          </a:pPr>
          <a:endParaRPr lang="en-US"/>
        </a:p>
      </c:txPr>
    </c:legend>
    <c:plotVisOnly val="1"/>
    <c:dispBlanksAs val="zero"/>
    <c:showDLblsOverMax val="0"/>
  </c:chart>
  <c:spPr>
    <a:solidFill>
      <a:schemeClr val="bg1"/>
    </a:solidFill>
    <a:ln w="38100" cap="flat" cmpd="sng" algn="ctr">
      <a:solidFill>
        <a:schemeClr val="accent1"/>
      </a:solidFill>
      <a:prstDash val="solid"/>
      <a:round/>
    </a:ln>
    <a:effectLst/>
  </c:spPr>
  <c:txPr>
    <a:bodyPr/>
    <a:lstStyle/>
    <a:p>
      <a:pPr>
        <a:defRPr b="1"/>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dk1"/>
                </a:solidFill>
                <a:latin typeface="+mn-lt"/>
                <a:ea typeface="+mn-ea"/>
                <a:cs typeface="+mn-cs"/>
              </a:defRPr>
            </a:pPr>
            <a:r>
              <a:rPr lang="en-US"/>
              <a:t>Administrative Support Services</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dk1"/>
              </a:solidFill>
              <a:latin typeface="+mn-lt"/>
              <a:ea typeface="+mn-ea"/>
              <a:cs typeface="+mn-cs"/>
            </a:defRPr>
          </a:pPr>
          <a:endParaRPr lang="en-US"/>
        </a:p>
      </c:txPr>
    </c:title>
    <c:autoTitleDeleted val="0"/>
    <c:plotArea>
      <c:layout/>
      <c:barChart>
        <c:barDir val="col"/>
        <c:grouping val="clustered"/>
        <c:varyColors val="0"/>
        <c:ser>
          <c:idx val="0"/>
          <c:order val="0"/>
          <c:tx>
            <c:strRef>
              <c:f>'[FY23_BUDGET_PLAN_INITIAL_V1.xlsx]2 OPBUD_COMP_2 YR'!$K$177</c:f>
              <c:strCache>
                <c:ptCount val="1"/>
                <c:pt idx="0">
                  <c:v>PERCENTAGE</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'[FY23_BUDGET_PLAN_INITIAL_V1.xlsx]2 OPBUD_COMP_2 YR'!$J$178:$J$185</c:f>
              <c:strCache>
                <c:ptCount val="8"/>
                <c:pt idx="0">
                  <c:v>BUSINESS</c:v>
                </c:pt>
                <c:pt idx="1">
                  <c:v>FACILITIES</c:v>
                </c:pt>
                <c:pt idx="2">
                  <c:v>HR</c:v>
                </c:pt>
                <c:pt idx="3">
                  <c:v>PAYROLL</c:v>
                </c:pt>
                <c:pt idx="4">
                  <c:v>PUPIL SERVICES</c:v>
                </c:pt>
                <c:pt idx="5">
                  <c:v>SECURITY</c:v>
                </c:pt>
                <c:pt idx="6">
                  <c:v>TRANSPORTATION</c:v>
                </c:pt>
                <c:pt idx="7">
                  <c:v>TECH + STUDENT DATA</c:v>
                </c:pt>
              </c:strCache>
            </c:strRef>
          </c:cat>
          <c:val>
            <c:numRef>
              <c:f>'[FY23_BUDGET_PLAN_INITIAL_V1.xlsx]2 OPBUD_COMP_2 YR'!$K$178:$K$185</c:f>
              <c:numCache>
                <c:formatCode>0.0%</c:formatCode>
                <c:ptCount val="8"/>
                <c:pt idx="0">
                  <c:v>3.6902238865229003E-2</c:v>
                </c:pt>
                <c:pt idx="1">
                  <c:v>0.42709904600024035</c:v>
                </c:pt>
                <c:pt idx="2">
                  <c:v>1.0005445452258689E-2</c:v>
                </c:pt>
                <c:pt idx="3">
                  <c:v>1.2565827383189621E-2</c:v>
                </c:pt>
                <c:pt idx="4">
                  <c:v>2.5794964198677206E-3</c:v>
                </c:pt>
                <c:pt idx="5">
                  <c:v>8.8731549689100117E-2</c:v>
                </c:pt>
                <c:pt idx="6">
                  <c:v>0.36563563554756023</c:v>
                </c:pt>
                <c:pt idx="7">
                  <c:v>5.6480760642554285E-2</c:v>
                </c:pt>
              </c:numCache>
            </c:numRef>
          </c:val>
          <c:extLst>
            <c:ext xmlns:c16="http://schemas.microsoft.com/office/drawing/2014/chart" uri="{C3380CC4-5D6E-409C-BE32-E72D297353CC}">
              <c16:uniqueId val="{00000000-A22C-47F6-9DE0-089A63C90500}"/>
            </c:ext>
          </c:extLst>
        </c:ser>
        <c:dLbls>
          <c:dLblPos val="outEnd"/>
          <c:showLegendKey val="0"/>
          <c:showVal val="1"/>
          <c:showCatName val="0"/>
          <c:showSerName val="0"/>
          <c:showPercent val="0"/>
          <c:showBubbleSize val="0"/>
        </c:dLbls>
        <c:gapWidth val="100"/>
        <c:axId val="677002320"/>
        <c:axId val="724513680"/>
      </c:barChart>
      <c:catAx>
        <c:axId val="677002320"/>
        <c:scaling>
          <c:orientation val="minMax"/>
        </c:scaling>
        <c:delete val="0"/>
        <c:axPos val="b"/>
        <c:title>
          <c:tx>
            <c:rich>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r>
                  <a:rPr lang="en-US" sz="1000" b="1">
                    <a:solidFill>
                      <a:srgbClr val="C00000"/>
                    </a:solidFill>
                  </a:rPr>
                  <a:t>FUNCTION</a:t>
                </a:r>
              </a:p>
            </c:rich>
          </c:tx>
          <c:layout>
            <c:manualLayout>
              <c:xMode val="edge"/>
              <c:yMode val="edge"/>
              <c:x val="0.44181146106736652"/>
              <c:y val="0.8796988918051910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crossAx val="724513680"/>
        <c:crosses val="autoZero"/>
        <c:auto val="1"/>
        <c:lblAlgn val="ctr"/>
        <c:lblOffset val="100"/>
        <c:noMultiLvlLbl val="0"/>
      </c:catAx>
      <c:valAx>
        <c:axId val="7245136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rgbClr val="C00000"/>
                    </a:solidFill>
                    <a:latin typeface="+mn-lt"/>
                    <a:ea typeface="+mn-ea"/>
                    <a:cs typeface="+mn-cs"/>
                  </a:defRPr>
                </a:pPr>
                <a:r>
                  <a:rPr lang="en-US" sz="1000" b="1">
                    <a:solidFill>
                      <a:srgbClr val="C00000"/>
                    </a:solidFill>
                  </a:rPr>
                  <a:t>BUDGET</a:t>
                </a:r>
              </a:p>
            </c:rich>
          </c:tx>
          <c:overlay val="0"/>
          <c:spPr>
            <a:noFill/>
            <a:ln>
              <a:noFill/>
            </a:ln>
            <a:effectLst/>
          </c:spPr>
          <c:txPr>
            <a:bodyPr rot="-5400000" spcFirstLastPara="1" vertOverflow="ellipsis" vert="horz" wrap="square" anchor="ctr" anchorCtr="1"/>
            <a:lstStyle/>
            <a:p>
              <a:pPr>
                <a:defRPr sz="1000" b="1" i="0" u="none" strike="noStrike" kern="1200" baseline="0">
                  <a:solidFill>
                    <a:srgbClr val="C00000"/>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crossAx val="67700232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1" i="0" u="none" strike="noStrike" kern="1200" baseline="0">
              <a:solidFill>
                <a:srgbClr val="C00000"/>
              </a:solidFill>
              <a:latin typeface="+mn-lt"/>
              <a:ea typeface="+mn-ea"/>
              <a:cs typeface="+mn-cs"/>
            </a:defRPr>
          </a:pPr>
          <a:endParaRPr lang="en-US"/>
        </a:p>
      </c:txPr>
    </c:legend>
    <c:plotVisOnly val="1"/>
    <c:dispBlanksAs val="gap"/>
    <c:showDLblsOverMax val="0"/>
  </c:chart>
  <c:spPr>
    <a:solidFill>
      <a:schemeClr val="lt1"/>
    </a:solidFill>
    <a:ln w="25400" cap="flat" cmpd="sng" algn="ctr">
      <a:solidFill>
        <a:schemeClr val="accent1"/>
      </a:solidFill>
      <a:prstDash val="solid"/>
      <a:round/>
    </a:ln>
    <a:effectLst/>
  </c:spPr>
  <c:txPr>
    <a:bodyPr/>
    <a:lstStyle/>
    <a:p>
      <a:pPr>
        <a:defRPr>
          <a:solidFill>
            <a:schemeClr val="dk1"/>
          </a:solidFill>
          <a:latin typeface="+mn-lt"/>
          <a:ea typeface="+mn-ea"/>
          <a:cs typeface="+mn-cs"/>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600" dirty="0"/>
              <a:t>2022-23 </a:t>
            </a:r>
          </a:p>
          <a:p>
            <a:pPr>
              <a:defRPr/>
            </a:pPr>
            <a:r>
              <a:rPr lang="en-US" sz="1600" baseline="0" dirty="0"/>
              <a:t>Benefits - Percentage Summary</a:t>
            </a:r>
            <a:endParaRPr lang="en-US" sz="1600" dirty="0"/>
          </a:p>
        </c:rich>
      </c:tx>
      <c:layout>
        <c:manualLayout>
          <c:xMode val="edge"/>
          <c:yMode val="edge"/>
          <c:x val="0.14081980123192497"/>
          <c:y val="2.7447588173192587E-2"/>
        </c:manualLayout>
      </c:layout>
      <c:overlay val="0"/>
    </c:title>
    <c:autoTitleDeleted val="0"/>
    <c:plotArea>
      <c:layout/>
      <c:barChart>
        <c:barDir val="bar"/>
        <c:grouping val="clustered"/>
        <c:varyColors val="0"/>
        <c:ser>
          <c:idx val="0"/>
          <c:order val="0"/>
          <c:tx>
            <c:strRef>
              <c:f>'[FY23_BUDGET_PLAN_INITIAL_V1.xlsx]2 OPBUD_COMP_2 YR'!$P$204</c:f>
              <c:strCache>
                <c:ptCount val="1"/>
                <c:pt idx="0">
                  <c:v>PERCENTAGE</c:v>
                </c:pt>
              </c:strCache>
            </c:strRef>
          </c:tx>
          <c:invertIfNegative val="0"/>
          <c:dLbls>
            <c:spPr>
              <a:noFill/>
              <a:ln>
                <a:noFill/>
              </a:ln>
              <a:effectLst/>
            </c:spPr>
            <c:txPr>
              <a:bodyPr wrap="square" lIns="38100" tIns="19050" rIns="38100" bIns="19050" anchor="ctr">
                <a:spAutoFit/>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'[FY23_BUDGET_PLAN_INITIAL_V1.xlsx]2 OPBUD_COMP_2 YR'!$O$205:$O$213</c:f>
              <c:strCache>
                <c:ptCount val="9"/>
                <c:pt idx="0">
                  <c:v>HI Retirees</c:v>
                </c:pt>
                <c:pt idx="1">
                  <c:v>HI Active &amp; Buyout</c:v>
                </c:pt>
                <c:pt idx="2">
                  <c:v>Life Ins Active</c:v>
                </c:pt>
                <c:pt idx="3">
                  <c:v>Medicare</c:v>
                </c:pt>
                <c:pt idx="4">
                  <c:v>MERF</c:v>
                </c:pt>
                <c:pt idx="5">
                  <c:v>Social Security</c:v>
                </c:pt>
                <c:pt idx="6">
                  <c:v>Unemployment</c:v>
                </c:pt>
                <c:pt idx="7">
                  <c:v>Workers Comp</c:v>
                </c:pt>
                <c:pt idx="8">
                  <c:v>BOE Adm. Fee Share</c:v>
                </c:pt>
              </c:strCache>
            </c:strRef>
          </c:cat>
          <c:val>
            <c:numRef>
              <c:f>'[FY23_BUDGET_PLAN_INITIAL_V1.xlsx]2 OPBUD_COMP_2 YR'!$P$205:$P$213</c:f>
              <c:numCache>
                <c:formatCode>0.00%</c:formatCode>
                <c:ptCount val="9"/>
                <c:pt idx="0">
                  <c:v>0.2437414786408362</c:v>
                </c:pt>
                <c:pt idx="1">
                  <c:v>0.54433756023412549</c:v>
                </c:pt>
                <c:pt idx="2">
                  <c:v>4.2487627884096801E-3</c:v>
                </c:pt>
                <c:pt idx="3">
                  <c:v>3.3291957611344597E-2</c:v>
                </c:pt>
                <c:pt idx="4">
                  <c:v>0.10235345263086164</c:v>
                </c:pt>
                <c:pt idx="5">
                  <c:v>2.0857562779465705E-3</c:v>
                </c:pt>
                <c:pt idx="6">
                  <c:v>4.6350139509923789E-3</c:v>
                </c:pt>
                <c:pt idx="7">
                  <c:v>6.1495974597581583E-2</c:v>
                </c:pt>
                <c:pt idx="8">
                  <c:v>3.8100432679017485E-3</c:v>
                </c:pt>
              </c:numCache>
            </c:numRef>
          </c:val>
          <c:extLst>
            <c:ext xmlns:c16="http://schemas.microsoft.com/office/drawing/2014/chart" uri="{C3380CC4-5D6E-409C-BE32-E72D297353CC}">
              <c16:uniqueId val="{00000000-AB94-4765-9915-9C4A7161032B}"/>
            </c:ext>
          </c:extLst>
        </c:ser>
        <c:dLbls>
          <c:showLegendKey val="0"/>
          <c:showVal val="0"/>
          <c:showCatName val="0"/>
          <c:showSerName val="0"/>
          <c:showPercent val="0"/>
          <c:showBubbleSize val="0"/>
        </c:dLbls>
        <c:gapWidth val="100"/>
        <c:axId val="1164847504"/>
        <c:axId val="1164846256"/>
      </c:barChart>
      <c:valAx>
        <c:axId val="1164846256"/>
        <c:scaling>
          <c:orientation val="minMax"/>
        </c:scaling>
        <c:delete val="0"/>
        <c:axPos val="b"/>
        <c:majorGridlines/>
        <c:numFmt formatCode="0.00%" sourceLinked="1"/>
        <c:majorTickMark val="out"/>
        <c:minorTickMark val="none"/>
        <c:tickLblPos val="nextTo"/>
        <c:txPr>
          <a:bodyPr/>
          <a:lstStyle/>
          <a:p>
            <a:pPr>
              <a:defRPr b="1"/>
            </a:pPr>
            <a:endParaRPr lang="en-US"/>
          </a:p>
        </c:txPr>
        <c:crossAx val="1164847504"/>
        <c:crosses val="autoZero"/>
        <c:crossBetween val="between"/>
      </c:valAx>
      <c:catAx>
        <c:axId val="1164847504"/>
        <c:scaling>
          <c:orientation val="minMax"/>
        </c:scaling>
        <c:delete val="0"/>
        <c:axPos val="l"/>
        <c:numFmt formatCode="General" sourceLinked="1"/>
        <c:majorTickMark val="out"/>
        <c:minorTickMark val="none"/>
        <c:tickLblPos val="nextTo"/>
        <c:txPr>
          <a:bodyPr/>
          <a:lstStyle/>
          <a:p>
            <a:pPr>
              <a:defRPr b="1"/>
            </a:pPr>
            <a:endParaRPr lang="en-US"/>
          </a:p>
        </c:txPr>
        <c:crossAx val="1164846256"/>
        <c:crosses val="autoZero"/>
        <c:auto val="1"/>
        <c:lblAlgn val="ctr"/>
        <c:lblOffset val="100"/>
        <c:noMultiLvlLbl val="0"/>
      </c:catAx>
    </c:plotArea>
    <c:legend>
      <c:legendPos val="r"/>
      <c:overlay val="0"/>
      <c:txPr>
        <a:bodyPr/>
        <a:lstStyle/>
        <a:p>
          <a:pPr>
            <a:defRPr b="1"/>
          </a:pPr>
          <a:endParaRPr lang="en-US"/>
        </a:p>
      </c:txPr>
    </c:legend>
    <c:plotVisOnly val="1"/>
    <c:dispBlanksAs val="zero"/>
    <c:showDLblsOverMax val="0"/>
  </c:chart>
  <c:spPr>
    <a:ln w="50800">
      <a:solidFill>
        <a:schemeClr val="accent2">
          <a:lumMod val="75000"/>
        </a:schemeClr>
      </a:solidFill>
    </a:ln>
  </c:sp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2290AA-5DD0-457E-9EEE-FF7D76CA386C}" type="doc">
      <dgm:prSet loTypeId="urn:microsoft.com/office/officeart/2005/8/layout/target3" loCatId="relationship" qsTypeId="urn:microsoft.com/office/officeart/2005/8/quickstyle/simple1" qsCatId="simple" csTypeId="urn:microsoft.com/office/officeart/2005/8/colors/accent3_3" csCatId="accent3"/>
      <dgm:spPr/>
      <dgm:t>
        <a:bodyPr/>
        <a:lstStyle/>
        <a:p>
          <a:endParaRPr lang="en-US"/>
        </a:p>
      </dgm:t>
    </dgm:pt>
    <dgm:pt modelId="{C699B762-B6A0-4898-B367-14E7698AAFD1}">
      <dgm:prSet custT="1"/>
      <dgm:spPr/>
      <dgm:t>
        <a:bodyPr/>
        <a:lstStyle/>
        <a:p>
          <a:pPr rtl="0"/>
          <a:r>
            <a:rPr lang="en-US" sz="1000" b="1" dirty="0"/>
            <a:t>Empowerment</a:t>
          </a:r>
        </a:p>
      </dgm:t>
    </dgm:pt>
    <dgm:pt modelId="{5E359B8F-F9CD-4796-8DE2-5B63B6B3427C}" type="parTrans" cxnId="{32EF3359-DF93-43E1-AF30-1E57A08DCCE3}">
      <dgm:prSet/>
      <dgm:spPr/>
      <dgm:t>
        <a:bodyPr/>
        <a:lstStyle/>
        <a:p>
          <a:endParaRPr lang="en-US"/>
        </a:p>
      </dgm:t>
    </dgm:pt>
    <dgm:pt modelId="{8016668C-1CE9-4981-B4AE-FED752A9FE04}" type="sibTrans" cxnId="{32EF3359-DF93-43E1-AF30-1E57A08DCCE3}">
      <dgm:prSet/>
      <dgm:spPr/>
      <dgm:t>
        <a:bodyPr/>
        <a:lstStyle/>
        <a:p>
          <a:endParaRPr lang="en-US"/>
        </a:p>
      </dgm:t>
    </dgm:pt>
    <dgm:pt modelId="{0B140667-0291-4705-9F98-A941382B0909}">
      <dgm:prSet custT="1"/>
      <dgm:spPr/>
      <dgm:t>
        <a:bodyPr/>
        <a:lstStyle/>
        <a:p>
          <a:pPr rtl="0"/>
          <a:r>
            <a:rPr lang="en-US" sz="1000" b="1" dirty="0"/>
            <a:t>Accountability</a:t>
          </a:r>
        </a:p>
      </dgm:t>
    </dgm:pt>
    <dgm:pt modelId="{0F1C10C7-23C7-46DE-8B75-02787710C05D}" type="parTrans" cxnId="{B9741E77-4390-4326-9B70-599EC3299647}">
      <dgm:prSet/>
      <dgm:spPr/>
      <dgm:t>
        <a:bodyPr/>
        <a:lstStyle/>
        <a:p>
          <a:endParaRPr lang="en-US"/>
        </a:p>
      </dgm:t>
    </dgm:pt>
    <dgm:pt modelId="{495F35DF-878F-4B42-953A-F113B1B3F283}" type="sibTrans" cxnId="{B9741E77-4390-4326-9B70-599EC3299647}">
      <dgm:prSet/>
      <dgm:spPr/>
      <dgm:t>
        <a:bodyPr/>
        <a:lstStyle/>
        <a:p>
          <a:endParaRPr lang="en-US"/>
        </a:p>
      </dgm:t>
    </dgm:pt>
    <dgm:pt modelId="{92F3D9C5-A3C1-4683-A000-9EF44B94D934}">
      <dgm:prSet custT="1"/>
      <dgm:spPr/>
      <dgm:t>
        <a:bodyPr/>
        <a:lstStyle/>
        <a:p>
          <a:pPr rtl="0"/>
          <a:r>
            <a:rPr lang="en-US" sz="1000" b="1" dirty="0"/>
            <a:t>Equity</a:t>
          </a:r>
        </a:p>
      </dgm:t>
    </dgm:pt>
    <dgm:pt modelId="{713FE5A7-1CE9-41DF-83AA-AF337BE501F0}" type="parTrans" cxnId="{AE754DF0-CBDF-4ECF-B93F-67A253657B14}">
      <dgm:prSet/>
      <dgm:spPr/>
      <dgm:t>
        <a:bodyPr/>
        <a:lstStyle/>
        <a:p>
          <a:endParaRPr lang="en-US"/>
        </a:p>
      </dgm:t>
    </dgm:pt>
    <dgm:pt modelId="{1CC64890-54FA-48B4-A514-F548E27892E5}" type="sibTrans" cxnId="{AE754DF0-CBDF-4ECF-B93F-67A253657B14}">
      <dgm:prSet/>
      <dgm:spPr/>
      <dgm:t>
        <a:bodyPr/>
        <a:lstStyle/>
        <a:p>
          <a:endParaRPr lang="en-US"/>
        </a:p>
      </dgm:t>
    </dgm:pt>
    <dgm:pt modelId="{B95B8315-BE5D-4422-987B-05FB119C759E}">
      <dgm:prSet custT="1"/>
      <dgm:spPr/>
      <dgm:t>
        <a:bodyPr/>
        <a:lstStyle/>
        <a:p>
          <a:pPr rtl="0"/>
          <a:r>
            <a:rPr lang="en-US" sz="1000" b="1" dirty="0"/>
            <a:t>Transparency</a:t>
          </a:r>
        </a:p>
      </dgm:t>
    </dgm:pt>
    <dgm:pt modelId="{7FAA965B-0619-4A6E-B0EE-2C0A7BFCE803}" type="parTrans" cxnId="{27E50F36-D7EF-4E6A-B679-B9E053E446D8}">
      <dgm:prSet/>
      <dgm:spPr/>
      <dgm:t>
        <a:bodyPr/>
        <a:lstStyle/>
        <a:p>
          <a:endParaRPr lang="en-US"/>
        </a:p>
      </dgm:t>
    </dgm:pt>
    <dgm:pt modelId="{E4865B36-63FC-4105-BA48-3333A402B50F}" type="sibTrans" cxnId="{27E50F36-D7EF-4E6A-B679-B9E053E446D8}">
      <dgm:prSet/>
      <dgm:spPr/>
      <dgm:t>
        <a:bodyPr/>
        <a:lstStyle/>
        <a:p>
          <a:endParaRPr lang="en-US"/>
        </a:p>
      </dgm:t>
    </dgm:pt>
    <dgm:pt modelId="{60F9F93E-92CB-4003-AA94-144F3DE03742}" type="pres">
      <dgm:prSet presAssocID="{B72290AA-5DD0-457E-9EEE-FF7D76CA386C}" presName="Name0" presStyleCnt="0">
        <dgm:presLayoutVars>
          <dgm:chMax val="7"/>
          <dgm:dir/>
          <dgm:animLvl val="lvl"/>
          <dgm:resizeHandles val="exact"/>
        </dgm:presLayoutVars>
      </dgm:prSet>
      <dgm:spPr/>
    </dgm:pt>
    <dgm:pt modelId="{3C79B6A0-A90A-431C-935D-66267CA216FD}" type="pres">
      <dgm:prSet presAssocID="{C699B762-B6A0-4898-B367-14E7698AAFD1}" presName="circle1" presStyleLbl="node1" presStyleIdx="0" presStyleCnt="4"/>
      <dgm:spPr/>
    </dgm:pt>
    <dgm:pt modelId="{EE981814-0368-40C5-8563-52EAD5967366}" type="pres">
      <dgm:prSet presAssocID="{C699B762-B6A0-4898-B367-14E7698AAFD1}" presName="space" presStyleCnt="0"/>
      <dgm:spPr/>
    </dgm:pt>
    <dgm:pt modelId="{74952265-E00E-42E8-9EF8-F9876B923E40}" type="pres">
      <dgm:prSet presAssocID="{C699B762-B6A0-4898-B367-14E7698AAFD1}" presName="rect1" presStyleLbl="alignAcc1" presStyleIdx="0" presStyleCnt="4"/>
      <dgm:spPr/>
    </dgm:pt>
    <dgm:pt modelId="{36D38B20-C4E5-404A-A392-B4A6ECC11039}" type="pres">
      <dgm:prSet presAssocID="{0B140667-0291-4705-9F98-A941382B0909}" presName="vertSpace2" presStyleLbl="node1" presStyleIdx="0" presStyleCnt="4"/>
      <dgm:spPr/>
    </dgm:pt>
    <dgm:pt modelId="{22445DE8-5B7E-4E8B-AE8D-E28016745BC9}" type="pres">
      <dgm:prSet presAssocID="{0B140667-0291-4705-9F98-A941382B0909}" presName="circle2" presStyleLbl="node1" presStyleIdx="1" presStyleCnt="4"/>
      <dgm:spPr/>
    </dgm:pt>
    <dgm:pt modelId="{D474C3C6-891A-4AD5-8D02-7934CB57C960}" type="pres">
      <dgm:prSet presAssocID="{0B140667-0291-4705-9F98-A941382B0909}" presName="rect2" presStyleLbl="alignAcc1" presStyleIdx="1" presStyleCnt="4"/>
      <dgm:spPr/>
    </dgm:pt>
    <dgm:pt modelId="{8529E3DB-5EA0-4E11-9412-6FE3BB2E64A4}" type="pres">
      <dgm:prSet presAssocID="{92F3D9C5-A3C1-4683-A000-9EF44B94D934}" presName="vertSpace3" presStyleLbl="node1" presStyleIdx="1" presStyleCnt="4"/>
      <dgm:spPr/>
    </dgm:pt>
    <dgm:pt modelId="{1C2C1ACA-B5E8-4AA0-94C2-DAEAE383EF69}" type="pres">
      <dgm:prSet presAssocID="{92F3D9C5-A3C1-4683-A000-9EF44B94D934}" presName="circle3" presStyleLbl="node1" presStyleIdx="2" presStyleCnt="4"/>
      <dgm:spPr/>
    </dgm:pt>
    <dgm:pt modelId="{507BED36-A202-480D-94E3-D8C4EA5B4818}" type="pres">
      <dgm:prSet presAssocID="{92F3D9C5-A3C1-4683-A000-9EF44B94D934}" presName="rect3" presStyleLbl="alignAcc1" presStyleIdx="2" presStyleCnt="4"/>
      <dgm:spPr/>
    </dgm:pt>
    <dgm:pt modelId="{6D0F141E-80A2-495C-890D-7DDA9FAEEDE9}" type="pres">
      <dgm:prSet presAssocID="{B95B8315-BE5D-4422-987B-05FB119C759E}" presName="vertSpace4" presStyleLbl="node1" presStyleIdx="2" presStyleCnt="4"/>
      <dgm:spPr/>
    </dgm:pt>
    <dgm:pt modelId="{CF71D53C-9141-48D5-88A5-8A3DEA95E9BE}" type="pres">
      <dgm:prSet presAssocID="{B95B8315-BE5D-4422-987B-05FB119C759E}" presName="circle4" presStyleLbl="node1" presStyleIdx="3" presStyleCnt="4"/>
      <dgm:spPr/>
    </dgm:pt>
    <dgm:pt modelId="{D7980AE6-3F53-46E0-83DD-FA386033EE40}" type="pres">
      <dgm:prSet presAssocID="{B95B8315-BE5D-4422-987B-05FB119C759E}" presName="rect4" presStyleLbl="alignAcc1" presStyleIdx="3" presStyleCnt="4"/>
      <dgm:spPr/>
    </dgm:pt>
    <dgm:pt modelId="{EA8AB45D-D100-44DB-82F5-D7D191FD8200}" type="pres">
      <dgm:prSet presAssocID="{C699B762-B6A0-4898-B367-14E7698AAFD1}" presName="rect1ParTxNoCh" presStyleLbl="alignAcc1" presStyleIdx="3" presStyleCnt="4">
        <dgm:presLayoutVars>
          <dgm:chMax val="1"/>
          <dgm:bulletEnabled val="1"/>
        </dgm:presLayoutVars>
      </dgm:prSet>
      <dgm:spPr/>
    </dgm:pt>
    <dgm:pt modelId="{CF66DC46-AA55-42C0-91E8-003ADFB1CF7F}" type="pres">
      <dgm:prSet presAssocID="{0B140667-0291-4705-9F98-A941382B0909}" presName="rect2ParTxNoCh" presStyleLbl="alignAcc1" presStyleIdx="3" presStyleCnt="4">
        <dgm:presLayoutVars>
          <dgm:chMax val="1"/>
          <dgm:bulletEnabled val="1"/>
        </dgm:presLayoutVars>
      </dgm:prSet>
      <dgm:spPr/>
    </dgm:pt>
    <dgm:pt modelId="{A9FCAA0B-7288-41A9-8149-559F8082FFBD}" type="pres">
      <dgm:prSet presAssocID="{92F3D9C5-A3C1-4683-A000-9EF44B94D934}" presName="rect3ParTxNoCh" presStyleLbl="alignAcc1" presStyleIdx="3" presStyleCnt="4">
        <dgm:presLayoutVars>
          <dgm:chMax val="1"/>
          <dgm:bulletEnabled val="1"/>
        </dgm:presLayoutVars>
      </dgm:prSet>
      <dgm:spPr/>
    </dgm:pt>
    <dgm:pt modelId="{C0C38990-FF1F-4198-918C-933784273B61}" type="pres">
      <dgm:prSet presAssocID="{B95B8315-BE5D-4422-987B-05FB119C759E}" presName="rect4ParTxNoCh" presStyleLbl="alignAcc1" presStyleIdx="3" presStyleCnt="4">
        <dgm:presLayoutVars>
          <dgm:chMax val="1"/>
          <dgm:bulletEnabled val="1"/>
        </dgm:presLayoutVars>
      </dgm:prSet>
      <dgm:spPr/>
    </dgm:pt>
  </dgm:ptLst>
  <dgm:cxnLst>
    <dgm:cxn modelId="{BDAAFD0D-98DA-4F0C-AD43-8E2471136E4F}" type="presOf" srcId="{0B140667-0291-4705-9F98-A941382B0909}" destId="{CF66DC46-AA55-42C0-91E8-003ADFB1CF7F}" srcOrd="1" destOrd="0" presId="urn:microsoft.com/office/officeart/2005/8/layout/target3"/>
    <dgm:cxn modelId="{56A0FF12-6F3B-449B-A61C-D48ECD2DFB83}" type="presOf" srcId="{B95B8315-BE5D-4422-987B-05FB119C759E}" destId="{C0C38990-FF1F-4198-918C-933784273B61}" srcOrd="1" destOrd="0" presId="urn:microsoft.com/office/officeart/2005/8/layout/target3"/>
    <dgm:cxn modelId="{ADDFA82E-DC6C-442D-87C3-18FDE0500FA7}" type="presOf" srcId="{B72290AA-5DD0-457E-9EEE-FF7D76CA386C}" destId="{60F9F93E-92CB-4003-AA94-144F3DE03742}" srcOrd="0" destOrd="0" presId="urn:microsoft.com/office/officeart/2005/8/layout/target3"/>
    <dgm:cxn modelId="{252D292F-18F7-4F97-AA7E-5B301ECE42DD}" type="presOf" srcId="{0B140667-0291-4705-9F98-A941382B0909}" destId="{D474C3C6-891A-4AD5-8D02-7934CB57C960}" srcOrd="0" destOrd="0" presId="urn:microsoft.com/office/officeart/2005/8/layout/target3"/>
    <dgm:cxn modelId="{27E50F36-D7EF-4E6A-B679-B9E053E446D8}" srcId="{B72290AA-5DD0-457E-9EEE-FF7D76CA386C}" destId="{B95B8315-BE5D-4422-987B-05FB119C759E}" srcOrd="3" destOrd="0" parTransId="{7FAA965B-0619-4A6E-B0EE-2C0A7BFCE803}" sibTransId="{E4865B36-63FC-4105-BA48-3333A402B50F}"/>
    <dgm:cxn modelId="{2FACA947-8F4B-4B51-B821-8B0282973AEE}" type="presOf" srcId="{C699B762-B6A0-4898-B367-14E7698AAFD1}" destId="{74952265-E00E-42E8-9EF8-F9876B923E40}" srcOrd="0" destOrd="0" presId="urn:microsoft.com/office/officeart/2005/8/layout/target3"/>
    <dgm:cxn modelId="{067D1648-75DF-40C7-8227-3DB486A2B4E1}" type="presOf" srcId="{92F3D9C5-A3C1-4683-A000-9EF44B94D934}" destId="{A9FCAA0B-7288-41A9-8149-559F8082FFBD}" srcOrd="1" destOrd="0" presId="urn:microsoft.com/office/officeart/2005/8/layout/target3"/>
    <dgm:cxn modelId="{B9741E77-4390-4326-9B70-599EC3299647}" srcId="{B72290AA-5DD0-457E-9EEE-FF7D76CA386C}" destId="{0B140667-0291-4705-9F98-A941382B0909}" srcOrd="1" destOrd="0" parTransId="{0F1C10C7-23C7-46DE-8B75-02787710C05D}" sibTransId="{495F35DF-878F-4B42-953A-F113B1B3F283}"/>
    <dgm:cxn modelId="{32EF3359-DF93-43E1-AF30-1E57A08DCCE3}" srcId="{B72290AA-5DD0-457E-9EEE-FF7D76CA386C}" destId="{C699B762-B6A0-4898-B367-14E7698AAFD1}" srcOrd="0" destOrd="0" parTransId="{5E359B8F-F9CD-4796-8DE2-5B63B6B3427C}" sibTransId="{8016668C-1CE9-4981-B4AE-FED752A9FE04}"/>
    <dgm:cxn modelId="{D9B03992-ED69-4D48-85D8-639D4338B189}" type="presOf" srcId="{B95B8315-BE5D-4422-987B-05FB119C759E}" destId="{D7980AE6-3F53-46E0-83DD-FA386033EE40}" srcOrd="0" destOrd="0" presId="urn:microsoft.com/office/officeart/2005/8/layout/target3"/>
    <dgm:cxn modelId="{13AF9EBC-C49F-431B-AAAD-0E6774E50DCC}" type="presOf" srcId="{C699B762-B6A0-4898-B367-14E7698AAFD1}" destId="{EA8AB45D-D100-44DB-82F5-D7D191FD8200}" srcOrd="1" destOrd="0" presId="urn:microsoft.com/office/officeart/2005/8/layout/target3"/>
    <dgm:cxn modelId="{582303C0-855E-46AC-A8A2-8499BF12BD70}" type="presOf" srcId="{92F3D9C5-A3C1-4683-A000-9EF44B94D934}" destId="{507BED36-A202-480D-94E3-D8C4EA5B4818}" srcOrd="0" destOrd="0" presId="urn:microsoft.com/office/officeart/2005/8/layout/target3"/>
    <dgm:cxn modelId="{AE754DF0-CBDF-4ECF-B93F-67A253657B14}" srcId="{B72290AA-5DD0-457E-9EEE-FF7D76CA386C}" destId="{92F3D9C5-A3C1-4683-A000-9EF44B94D934}" srcOrd="2" destOrd="0" parTransId="{713FE5A7-1CE9-41DF-83AA-AF337BE501F0}" sibTransId="{1CC64890-54FA-48B4-A514-F548E27892E5}"/>
    <dgm:cxn modelId="{8C36DAF6-E5FC-4B99-9563-FAFF1F71DD45}" type="presParOf" srcId="{60F9F93E-92CB-4003-AA94-144F3DE03742}" destId="{3C79B6A0-A90A-431C-935D-66267CA216FD}" srcOrd="0" destOrd="0" presId="urn:microsoft.com/office/officeart/2005/8/layout/target3"/>
    <dgm:cxn modelId="{B5A47AC4-0094-4245-A993-7C4210DEA2F4}" type="presParOf" srcId="{60F9F93E-92CB-4003-AA94-144F3DE03742}" destId="{EE981814-0368-40C5-8563-52EAD5967366}" srcOrd="1" destOrd="0" presId="urn:microsoft.com/office/officeart/2005/8/layout/target3"/>
    <dgm:cxn modelId="{C76025BF-A78B-491F-8BD8-EADE85C6C57B}" type="presParOf" srcId="{60F9F93E-92CB-4003-AA94-144F3DE03742}" destId="{74952265-E00E-42E8-9EF8-F9876B923E40}" srcOrd="2" destOrd="0" presId="urn:microsoft.com/office/officeart/2005/8/layout/target3"/>
    <dgm:cxn modelId="{E867B67B-BC8E-468A-A5F7-3BD84DFFD538}" type="presParOf" srcId="{60F9F93E-92CB-4003-AA94-144F3DE03742}" destId="{36D38B20-C4E5-404A-A392-B4A6ECC11039}" srcOrd="3" destOrd="0" presId="urn:microsoft.com/office/officeart/2005/8/layout/target3"/>
    <dgm:cxn modelId="{02116368-08B4-427C-B94A-9136635B5A00}" type="presParOf" srcId="{60F9F93E-92CB-4003-AA94-144F3DE03742}" destId="{22445DE8-5B7E-4E8B-AE8D-E28016745BC9}" srcOrd="4" destOrd="0" presId="urn:microsoft.com/office/officeart/2005/8/layout/target3"/>
    <dgm:cxn modelId="{C92ADF00-1974-4377-8440-0DCBC83928F3}" type="presParOf" srcId="{60F9F93E-92CB-4003-AA94-144F3DE03742}" destId="{D474C3C6-891A-4AD5-8D02-7934CB57C960}" srcOrd="5" destOrd="0" presId="urn:microsoft.com/office/officeart/2005/8/layout/target3"/>
    <dgm:cxn modelId="{0D6A026F-E6A6-4A75-B261-F1543C5B5BED}" type="presParOf" srcId="{60F9F93E-92CB-4003-AA94-144F3DE03742}" destId="{8529E3DB-5EA0-4E11-9412-6FE3BB2E64A4}" srcOrd="6" destOrd="0" presId="urn:microsoft.com/office/officeart/2005/8/layout/target3"/>
    <dgm:cxn modelId="{DCF8CEF8-4983-4AB4-8A3E-A622C8F84A16}" type="presParOf" srcId="{60F9F93E-92CB-4003-AA94-144F3DE03742}" destId="{1C2C1ACA-B5E8-4AA0-94C2-DAEAE383EF69}" srcOrd="7" destOrd="0" presId="urn:microsoft.com/office/officeart/2005/8/layout/target3"/>
    <dgm:cxn modelId="{F0B88AA5-0906-417F-B5F4-EC1D61CAFCC6}" type="presParOf" srcId="{60F9F93E-92CB-4003-AA94-144F3DE03742}" destId="{507BED36-A202-480D-94E3-D8C4EA5B4818}" srcOrd="8" destOrd="0" presId="urn:microsoft.com/office/officeart/2005/8/layout/target3"/>
    <dgm:cxn modelId="{04DF962D-6ECE-48AE-9C96-9D595257DF43}" type="presParOf" srcId="{60F9F93E-92CB-4003-AA94-144F3DE03742}" destId="{6D0F141E-80A2-495C-890D-7DDA9FAEEDE9}" srcOrd="9" destOrd="0" presId="urn:microsoft.com/office/officeart/2005/8/layout/target3"/>
    <dgm:cxn modelId="{D175E51D-C99B-4DF2-B806-4BD624E9037A}" type="presParOf" srcId="{60F9F93E-92CB-4003-AA94-144F3DE03742}" destId="{CF71D53C-9141-48D5-88A5-8A3DEA95E9BE}" srcOrd="10" destOrd="0" presId="urn:microsoft.com/office/officeart/2005/8/layout/target3"/>
    <dgm:cxn modelId="{C043C7B9-4286-43BC-97A1-551C89F1F165}" type="presParOf" srcId="{60F9F93E-92CB-4003-AA94-144F3DE03742}" destId="{D7980AE6-3F53-46E0-83DD-FA386033EE40}" srcOrd="11" destOrd="0" presId="urn:microsoft.com/office/officeart/2005/8/layout/target3"/>
    <dgm:cxn modelId="{8B1CAE78-3489-487F-ABFF-62B353CD5975}" type="presParOf" srcId="{60F9F93E-92CB-4003-AA94-144F3DE03742}" destId="{EA8AB45D-D100-44DB-82F5-D7D191FD8200}" srcOrd="12" destOrd="0" presId="urn:microsoft.com/office/officeart/2005/8/layout/target3"/>
    <dgm:cxn modelId="{7C8AF9A0-6446-4A37-A6A0-8BFBD743401F}" type="presParOf" srcId="{60F9F93E-92CB-4003-AA94-144F3DE03742}" destId="{CF66DC46-AA55-42C0-91E8-003ADFB1CF7F}" srcOrd="13" destOrd="0" presId="urn:microsoft.com/office/officeart/2005/8/layout/target3"/>
    <dgm:cxn modelId="{D0551BAA-18DC-4DB2-A9C2-9146081F78CD}" type="presParOf" srcId="{60F9F93E-92CB-4003-AA94-144F3DE03742}" destId="{A9FCAA0B-7288-41A9-8149-559F8082FFBD}" srcOrd="14" destOrd="0" presId="urn:microsoft.com/office/officeart/2005/8/layout/target3"/>
    <dgm:cxn modelId="{8E76437E-67A2-4685-8E5D-E9264C235FA9}" type="presParOf" srcId="{60F9F93E-92CB-4003-AA94-144F3DE03742}" destId="{C0C38990-FF1F-4198-918C-933784273B61}" srcOrd="15"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7C519F-22FF-4630-855B-58195AAEFC04}" type="doc">
      <dgm:prSet loTypeId="urn:microsoft.com/office/officeart/2005/8/layout/radial6" loCatId="cycle" qsTypeId="urn:microsoft.com/office/officeart/2005/8/quickstyle/3d2" qsCatId="3D" csTypeId="urn:microsoft.com/office/officeart/2005/8/colors/colorful1" csCatId="colorful" phldr="1"/>
      <dgm:spPr/>
      <dgm:t>
        <a:bodyPr/>
        <a:lstStyle/>
        <a:p>
          <a:endParaRPr lang="en-US"/>
        </a:p>
      </dgm:t>
    </dgm:pt>
    <dgm:pt modelId="{41CE00E4-D7CA-47E1-9FB0-C70C3D8E0333}">
      <dgm:prSet phldrT="[Text]"/>
      <dgm:spPr/>
      <dgm:t>
        <a:bodyPr/>
        <a:lstStyle/>
        <a:p>
          <a:r>
            <a:rPr lang="en-US" dirty="0"/>
            <a:t>Budget (Revenue)</a:t>
          </a:r>
        </a:p>
      </dgm:t>
    </dgm:pt>
    <dgm:pt modelId="{5324DA05-6046-422E-9455-1B787BE7061D}" type="parTrans" cxnId="{6394466F-894E-4A1C-AA42-0F51D49257F7}">
      <dgm:prSet/>
      <dgm:spPr/>
      <dgm:t>
        <a:bodyPr/>
        <a:lstStyle/>
        <a:p>
          <a:endParaRPr lang="en-US"/>
        </a:p>
      </dgm:t>
    </dgm:pt>
    <dgm:pt modelId="{7104E7D2-4865-4E06-808E-A45A6787D211}" type="sibTrans" cxnId="{6394466F-894E-4A1C-AA42-0F51D49257F7}">
      <dgm:prSet/>
      <dgm:spPr/>
      <dgm:t>
        <a:bodyPr/>
        <a:lstStyle/>
        <a:p>
          <a:endParaRPr lang="en-US"/>
        </a:p>
      </dgm:t>
    </dgm:pt>
    <dgm:pt modelId="{7C857455-B69F-44BC-B92F-4E6A2F0ADE03}">
      <dgm:prSet phldrT="[Text]" custT="1"/>
      <dgm:spPr/>
      <dgm:t>
        <a:bodyPr/>
        <a:lstStyle/>
        <a:p>
          <a:r>
            <a:rPr lang="en-US" sz="1400" b="1" dirty="0"/>
            <a:t>Utility Costs</a:t>
          </a:r>
        </a:p>
      </dgm:t>
    </dgm:pt>
    <dgm:pt modelId="{9B27A180-B880-4B9D-8ED1-3E362FE7E233}" type="parTrans" cxnId="{9E62FEA2-4528-44D6-99C4-E7518343115A}">
      <dgm:prSet/>
      <dgm:spPr/>
      <dgm:t>
        <a:bodyPr/>
        <a:lstStyle/>
        <a:p>
          <a:endParaRPr lang="en-US"/>
        </a:p>
      </dgm:t>
    </dgm:pt>
    <dgm:pt modelId="{64B3A74C-38C4-4660-8511-136EAE6EB468}" type="sibTrans" cxnId="{9E62FEA2-4528-44D6-99C4-E7518343115A}">
      <dgm:prSet/>
      <dgm:spPr/>
      <dgm:t>
        <a:bodyPr/>
        <a:lstStyle/>
        <a:p>
          <a:endParaRPr lang="en-US"/>
        </a:p>
      </dgm:t>
    </dgm:pt>
    <dgm:pt modelId="{1FE2F12B-5652-488F-9F76-3A036B4F3B18}">
      <dgm:prSet phldrT="[Text]" custT="1"/>
      <dgm:spPr/>
      <dgm:t>
        <a:bodyPr/>
        <a:lstStyle/>
        <a:p>
          <a:r>
            <a:rPr lang="en-US" sz="1800" b="1" dirty="0"/>
            <a:t>Benefits</a:t>
          </a:r>
        </a:p>
      </dgm:t>
    </dgm:pt>
    <dgm:pt modelId="{A7109E16-AF08-40E1-876F-435756AD769F}" type="parTrans" cxnId="{22AB32F7-8ABF-4A01-9B85-DF2ED2EB26B3}">
      <dgm:prSet/>
      <dgm:spPr/>
      <dgm:t>
        <a:bodyPr/>
        <a:lstStyle/>
        <a:p>
          <a:endParaRPr lang="en-US"/>
        </a:p>
      </dgm:t>
    </dgm:pt>
    <dgm:pt modelId="{7B57E6AC-8C89-4883-B628-11B8AE6CA630}" type="sibTrans" cxnId="{22AB32F7-8ABF-4A01-9B85-DF2ED2EB26B3}">
      <dgm:prSet/>
      <dgm:spPr/>
      <dgm:t>
        <a:bodyPr/>
        <a:lstStyle/>
        <a:p>
          <a:endParaRPr lang="en-US"/>
        </a:p>
      </dgm:t>
    </dgm:pt>
    <dgm:pt modelId="{BDC86B62-9EF0-4BD8-8B54-905935F9B483}">
      <dgm:prSet phldrT="[Text]"/>
      <dgm:spPr/>
      <dgm:t>
        <a:bodyPr/>
        <a:lstStyle/>
        <a:p>
          <a:r>
            <a:rPr lang="en-US" b="1" dirty="0"/>
            <a:t>Absence Coverage</a:t>
          </a:r>
        </a:p>
      </dgm:t>
    </dgm:pt>
    <dgm:pt modelId="{E1F430A6-1877-40F5-AB70-45D3F204BF54}" type="parTrans" cxnId="{D645A50B-210C-47D1-9B63-C80AEF7FEF03}">
      <dgm:prSet/>
      <dgm:spPr/>
      <dgm:t>
        <a:bodyPr/>
        <a:lstStyle/>
        <a:p>
          <a:endParaRPr lang="en-US"/>
        </a:p>
      </dgm:t>
    </dgm:pt>
    <dgm:pt modelId="{8969CE91-81DA-4788-AF1E-051CEA094BA0}" type="sibTrans" cxnId="{D645A50B-210C-47D1-9B63-C80AEF7FEF03}">
      <dgm:prSet/>
      <dgm:spPr/>
      <dgm:t>
        <a:bodyPr/>
        <a:lstStyle/>
        <a:p>
          <a:endParaRPr lang="en-US"/>
        </a:p>
      </dgm:t>
    </dgm:pt>
    <dgm:pt modelId="{FEBF30E8-166E-40E2-AE65-C1155CB163A6}">
      <dgm:prSet phldrT="[Text]"/>
      <dgm:spPr/>
      <dgm:t>
        <a:bodyPr/>
        <a:lstStyle/>
        <a:p>
          <a:r>
            <a:rPr lang="en-US" b="1" dirty="0"/>
            <a:t>SPED/ELL Services</a:t>
          </a:r>
        </a:p>
      </dgm:t>
    </dgm:pt>
    <dgm:pt modelId="{3D970DEC-519C-4CF0-BB74-B0EDF0971F33}" type="parTrans" cxnId="{4DAF73AD-F63B-469E-B364-8C8634654C00}">
      <dgm:prSet/>
      <dgm:spPr/>
      <dgm:t>
        <a:bodyPr/>
        <a:lstStyle/>
        <a:p>
          <a:endParaRPr lang="en-US"/>
        </a:p>
      </dgm:t>
    </dgm:pt>
    <dgm:pt modelId="{486BD3AA-784A-466C-A781-6A37305E384C}" type="sibTrans" cxnId="{4DAF73AD-F63B-469E-B364-8C8634654C00}">
      <dgm:prSet/>
      <dgm:spPr/>
      <dgm:t>
        <a:bodyPr/>
        <a:lstStyle/>
        <a:p>
          <a:endParaRPr lang="en-US"/>
        </a:p>
      </dgm:t>
    </dgm:pt>
    <dgm:pt modelId="{36BAD712-E78E-43E7-861B-896AFD14280F}">
      <dgm:prSet custT="1"/>
      <dgm:spPr/>
      <dgm:t>
        <a:bodyPr/>
        <a:lstStyle/>
        <a:p>
          <a:r>
            <a:rPr lang="en-US" sz="1400" b="1" dirty="0"/>
            <a:t>Legal Services</a:t>
          </a:r>
        </a:p>
      </dgm:t>
    </dgm:pt>
    <dgm:pt modelId="{A8B395DB-9B6B-4C10-9CC1-98D6A3191CA0}" type="parTrans" cxnId="{666A50FA-BF36-4145-BEE7-5AB0D0D701A7}">
      <dgm:prSet/>
      <dgm:spPr/>
      <dgm:t>
        <a:bodyPr/>
        <a:lstStyle/>
        <a:p>
          <a:endParaRPr lang="en-US"/>
        </a:p>
      </dgm:t>
    </dgm:pt>
    <dgm:pt modelId="{2C8EE47E-B256-4A83-AB0F-05E5E4802A2C}" type="sibTrans" cxnId="{666A50FA-BF36-4145-BEE7-5AB0D0D701A7}">
      <dgm:prSet/>
      <dgm:spPr/>
      <dgm:t>
        <a:bodyPr/>
        <a:lstStyle/>
        <a:p>
          <a:endParaRPr lang="en-US"/>
        </a:p>
      </dgm:t>
    </dgm:pt>
    <dgm:pt modelId="{E985730E-F94F-4A68-BBD3-D1EE51313FDB}">
      <dgm:prSet custT="1"/>
      <dgm:spPr/>
      <dgm:t>
        <a:bodyPr/>
        <a:lstStyle/>
        <a:p>
          <a:r>
            <a:rPr lang="en-US" sz="1100" b="1" dirty="0"/>
            <a:t>Transportation</a:t>
          </a:r>
        </a:p>
      </dgm:t>
    </dgm:pt>
    <dgm:pt modelId="{81845698-97D5-497A-A204-9510CB2A7EE2}" type="parTrans" cxnId="{E2E3B944-3030-4D10-881F-3272AF63A1C1}">
      <dgm:prSet/>
      <dgm:spPr/>
      <dgm:t>
        <a:bodyPr/>
        <a:lstStyle/>
        <a:p>
          <a:endParaRPr lang="en-US"/>
        </a:p>
      </dgm:t>
    </dgm:pt>
    <dgm:pt modelId="{6D9A510F-3E28-4DC9-B84E-7F0260667747}" type="sibTrans" cxnId="{E2E3B944-3030-4D10-881F-3272AF63A1C1}">
      <dgm:prSet/>
      <dgm:spPr/>
      <dgm:t>
        <a:bodyPr/>
        <a:lstStyle/>
        <a:p>
          <a:endParaRPr lang="en-US"/>
        </a:p>
      </dgm:t>
    </dgm:pt>
    <dgm:pt modelId="{97E0D04E-4B51-4459-A964-8BD7EFA104F1}" type="pres">
      <dgm:prSet presAssocID="{A67C519F-22FF-4630-855B-58195AAEFC04}" presName="Name0" presStyleCnt="0">
        <dgm:presLayoutVars>
          <dgm:chMax val="1"/>
          <dgm:dir/>
          <dgm:animLvl val="ctr"/>
          <dgm:resizeHandles val="exact"/>
        </dgm:presLayoutVars>
      </dgm:prSet>
      <dgm:spPr/>
    </dgm:pt>
    <dgm:pt modelId="{82DC7090-8A57-4B4D-A183-5F0885D7F76F}" type="pres">
      <dgm:prSet presAssocID="{41CE00E4-D7CA-47E1-9FB0-C70C3D8E0333}" presName="centerShape" presStyleLbl="node0" presStyleIdx="0" presStyleCnt="1"/>
      <dgm:spPr/>
    </dgm:pt>
    <dgm:pt modelId="{E3F1D73F-E536-49C2-8302-ACAF45CBB53B}" type="pres">
      <dgm:prSet presAssocID="{7C857455-B69F-44BC-B92F-4E6A2F0ADE03}" presName="node" presStyleLbl="node1" presStyleIdx="0" presStyleCnt="6">
        <dgm:presLayoutVars>
          <dgm:bulletEnabled val="1"/>
        </dgm:presLayoutVars>
      </dgm:prSet>
      <dgm:spPr/>
    </dgm:pt>
    <dgm:pt modelId="{C9888072-7822-4EA8-B811-929EFFB2B1A8}" type="pres">
      <dgm:prSet presAssocID="{7C857455-B69F-44BC-B92F-4E6A2F0ADE03}" presName="dummy" presStyleCnt="0"/>
      <dgm:spPr/>
    </dgm:pt>
    <dgm:pt modelId="{FA526FDA-363E-488A-ADDB-FEB624DAED99}" type="pres">
      <dgm:prSet presAssocID="{64B3A74C-38C4-4660-8511-136EAE6EB468}" presName="sibTrans" presStyleLbl="sibTrans2D1" presStyleIdx="0" presStyleCnt="6"/>
      <dgm:spPr/>
    </dgm:pt>
    <dgm:pt modelId="{C0F9539F-708D-4873-AB8A-63E2A1C6E090}" type="pres">
      <dgm:prSet presAssocID="{36BAD712-E78E-43E7-861B-896AFD14280F}" presName="node" presStyleLbl="node1" presStyleIdx="1" presStyleCnt="6">
        <dgm:presLayoutVars>
          <dgm:bulletEnabled val="1"/>
        </dgm:presLayoutVars>
      </dgm:prSet>
      <dgm:spPr/>
    </dgm:pt>
    <dgm:pt modelId="{CF6B0031-715F-4B98-8289-019D5BFDEA59}" type="pres">
      <dgm:prSet presAssocID="{36BAD712-E78E-43E7-861B-896AFD14280F}" presName="dummy" presStyleCnt="0"/>
      <dgm:spPr/>
    </dgm:pt>
    <dgm:pt modelId="{0EABDE16-5CA6-4962-9BC0-1F2349FEAF16}" type="pres">
      <dgm:prSet presAssocID="{2C8EE47E-B256-4A83-AB0F-05E5E4802A2C}" presName="sibTrans" presStyleLbl="sibTrans2D1" presStyleIdx="1" presStyleCnt="6"/>
      <dgm:spPr/>
    </dgm:pt>
    <dgm:pt modelId="{3CEEB1DB-114D-42C8-B297-8BB537C6C57E}" type="pres">
      <dgm:prSet presAssocID="{E985730E-F94F-4A68-BBD3-D1EE51313FDB}" presName="node" presStyleLbl="node1" presStyleIdx="2" presStyleCnt="6">
        <dgm:presLayoutVars>
          <dgm:bulletEnabled val="1"/>
        </dgm:presLayoutVars>
      </dgm:prSet>
      <dgm:spPr/>
    </dgm:pt>
    <dgm:pt modelId="{A6DBBD1E-4A86-477C-A316-44F927CE1B16}" type="pres">
      <dgm:prSet presAssocID="{E985730E-F94F-4A68-BBD3-D1EE51313FDB}" presName="dummy" presStyleCnt="0"/>
      <dgm:spPr/>
    </dgm:pt>
    <dgm:pt modelId="{3BEE9447-3278-4C6A-B8A2-BAC178287A3C}" type="pres">
      <dgm:prSet presAssocID="{6D9A510F-3E28-4DC9-B84E-7F0260667747}" presName="sibTrans" presStyleLbl="sibTrans2D1" presStyleIdx="2" presStyleCnt="6"/>
      <dgm:spPr/>
    </dgm:pt>
    <dgm:pt modelId="{3E2F275D-2F5C-443D-B7BC-7251ACD8D084}" type="pres">
      <dgm:prSet presAssocID="{1FE2F12B-5652-488F-9F76-3A036B4F3B18}" presName="node" presStyleLbl="node1" presStyleIdx="3" presStyleCnt="6">
        <dgm:presLayoutVars>
          <dgm:bulletEnabled val="1"/>
        </dgm:presLayoutVars>
      </dgm:prSet>
      <dgm:spPr/>
    </dgm:pt>
    <dgm:pt modelId="{5CA97B65-1B25-457E-8C1A-4462E6A7EEA5}" type="pres">
      <dgm:prSet presAssocID="{1FE2F12B-5652-488F-9F76-3A036B4F3B18}" presName="dummy" presStyleCnt="0"/>
      <dgm:spPr/>
    </dgm:pt>
    <dgm:pt modelId="{FFA074B3-D653-42A4-894C-116DFF7B2303}" type="pres">
      <dgm:prSet presAssocID="{7B57E6AC-8C89-4883-B628-11B8AE6CA630}" presName="sibTrans" presStyleLbl="sibTrans2D1" presStyleIdx="3" presStyleCnt="6"/>
      <dgm:spPr/>
    </dgm:pt>
    <dgm:pt modelId="{26EA40C8-B838-47C7-98B2-FACE5AA1655C}" type="pres">
      <dgm:prSet presAssocID="{BDC86B62-9EF0-4BD8-8B54-905935F9B483}" presName="node" presStyleLbl="node1" presStyleIdx="4" presStyleCnt="6">
        <dgm:presLayoutVars>
          <dgm:bulletEnabled val="1"/>
        </dgm:presLayoutVars>
      </dgm:prSet>
      <dgm:spPr/>
    </dgm:pt>
    <dgm:pt modelId="{0FBF4288-B7C0-459B-A035-CA8E760D5552}" type="pres">
      <dgm:prSet presAssocID="{BDC86B62-9EF0-4BD8-8B54-905935F9B483}" presName="dummy" presStyleCnt="0"/>
      <dgm:spPr/>
    </dgm:pt>
    <dgm:pt modelId="{D2F503F3-7563-47B7-A52A-EB8E152839BB}" type="pres">
      <dgm:prSet presAssocID="{8969CE91-81DA-4788-AF1E-051CEA094BA0}" presName="sibTrans" presStyleLbl="sibTrans2D1" presStyleIdx="4" presStyleCnt="6"/>
      <dgm:spPr/>
    </dgm:pt>
    <dgm:pt modelId="{03DE4BB0-9AE0-4441-9C0F-EAE686694E46}" type="pres">
      <dgm:prSet presAssocID="{FEBF30E8-166E-40E2-AE65-C1155CB163A6}" presName="node" presStyleLbl="node1" presStyleIdx="5" presStyleCnt="6">
        <dgm:presLayoutVars>
          <dgm:bulletEnabled val="1"/>
        </dgm:presLayoutVars>
      </dgm:prSet>
      <dgm:spPr/>
    </dgm:pt>
    <dgm:pt modelId="{BF807664-B4B1-4CD5-9783-1848AFAD794A}" type="pres">
      <dgm:prSet presAssocID="{FEBF30E8-166E-40E2-AE65-C1155CB163A6}" presName="dummy" presStyleCnt="0"/>
      <dgm:spPr/>
    </dgm:pt>
    <dgm:pt modelId="{0E253416-6DDD-4636-B143-C2729346BD47}" type="pres">
      <dgm:prSet presAssocID="{486BD3AA-784A-466C-A781-6A37305E384C}" presName="sibTrans" presStyleLbl="sibTrans2D1" presStyleIdx="5" presStyleCnt="6"/>
      <dgm:spPr/>
    </dgm:pt>
  </dgm:ptLst>
  <dgm:cxnLst>
    <dgm:cxn modelId="{B3554900-9450-4A3F-B08C-73328EB5064B}" type="presOf" srcId="{41CE00E4-D7CA-47E1-9FB0-C70C3D8E0333}" destId="{82DC7090-8A57-4B4D-A183-5F0885D7F76F}" srcOrd="0" destOrd="0" presId="urn:microsoft.com/office/officeart/2005/8/layout/radial6"/>
    <dgm:cxn modelId="{D645A50B-210C-47D1-9B63-C80AEF7FEF03}" srcId="{41CE00E4-D7CA-47E1-9FB0-C70C3D8E0333}" destId="{BDC86B62-9EF0-4BD8-8B54-905935F9B483}" srcOrd="4" destOrd="0" parTransId="{E1F430A6-1877-40F5-AB70-45D3F204BF54}" sibTransId="{8969CE91-81DA-4788-AF1E-051CEA094BA0}"/>
    <dgm:cxn modelId="{FD3F2819-6769-4808-AFA0-C63A14E5EAFF}" type="presOf" srcId="{FEBF30E8-166E-40E2-AE65-C1155CB163A6}" destId="{03DE4BB0-9AE0-4441-9C0F-EAE686694E46}" srcOrd="0" destOrd="0" presId="urn:microsoft.com/office/officeart/2005/8/layout/radial6"/>
    <dgm:cxn modelId="{E96A473A-B39F-4F6C-AA7B-7B5B317A76E7}" type="presOf" srcId="{64B3A74C-38C4-4660-8511-136EAE6EB468}" destId="{FA526FDA-363E-488A-ADDB-FEB624DAED99}" srcOrd="0" destOrd="0" presId="urn:microsoft.com/office/officeart/2005/8/layout/radial6"/>
    <dgm:cxn modelId="{E2E3B944-3030-4D10-881F-3272AF63A1C1}" srcId="{41CE00E4-D7CA-47E1-9FB0-C70C3D8E0333}" destId="{E985730E-F94F-4A68-BBD3-D1EE51313FDB}" srcOrd="2" destOrd="0" parTransId="{81845698-97D5-497A-A204-9510CB2A7EE2}" sibTransId="{6D9A510F-3E28-4DC9-B84E-7F0260667747}"/>
    <dgm:cxn modelId="{6394466F-894E-4A1C-AA42-0F51D49257F7}" srcId="{A67C519F-22FF-4630-855B-58195AAEFC04}" destId="{41CE00E4-D7CA-47E1-9FB0-C70C3D8E0333}" srcOrd="0" destOrd="0" parTransId="{5324DA05-6046-422E-9455-1B787BE7061D}" sibTransId="{7104E7D2-4865-4E06-808E-A45A6787D211}"/>
    <dgm:cxn modelId="{20CE0D51-AC76-44E1-9B37-5D6F3A805DAC}" type="presOf" srcId="{486BD3AA-784A-466C-A781-6A37305E384C}" destId="{0E253416-6DDD-4636-B143-C2729346BD47}" srcOrd="0" destOrd="0" presId="urn:microsoft.com/office/officeart/2005/8/layout/radial6"/>
    <dgm:cxn modelId="{EA881278-DC6F-48D6-8023-4A79030F3694}" type="presOf" srcId="{6D9A510F-3E28-4DC9-B84E-7F0260667747}" destId="{3BEE9447-3278-4C6A-B8A2-BAC178287A3C}" srcOrd="0" destOrd="0" presId="urn:microsoft.com/office/officeart/2005/8/layout/radial6"/>
    <dgm:cxn modelId="{6A5CE37C-53E7-45F9-98E5-CC18F0F56C3A}" type="presOf" srcId="{2C8EE47E-B256-4A83-AB0F-05E5E4802A2C}" destId="{0EABDE16-5CA6-4962-9BC0-1F2349FEAF16}" srcOrd="0" destOrd="0" presId="urn:microsoft.com/office/officeart/2005/8/layout/radial6"/>
    <dgm:cxn modelId="{BB4EC182-CE0D-41C4-B829-9E46E8D6F9E8}" type="presOf" srcId="{E985730E-F94F-4A68-BBD3-D1EE51313FDB}" destId="{3CEEB1DB-114D-42C8-B297-8BB537C6C57E}" srcOrd="0" destOrd="0" presId="urn:microsoft.com/office/officeart/2005/8/layout/radial6"/>
    <dgm:cxn modelId="{AEA77D94-624F-4100-A59D-B71231A4929E}" type="presOf" srcId="{8969CE91-81DA-4788-AF1E-051CEA094BA0}" destId="{D2F503F3-7563-47B7-A52A-EB8E152839BB}" srcOrd="0" destOrd="0" presId="urn:microsoft.com/office/officeart/2005/8/layout/radial6"/>
    <dgm:cxn modelId="{4C67CCA0-DDF2-46D7-9E6D-62888319463C}" type="presOf" srcId="{7B57E6AC-8C89-4883-B628-11B8AE6CA630}" destId="{FFA074B3-D653-42A4-894C-116DFF7B2303}" srcOrd="0" destOrd="0" presId="urn:microsoft.com/office/officeart/2005/8/layout/radial6"/>
    <dgm:cxn modelId="{9E62FEA2-4528-44D6-99C4-E7518343115A}" srcId="{41CE00E4-D7CA-47E1-9FB0-C70C3D8E0333}" destId="{7C857455-B69F-44BC-B92F-4E6A2F0ADE03}" srcOrd="0" destOrd="0" parTransId="{9B27A180-B880-4B9D-8ED1-3E362FE7E233}" sibTransId="{64B3A74C-38C4-4660-8511-136EAE6EB468}"/>
    <dgm:cxn modelId="{4DAF73AD-F63B-469E-B364-8C8634654C00}" srcId="{41CE00E4-D7CA-47E1-9FB0-C70C3D8E0333}" destId="{FEBF30E8-166E-40E2-AE65-C1155CB163A6}" srcOrd="5" destOrd="0" parTransId="{3D970DEC-519C-4CF0-BB74-B0EDF0971F33}" sibTransId="{486BD3AA-784A-466C-A781-6A37305E384C}"/>
    <dgm:cxn modelId="{387F92B4-2CFE-4579-9DA6-99C9DE050B06}" type="presOf" srcId="{1FE2F12B-5652-488F-9F76-3A036B4F3B18}" destId="{3E2F275D-2F5C-443D-B7BC-7251ACD8D084}" srcOrd="0" destOrd="0" presId="urn:microsoft.com/office/officeart/2005/8/layout/radial6"/>
    <dgm:cxn modelId="{F7DFECB6-6A4F-49CE-A7CB-B3BC746C2D25}" type="presOf" srcId="{BDC86B62-9EF0-4BD8-8B54-905935F9B483}" destId="{26EA40C8-B838-47C7-98B2-FACE5AA1655C}" srcOrd="0" destOrd="0" presId="urn:microsoft.com/office/officeart/2005/8/layout/radial6"/>
    <dgm:cxn modelId="{9394D2EA-F3A9-4733-8B77-55DBC3C21D5D}" type="presOf" srcId="{7C857455-B69F-44BC-B92F-4E6A2F0ADE03}" destId="{E3F1D73F-E536-49C2-8302-ACAF45CBB53B}" srcOrd="0" destOrd="0" presId="urn:microsoft.com/office/officeart/2005/8/layout/radial6"/>
    <dgm:cxn modelId="{BF67EBEA-0BB0-41CA-ADB3-8968408F1891}" type="presOf" srcId="{36BAD712-E78E-43E7-861B-896AFD14280F}" destId="{C0F9539F-708D-4873-AB8A-63E2A1C6E090}" srcOrd="0" destOrd="0" presId="urn:microsoft.com/office/officeart/2005/8/layout/radial6"/>
    <dgm:cxn modelId="{22AB32F7-8ABF-4A01-9B85-DF2ED2EB26B3}" srcId="{41CE00E4-D7CA-47E1-9FB0-C70C3D8E0333}" destId="{1FE2F12B-5652-488F-9F76-3A036B4F3B18}" srcOrd="3" destOrd="0" parTransId="{A7109E16-AF08-40E1-876F-435756AD769F}" sibTransId="{7B57E6AC-8C89-4883-B628-11B8AE6CA630}"/>
    <dgm:cxn modelId="{A99350F8-5FD3-439A-9886-E03D4654086B}" type="presOf" srcId="{A67C519F-22FF-4630-855B-58195AAEFC04}" destId="{97E0D04E-4B51-4459-A964-8BD7EFA104F1}" srcOrd="0" destOrd="0" presId="urn:microsoft.com/office/officeart/2005/8/layout/radial6"/>
    <dgm:cxn modelId="{666A50FA-BF36-4145-BEE7-5AB0D0D701A7}" srcId="{41CE00E4-D7CA-47E1-9FB0-C70C3D8E0333}" destId="{36BAD712-E78E-43E7-861B-896AFD14280F}" srcOrd="1" destOrd="0" parTransId="{A8B395DB-9B6B-4C10-9CC1-98D6A3191CA0}" sibTransId="{2C8EE47E-B256-4A83-AB0F-05E5E4802A2C}"/>
    <dgm:cxn modelId="{5E192635-B674-4E53-9DB8-25552141B5C6}" type="presParOf" srcId="{97E0D04E-4B51-4459-A964-8BD7EFA104F1}" destId="{82DC7090-8A57-4B4D-A183-5F0885D7F76F}" srcOrd="0" destOrd="0" presId="urn:microsoft.com/office/officeart/2005/8/layout/radial6"/>
    <dgm:cxn modelId="{C910320C-7EF8-4056-BC5E-6895DB42B2AF}" type="presParOf" srcId="{97E0D04E-4B51-4459-A964-8BD7EFA104F1}" destId="{E3F1D73F-E536-49C2-8302-ACAF45CBB53B}" srcOrd="1" destOrd="0" presId="urn:microsoft.com/office/officeart/2005/8/layout/radial6"/>
    <dgm:cxn modelId="{FE697BED-C6AE-4A9A-920F-5F0BF9070062}" type="presParOf" srcId="{97E0D04E-4B51-4459-A964-8BD7EFA104F1}" destId="{C9888072-7822-4EA8-B811-929EFFB2B1A8}" srcOrd="2" destOrd="0" presId="urn:microsoft.com/office/officeart/2005/8/layout/radial6"/>
    <dgm:cxn modelId="{DCD9A32F-9A6C-4373-BD5D-919330E5F58E}" type="presParOf" srcId="{97E0D04E-4B51-4459-A964-8BD7EFA104F1}" destId="{FA526FDA-363E-488A-ADDB-FEB624DAED99}" srcOrd="3" destOrd="0" presId="urn:microsoft.com/office/officeart/2005/8/layout/radial6"/>
    <dgm:cxn modelId="{4CF99B04-6C83-478F-A813-C9FB5C20437B}" type="presParOf" srcId="{97E0D04E-4B51-4459-A964-8BD7EFA104F1}" destId="{C0F9539F-708D-4873-AB8A-63E2A1C6E090}" srcOrd="4" destOrd="0" presId="urn:microsoft.com/office/officeart/2005/8/layout/radial6"/>
    <dgm:cxn modelId="{93A93CD5-01CF-4E11-9D51-54125D7D5D8A}" type="presParOf" srcId="{97E0D04E-4B51-4459-A964-8BD7EFA104F1}" destId="{CF6B0031-715F-4B98-8289-019D5BFDEA59}" srcOrd="5" destOrd="0" presId="urn:microsoft.com/office/officeart/2005/8/layout/radial6"/>
    <dgm:cxn modelId="{C84ED689-CF69-4DCC-9C05-A6C3C74AA16F}" type="presParOf" srcId="{97E0D04E-4B51-4459-A964-8BD7EFA104F1}" destId="{0EABDE16-5CA6-4962-9BC0-1F2349FEAF16}" srcOrd="6" destOrd="0" presId="urn:microsoft.com/office/officeart/2005/8/layout/radial6"/>
    <dgm:cxn modelId="{1668AAE1-42E5-4D2F-9BF4-945B2AF57B15}" type="presParOf" srcId="{97E0D04E-4B51-4459-A964-8BD7EFA104F1}" destId="{3CEEB1DB-114D-42C8-B297-8BB537C6C57E}" srcOrd="7" destOrd="0" presId="urn:microsoft.com/office/officeart/2005/8/layout/radial6"/>
    <dgm:cxn modelId="{5E161BF1-D9CC-418C-9F25-AA56B2DBCCDB}" type="presParOf" srcId="{97E0D04E-4B51-4459-A964-8BD7EFA104F1}" destId="{A6DBBD1E-4A86-477C-A316-44F927CE1B16}" srcOrd="8" destOrd="0" presId="urn:microsoft.com/office/officeart/2005/8/layout/radial6"/>
    <dgm:cxn modelId="{07F55254-13A1-4EEE-985A-7C7343440288}" type="presParOf" srcId="{97E0D04E-4B51-4459-A964-8BD7EFA104F1}" destId="{3BEE9447-3278-4C6A-B8A2-BAC178287A3C}" srcOrd="9" destOrd="0" presId="urn:microsoft.com/office/officeart/2005/8/layout/radial6"/>
    <dgm:cxn modelId="{F76F4577-E262-4C15-8DFF-BBBB293ADB7E}" type="presParOf" srcId="{97E0D04E-4B51-4459-A964-8BD7EFA104F1}" destId="{3E2F275D-2F5C-443D-B7BC-7251ACD8D084}" srcOrd="10" destOrd="0" presId="urn:microsoft.com/office/officeart/2005/8/layout/radial6"/>
    <dgm:cxn modelId="{D1625CC1-400F-4175-98D8-B37D53980144}" type="presParOf" srcId="{97E0D04E-4B51-4459-A964-8BD7EFA104F1}" destId="{5CA97B65-1B25-457E-8C1A-4462E6A7EEA5}" srcOrd="11" destOrd="0" presId="urn:microsoft.com/office/officeart/2005/8/layout/radial6"/>
    <dgm:cxn modelId="{0B05A709-8965-4BD5-B1AB-D51CB24846E9}" type="presParOf" srcId="{97E0D04E-4B51-4459-A964-8BD7EFA104F1}" destId="{FFA074B3-D653-42A4-894C-116DFF7B2303}" srcOrd="12" destOrd="0" presId="urn:microsoft.com/office/officeart/2005/8/layout/radial6"/>
    <dgm:cxn modelId="{6FA3A39D-01CE-4FD7-B740-EED3D7FD0436}" type="presParOf" srcId="{97E0D04E-4B51-4459-A964-8BD7EFA104F1}" destId="{26EA40C8-B838-47C7-98B2-FACE5AA1655C}" srcOrd="13" destOrd="0" presId="urn:microsoft.com/office/officeart/2005/8/layout/radial6"/>
    <dgm:cxn modelId="{1A8CBA17-2AC1-4B1D-8F37-08514FA5DA3C}" type="presParOf" srcId="{97E0D04E-4B51-4459-A964-8BD7EFA104F1}" destId="{0FBF4288-B7C0-459B-A035-CA8E760D5552}" srcOrd="14" destOrd="0" presId="urn:microsoft.com/office/officeart/2005/8/layout/radial6"/>
    <dgm:cxn modelId="{0C8F90DC-0EDB-4AA8-ABDB-7936D30DCC69}" type="presParOf" srcId="{97E0D04E-4B51-4459-A964-8BD7EFA104F1}" destId="{D2F503F3-7563-47B7-A52A-EB8E152839BB}" srcOrd="15" destOrd="0" presId="urn:microsoft.com/office/officeart/2005/8/layout/radial6"/>
    <dgm:cxn modelId="{C49803EC-F4E2-43B1-BD0F-6AFDD3E0B75D}" type="presParOf" srcId="{97E0D04E-4B51-4459-A964-8BD7EFA104F1}" destId="{03DE4BB0-9AE0-4441-9C0F-EAE686694E46}" srcOrd="16" destOrd="0" presId="urn:microsoft.com/office/officeart/2005/8/layout/radial6"/>
    <dgm:cxn modelId="{AC7205C8-1BFC-48DD-BD86-7555C6BE8062}" type="presParOf" srcId="{97E0D04E-4B51-4459-A964-8BD7EFA104F1}" destId="{BF807664-B4B1-4CD5-9783-1848AFAD794A}" srcOrd="17" destOrd="0" presId="urn:microsoft.com/office/officeart/2005/8/layout/radial6"/>
    <dgm:cxn modelId="{25B87688-8FBD-458A-8766-D3145245F82A}" type="presParOf" srcId="{97E0D04E-4B51-4459-A964-8BD7EFA104F1}" destId="{0E253416-6DDD-4636-B143-C2729346BD47}" srcOrd="18"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E195C5B-D3A0-4775-8EA0-1E8E4D2342E7}" type="doc">
      <dgm:prSet loTypeId="urn:microsoft.com/office/officeart/2005/8/layout/cycle4" loCatId="matrix" qsTypeId="urn:microsoft.com/office/officeart/2005/8/quickstyle/3d2" qsCatId="3D" csTypeId="urn:microsoft.com/office/officeart/2005/8/colors/colorful5" csCatId="colorful" phldr="1"/>
      <dgm:spPr/>
      <dgm:t>
        <a:bodyPr/>
        <a:lstStyle/>
        <a:p>
          <a:endParaRPr lang="en-US"/>
        </a:p>
      </dgm:t>
    </dgm:pt>
    <dgm:pt modelId="{BAB4A3EA-CAA3-48BC-AD58-72C3D6EFEE45}">
      <dgm:prSet phldrT="[Text]" custT="1"/>
      <dgm:spPr/>
      <dgm:t>
        <a:bodyPr/>
        <a:lstStyle/>
        <a:p>
          <a:r>
            <a:rPr lang="en-US" sz="1800" b="1" dirty="0"/>
            <a:t>City Share</a:t>
          </a:r>
        </a:p>
        <a:p>
          <a:r>
            <a:rPr lang="en-US" sz="1800" b="1" dirty="0"/>
            <a:t>27.3%</a:t>
          </a:r>
        </a:p>
      </dgm:t>
    </dgm:pt>
    <dgm:pt modelId="{62952D62-CB99-4D36-9CD0-6CDA4A3417B5}" type="parTrans" cxnId="{E115DD16-A13B-4FEA-B899-E5DD5C3A18E1}">
      <dgm:prSet/>
      <dgm:spPr/>
      <dgm:t>
        <a:bodyPr/>
        <a:lstStyle/>
        <a:p>
          <a:endParaRPr lang="en-US"/>
        </a:p>
      </dgm:t>
    </dgm:pt>
    <dgm:pt modelId="{0E58A96F-57B2-465C-BDB0-7F6000CEEA3E}" type="sibTrans" cxnId="{E115DD16-A13B-4FEA-B899-E5DD5C3A18E1}">
      <dgm:prSet/>
      <dgm:spPr/>
      <dgm:t>
        <a:bodyPr/>
        <a:lstStyle/>
        <a:p>
          <a:endParaRPr lang="en-US"/>
        </a:p>
      </dgm:t>
    </dgm:pt>
    <dgm:pt modelId="{7F89386C-50D8-4F0C-B8AD-A78F8C8C0137}">
      <dgm:prSet phldrT="[Text]" custT="1"/>
      <dgm:spPr/>
      <dgm:t>
        <a:bodyPr/>
        <a:lstStyle/>
        <a:p>
          <a:r>
            <a:rPr lang="en-US" sz="1800" b="1" dirty="0"/>
            <a:t>State ECS</a:t>
          </a:r>
        </a:p>
        <a:p>
          <a:r>
            <a:rPr lang="en-US" sz="1800" b="1" dirty="0"/>
            <a:t>72.7%</a:t>
          </a:r>
        </a:p>
      </dgm:t>
    </dgm:pt>
    <dgm:pt modelId="{7EBF2915-6472-4490-8269-8C05D1617D81}" type="parTrans" cxnId="{3B2C5659-DBE9-4D18-B321-F9E2B370742D}">
      <dgm:prSet/>
      <dgm:spPr/>
      <dgm:t>
        <a:bodyPr/>
        <a:lstStyle/>
        <a:p>
          <a:endParaRPr lang="en-US"/>
        </a:p>
      </dgm:t>
    </dgm:pt>
    <dgm:pt modelId="{5990ED6E-02F8-414E-9786-370F09D6D0A5}" type="sibTrans" cxnId="{3B2C5659-DBE9-4D18-B321-F9E2B370742D}">
      <dgm:prSet/>
      <dgm:spPr/>
      <dgm:t>
        <a:bodyPr/>
        <a:lstStyle/>
        <a:p>
          <a:endParaRPr lang="en-US"/>
        </a:p>
      </dgm:t>
    </dgm:pt>
    <dgm:pt modelId="{5E624F5B-F510-4FA5-BC25-526413246569}">
      <dgm:prSet phldrT="[Text]" custT="1"/>
      <dgm:spPr/>
      <dgm:t>
        <a:bodyPr/>
        <a:lstStyle/>
        <a:p>
          <a:r>
            <a:rPr lang="en-US" sz="1200" b="1" u="sng" dirty="0">
              <a:solidFill>
                <a:srgbClr val="002060"/>
              </a:solidFill>
            </a:rPr>
            <a:t>STATE ECS</a:t>
          </a:r>
        </a:p>
      </dgm:t>
    </dgm:pt>
    <dgm:pt modelId="{4D7B944B-9879-45E1-814D-A207CC0CE578}" type="parTrans" cxnId="{44094991-8738-4A25-B012-AA270B5F825C}">
      <dgm:prSet/>
      <dgm:spPr/>
      <dgm:t>
        <a:bodyPr/>
        <a:lstStyle/>
        <a:p>
          <a:endParaRPr lang="en-US"/>
        </a:p>
      </dgm:t>
    </dgm:pt>
    <dgm:pt modelId="{CDCD1EEC-B9E7-4A33-8BE6-D42205153785}" type="sibTrans" cxnId="{44094991-8738-4A25-B012-AA270B5F825C}">
      <dgm:prSet/>
      <dgm:spPr/>
      <dgm:t>
        <a:bodyPr/>
        <a:lstStyle/>
        <a:p>
          <a:endParaRPr lang="en-US"/>
        </a:p>
      </dgm:t>
    </dgm:pt>
    <dgm:pt modelId="{D3A0DBC1-3EA4-435C-86F2-706CE547BA59}">
      <dgm:prSet phldrT="[Text]" custT="1"/>
      <dgm:spPr/>
      <dgm:t>
        <a:bodyPr/>
        <a:lstStyle/>
        <a:p>
          <a:endParaRPr lang="en-US" sz="1100" b="1" dirty="0"/>
        </a:p>
        <a:p>
          <a:r>
            <a:rPr lang="en-US" sz="1400" b="1" dirty="0"/>
            <a:t>  </a:t>
          </a:r>
        </a:p>
        <a:p>
          <a:r>
            <a:rPr lang="en-US" sz="1400" b="1" dirty="0"/>
            <a:t>State Grants</a:t>
          </a:r>
        </a:p>
        <a:p>
          <a:r>
            <a:rPr lang="en-US" sz="1400" b="1" dirty="0"/>
            <a:t>Priority + Bilingual + Magnet</a:t>
          </a:r>
          <a:endParaRPr lang="en-US" sz="1100" b="1" dirty="0"/>
        </a:p>
        <a:p>
          <a:r>
            <a:rPr lang="en-US" sz="1400" b="1" dirty="0"/>
            <a:t>$12.4M</a:t>
          </a:r>
        </a:p>
        <a:p>
          <a:endParaRPr lang="en-US" sz="1100" dirty="0"/>
        </a:p>
      </dgm:t>
    </dgm:pt>
    <dgm:pt modelId="{8FE22EA0-1522-48E0-ADB9-E1782F11FC2D}" type="sibTrans" cxnId="{1E4170A2-00C0-49AE-93A5-965F222A00E8}">
      <dgm:prSet/>
      <dgm:spPr/>
      <dgm:t>
        <a:bodyPr/>
        <a:lstStyle/>
        <a:p>
          <a:endParaRPr lang="en-US"/>
        </a:p>
      </dgm:t>
    </dgm:pt>
    <dgm:pt modelId="{85F0F6E1-6DFA-4CEB-93AB-13D3660060F9}" type="parTrans" cxnId="{1E4170A2-00C0-49AE-93A5-965F222A00E8}">
      <dgm:prSet/>
      <dgm:spPr/>
      <dgm:t>
        <a:bodyPr/>
        <a:lstStyle/>
        <a:p>
          <a:endParaRPr lang="en-US"/>
        </a:p>
      </dgm:t>
    </dgm:pt>
    <dgm:pt modelId="{D5CD82C5-E6AC-4E37-B8B8-F6CBDEF61C44}">
      <dgm:prSet phldrT="[Text]" custT="1"/>
      <dgm:spPr/>
      <dgm:t>
        <a:bodyPr/>
        <a:lstStyle/>
        <a:p>
          <a:r>
            <a:rPr lang="en-US" sz="1100" b="1" dirty="0"/>
            <a:t>$4,873,986 - </a:t>
          </a:r>
          <a:r>
            <a:rPr lang="en-US" sz="1100" b="1" dirty="0">
              <a:solidFill>
                <a:srgbClr val="0070C0"/>
              </a:solidFill>
            </a:rPr>
            <a:t>Priority</a:t>
          </a:r>
          <a:endParaRPr lang="en-US" sz="1200" b="1" dirty="0">
            <a:solidFill>
              <a:srgbClr val="0070C0"/>
            </a:solidFill>
          </a:endParaRPr>
        </a:p>
      </dgm:t>
    </dgm:pt>
    <dgm:pt modelId="{A95BC7CF-D7BC-4CB4-8643-9A4032BE6880}" type="sibTrans" cxnId="{54876C16-D98D-4B4C-B876-B879670077AF}">
      <dgm:prSet/>
      <dgm:spPr/>
      <dgm:t>
        <a:bodyPr/>
        <a:lstStyle/>
        <a:p>
          <a:endParaRPr lang="en-US"/>
        </a:p>
      </dgm:t>
    </dgm:pt>
    <dgm:pt modelId="{C39D092A-B004-4840-B3F5-49071093FA46}" type="parTrans" cxnId="{54876C16-D98D-4B4C-B876-B879670077AF}">
      <dgm:prSet/>
      <dgm:spPr/>
      <dgm:t>
        <a:bodyPr/>
        <a:lstStyle/>
        <a:p>
          <a:endParaRPr lang="en-US"/>
        </a:p>
      </dgm:t>
    </dgm:pt>
    <dgm:pt modelId="{038B0A88-C4F1-4199-8CB7-5C946C5728B7}">
      <dgm:prSet custT="1"/>
      <dgm:spPr/>
      <dgm:t>
        <a:bodyPr/>
        <a:lstStyle/>
        <a:p>
          <a:r>
            <a:rPr lang="en-US" sz="1100" b="1" dirty="0"/>
            <a:t>$344,942 – </a:t>
          </a:r>
          <a:r>
            <a:rPr lang="en-US" sz="1100" b="1" dirty="0">
              <a:solidFill>
                <a:srgbClr val="0070C0"/>
              </a:solidFill>
            </a:rPr>
            <a:t>ESH^</a:t>
          </a:r>
        </a:p>
      </dgm:t>
    </dgm:pt>
    <dgm:pt modelId="{0C03312E-D02C-4F37-97D7-88C8BC7850C5}" type="sibTrans" cxnId="{B60C6881-1E40-4763-BA13-597D6BC3DD8E}">
      <dgm:prSet/>
      <dgm:spPr/>
      <dgm:t>
        <a:bodyPr/>
        <a:lstStyle/>
        <a:p>
          <a:endParaRPr lang="en-US"/>
        </a:p>
      </dgm:t>
    </dgm:pt>
    <dgm:pt modelId="{B89AD297-BBFB-41DE-B180-C2E504F31EE8}" type="parTrans" cxnId="{B60C6881-1E40-4763-BA13-597D6BC3DD8E}">
      <dgm:prSet/>
      <dgm:spPr/>
      <dgm:t>
        <a:bodyPr/>
        <a:lstStyle/>
        <a:p>
          <a:endParaRPr lang="en-US"/>
        </a:p>
      </dgm:t>
    </dgm:pt>
    <dgm:pt modelId="{AEF54E74-77ED-4D5D-9688-C4A2018C78EC}">
      <dgm:prSet custT="1"/>
      <dgm:spPr/>
      <dgm:t>
        <a:bodyPr/>
        <a:lstStyle/>
        <a:p>
          <a:r>
            <a:rPr lang="en-US" sz="1100" b="1" dirty="0"/>
            <a:t>$397,653 – </a:t>
          </a:r>
          <a:r>
            <a:rPr lang="en-US" sz="1100" b="1" dirty="0">
              <a:solidFill>
                <a:srgbClr val="0070C0"/>
              </a:solidFill>
            </a:rPr>
            <a:t>Summer^</a:t>
          </a:r>
        </a:p>
      </dgm:t>
    </dgm:pt>
    <dgm:pt modelId="{C22706EB-4BAA-40CC-B69E-16C43CBEAD92}" type="sibTrans" cxnId="{CE7B0BDF-9BC0-4937-8F0F-63C3BEA786BB}">
      <dgm:prSet/>
      <dgm:spPr/>
      <dgm:t>
        <a:bodyPr/>
        <a:lstStyle/>
        <a:p>
          <a:endParaRPr lang="en-US"/>
        </a:p>
      </dgm:t>
    </dgm:pt>
    <dgm:pt modelId="{620B7F16-D42A-430B-8EF8-69857337A591}" type="parTrans" cxnId="{CE7B0BDF-9BC0-4937-8F0F-63C3BEA786BB}">
      <dgm:prSet/>
      <dgm:spPr/>
      <dgm:t>
        <a:bodyPr/>
        <a:lstStyle/>
        <a:p>
          <a:endParaRPr lang="en-US"/>
        </a:p>
      </dgm:t>
    </dgm:pt>
    <dgm:pt modelId="{B481913E-897A-4081-93E7-492FDD7765FC}">
      <dgm:prSet custT="1"/>
      <dgm:spPr/>
      <dgm:t>
        <a:bodyPr/>
        <a:lstStyle/>
        <a:p>
          <a:r>
            <a:rPr lang="en-US" sz="1100" b="1" dirty="0"/>
            <a:t>$233,491 – Bilingual</a:t>
          </a:r>
          <a:endParaRPr lang="en-US" sz="1200" b="1" dirty="0"/>
        </a:p>
      </dgm:t>
    </dgm:pt>
    <dgm:pt modelId="{8F74B782-A2C6-46B7-BB56-1FBA956BCE9B}" type="sibTrans" cxnId="{77F72CAB-1692-4E6C-84E4-BBF911E1F7FF}">
      <dgm:prSet/>
      <dgm:spPr/>
      <dgm:t>
        <a:bodyPr/>
        <a:lstStyle/>
        <a:p>
          <a:endParaRPr lang="en-US"/>
        </a:p>
      </dgm:t>
    </dgm:pt>
    <dgm:pt modelId="{BE52D140-8817-4C0C-8D41-067B818599D4}" type="parTrans" cxnId="{77F72CAB-1692-4E6C-84E4-BBF911E1F7FF}">
      <dgm:prSet/>
      <dgm:spPr/>
      <dgm:t>
        <a:bodyPr/>
        <a:lstStyle/>
        <a:p>
          <a:endParaRPr lang="en-US"/>
        </a:p>
      </dgm:t>
    </dgm:pt>
    <dgm:pt modelId="{677C5947-5453-4D80-8E0B-CFF5A5161EB0}">
      <dgm:prSet phldrT="[Text]" custT="1"/>
      <dgm:spPr/>
      <dgm:t>
        <a:bodyPr/>
        <a:lstStyle/>
        <a:p>
          <a:endParaRPr lang="en-US" sz="1000" b="1" dirty="0"/>
        </a:p>
        <a:p>
          <a:endParaRPr lang="en-US" sz="1400" b="1" dirty="0"/>
        </a:p>
        <a:p>
          <a:r>
            <a:rPr lang="en-US" sz="1400" b="1" dirty="0"/>
            <a:t>Federal Grants</a:t>
          </a:r>
          <a:r>
            <a:rPr lang="en-US" sz="1000" b="1" dirty="0"/>
            <a:t>*</a:t>
          </a:r>
        </a:p>
        <a:p>
          <a:r>
            <a:rPr lang="en-US" sz="1000" b="1" dirty="0"/>
            <a:t>Title I</a:t>
          </a:r>
        </a:p>
        <a:p>
          <a:r>
            <a:rPr lang="en-US" sz="1000" b="1" dirty="0"/>
            <a:t>Title IIA</a:t>
          </a:r>
        </a:p>
        <a:p>
          <a:r>
            <a:rPr lang="en-US" sz="1000" b="1" dirty="0"/>
            <a:t>Title III-Bilingual</a:t>
          </a:r>
        </a:p>
        <a:p>
          <a:r>
            <a:rPr lang="en-US" sz="1000" b="1" dirty="0"/>
            <a:t>IDEA</a:t>
          </a:r>
        </a:p>
        <a:p>
          <a:r>
            <a:rPr lang="en-US" sz="1000" b="1" dirty="0"/>
            <a:t>$21.7M</a:t>
          </a:r>
        </a:p>
      </dgm:t>
    </dgm:pt>
    <dgm:pt modelId="{D4BC13D3-3FCE-4A23-84FF-9815080AC686}" type="sibTrans" cxnId="{9BC9FD41-CF07-4F58-B196-F700ABBAD189}">
      <dgm:prSet/>
      <dgm:spPr/>
      <dgm:t>
        <a:bodyPr/>
        <a:lstStyle/>
        <a:p>
          <a:endParaRPr lang="en-US"/>
        </a:p>
      </dgm:t>
    </dgm:pt>
    <dgm:pt modelId="{B23254E7-13C7-4754-BDD2-072E62D0CE84}" type="parTrans" cxnId="{9BC9FD41-CF07-4F58-B196-F700ABBAD189}">
      <dgm:prSet/>
      <dgm:spPr/>
      <dgm:t>
        <a:bodyPr/>
        <a:lstStyle/>
        <a:p>
          <a:endParaRPr lang="en-US"/>
        </a:p>
      </dgm:t>
    </dgm:pt>
    <dgm:pt modelId="{769958B7-F1BD-4916-8E53-A7E7D967161C}">
      <dgm:prSet phldrT="[Text]"/>
      <dgm:spPr/>
      <dgm:t>
        <a:bodyPr/>
        <a:lstStyle/>
        <a:p>
          <a:r>
            <a:rPr lang="en-US" b="1" dirty="0"/>
            <a:t>I: $14.2M</a:t>
          </a:r>
        </a:p>
      </dgm:t>
    </dgm:pt>
    <dgm:pt modelId="{18036E9C-0EBB-45BC-B86D-8870B058847C}" type="sibTrans" cxnId="{4EFD4CA2-7A7B-4ED5-8278-B5C97994CB83}">
      <dgm:prSet/>
      <dgm:spPr/>
      <dgm:t>
        <a:bodyPr/>
        <a:lstStyle/>
        <a:p>
          <a:endParaRPr lang="en-US"/>
        </a:p>
      </dgm:t>
    </dgm:pt>
    <dgm:pt modelId="{29DA4861-8B13-4248-97D3-11D80086381C}" type="parTrans" cxnId="{4EFD4CA2-7A7B-4ED5-8278-B5C97994CB83}">
      <dgm:prSet/>
      <dgm:spPr/>
      <dgm:t>
        <a:bodyPr/>
        <a:lstStyle/>
        <a:p>
          <a:endParaRPr lang="en-US"/>
        </a:p>
      </dgm:t>
    </dgm:pt>
    <dgm:pt modelId="{8306B223-ECD2-44F4-8FBA-FD8503D56A27}">
      <dgm:prSet phldrT="[Text]"/>
      <dgm:spPr/>
      <dgm:t>
        <a:bodyPr/>
        <a:lstStyle/>
        <a:p>
          <a:r>
            <a:rPr lang="en-US" b="1" dirty="0"/>
            <a:t>IIA: $1.1M</a:t>
          </a:r>
        </a:p>
      </dgm:t>
    </dgm:pt>
    <dgm:pt modelId="{3C0EFB65-43C2-493F-BFF2-8CEC4C0F5C6F}" type="sibTrans" cxnId="{0E654B22-9A45-4D36-91EE-2C257354B9F1}">
      <dgm:prSet/>
      <dgm:spPr/>
      <dgm:t>
        <a:bodyPr/>
        <a:lstStyle/>
        <a:p>
          <a:endParaRPr lang="en-US"/>
        </a:p>
      </dgm:t>
    </dgm:pt>
    <dgm:pt modelId="{0A57911D-B92E-4C06-ADD6-3223CEA52DAC}" type="parTrans" cxnId="{0E654B22-9A45-4D36-91EE-2C257354B9F1}">
      <dgm:prSet/>
      <dgm:spPr/>
      <dgm:t>
        <a:bodyPr/>
        <a:lstStyle/>
        <a:p>
          <a:endParaRPr lang="en-US"/>
        </a:p>
      </dgm:t>
    </dgm:pt>
    <dgm:pt modelId="{7212C176-73E9-40DB-BBC9-3C9E9FA7D9E5}">
      <dgm:prSet phldrT="[Text]"/>
      <dgm:spPr/>
      <dgm:t>
        <a:bodyPr/>
        <a:lstStyle/>
        <a:p>
          <a:r>
            <a:rPr lang="en-US" b="1" dirty="0"/>
            <a:t>III: $569,642</a:t>
          </a:r>
        </a:p>
      </dgm:t>
    </dgm:pt>
    <dgm:pt modelId="{562FE7E5-8134-4BC4-B397-7688278AB187}" type="sibTrans" cxnId="{E2ADB900-73AC-4D32-A6FC-5308EBF3BE7C}">
      <dgm:prSet/>
      <dgm:spPr/>
      <dgm:t>
        <a:bodyPr/>
        <a:lstStyle/>
        <a:p>
          <a:endParaRPr lang="en-US"/>
        </a:p>
      </dgm:t>
    </dgm:pt>
    <dgm:pt modelId="{0A79BEE5-43E8-402B-A2FF-F53D273C8FDE}" type="parTrans" cxnId="{E2ADB900-73AC-4D32-A6FC-5308EBF3BE7C}">
      <dgm:prSet/>
      <dgm:spPr/>
      <dgm:t>
        <a:bodyPr/>
        <a:lstStyle/>
        <a:p>
          <a:endParaRPr lang="en-US"/>
        </a:p>
      </dgm:t>
    </dgm:pt>
    <dgm:pt modelId="{E12FFFB1-2156-45B1-B5E6-FA6DED571671}">
      <dgm:prSet phldrT="[Text]"/>
      <dgm:spPr/>
      <dgm:t>
        <a:bodyPr/>
        <a:lstStyle/>
        <a:p>
          <a:r>
            <a:rPr lang="en-US" b="1" dirty="0"/>
            <a:t>IDEA: $5.6M</a:t>
          </a:r>
        </a:p>
      </dgm:t>
    </dgm:pt>
    <dgm:pt modelId="{6B48F320-0ABB-4394-94F1-D5DA49C4C3E9}" type="sibTrans" cxnId="{E6B3101A-7B3F-4BB3-B5A5-58913983F96B}">
      <dgm:prSet/>
      <dgm:spPr/>
      <dgm:t>
        <a:bodyPr/>
        <a:lstStyle/>
        <a:p>
          <a:endParaRPr lang="en-US"/>
        </a:p>
      </dgm:t>
    </dgm:pt>
    <dgm:pt modelId="{53681313-5C56-4B94-AF5C-7DA342B148DD}" type="parTrans" cxnId="{E6B3101A-7B3F-4BB3-B5A5-58913983F96B}">
      <dgm:prSet/>
      <dgm:spPr/>
      <dgm:t>
        <a:bodyPr/>
        <a:lstStyle/>
        <a:p>
          <a:endParaRPr lang="en-US"/>
        </a:p>
      </dgm:t>
    </dgm:pt>
    <dgm:pt modelId="{9981E3A9-20B2-486D-9A42-DF8F0242A358}">
      <dgm:prSet phldrT="[Text]"/>
      <dgm:spPr/>
      <dgm:t>
        <a:bodyPr/>
        <a:lstStyle/>
        <a:p>
          <a:r>
            <a:rPr lang="en-US" b="1" dirty="0"/>
            <a:t>IDEA PK: $163,212</a:t>
          </a:r>
        </a:p>
      </dgm:t>
    </dgm:pt>
    <dgm:pt modelId="{D4ADB894-D769-40BC-9DBA-6F3EB8FFD4BB}" type="parTrans" cxnId="{1EC6157E-41F7-49F0-8F90-47D4A4EB7D60}">
      <dgm:prSet/>
      <dgm:spPr/>
      <dgm:t>
        <a:bodyPr/>
        <a:lstStyle/>
        <a:p>
          <a:endParaRPr lang="en-US"/>
        </a:p>
      </dgm:t>
    </dgm:pt>
    <dgm:pt modelId="{282363DA-49F0-4D80-ABBA-1D5F4EC8455B}" type="sibTrans" cxnId="{1EC6157E-41F7-49F0-8F90-47D4A4EB7D60}">
      <dgm:prSet/>
      <dgm:spPr/>
      <dgm:t>
        <a:bodyPr/>
        <a:lstStyle/>
        <a:p>
          <a:endParaRPr lang="en-US"/>
        </a:p>
      </dgm:t>
    </dgm:pt>
    <dgm:pt modelId="{345683DF-3DE1-4472-99C2-67FE9C5A1BF9}">
      <dgm:prSet phldrT="[Text]"/>
      <dgm:spPr/>
      <dgm:t>
        <a:bodyPr/>
        <a:lstStyle/>
        <a:p>
          <a:r>
            <a:rPr lang="en-US" sz="1100" b="1" dirty="0"/>
            <a:t>Alliance ECS = 24,749,097             </a:t>
          </a:r>
        </a:p>
      </dgm:t>
    </dgm:pt>
    <dgm:pt modelId="{E8E57979-CC8D-4BA3-A606-AFB67556CA1F}" type="parTrans" cxnId="{6D12C66F-F10B-4063-B7B4-0D4E3A912CCD}">
      <dgm:prSet/>
      <dgm:spPr/>
      <dgm:t>
        <a:bodyPr/>
        <a:lstStyle/>
        <a:p>
          <a:endParaRPr lang="en-US"/>
        </a:p>
      </dgm:t>
    </dgm:pt>
    <dgm:pt modelId="{D7699D2D-3267-4E0A-A419-B418B8AA525B}" type="sibTrans" cxnId="{6D12C66F-F10B-4063-B7B4-0D4E3A912CCD}">
      <dgm:prSet/>
      <dgm:spPr/>
      <dgm:t>
        <a:bodyPr/>
        <a:lstStyle/>
        <a:p>
          <a:endParaRPr lang="en-US"/>
        </a:p>
      </dgm:t>
    </dgm:pt>
    <dgm:pt modelId="{D98B85F0-B180-47E6-A8EA-652DDD4C5518}">
      <dgm:prSet phldrT="[Text]"/>
      <dgm:spPr/>
      <dgm:t>
        <a:bodyPr/>
        <a:lstStyle/>
        <a:p>
          <a:r>
            <a:rPr lang="en-US" sz="1100" b="1" dirty="0"/>
            <a:t>$71,040,631</a:t>
          </a:r>
        </a:p>
      </dgm:t>
    </dgm:pt>
    <dgm:pt modelId="{C1A28FDF-C399-4FFF-9D79-ABE69FC15CA8}" type="sibTrans" cxnId="{0DB7C035-48FF-4852-B4D7-12612D897FF3}">
      <dgm:prSet/>
      <dgm:spPr/>
      <dgm:t>
        <a:bodyPr/>
        <a:lstStyle/>
        <a:p>
          <a:endParaRPr lang="en-US"/>
        </a:p>
      </dgm:t>
    </dgm:pt>
    <dgm:pt modelId="{3189B110-8720-4CC3-843A-7E6BAF7D782D}" type="parTrans" cxnId="{0DB7C035-48FF-4852-B4D7-12612D897FF3}">
      <dgm:prSet/>
      <dgm:spPr/>
      <dgm:t>
        <a:bodyPr/>
        <a:lstStyle/>
        <a:p>
          <a:endParaRPr lang="en-US"/>
        </a:p>
      </dgm:t>
    </dgm:pt>
    <dgm:pt modelId="{7482C861-E9BA-4CBA-9DD5-764BA0CCBD39}">
      <dgm:prSet phldrT="[Text]" custT="1"/>
      <dgm:spPr/>
      <dgm:t>
        <a:bodyPr/>
        <a:lstStyle/>
        <a:p>
          <a:r>
            <a:rPr lang="en-US" sz="1200" b="1" u="sng" dirty="0">
              <a:solidFill>
                <a:srgbClr val="002060"/>
              </a:solidFill>
            </a:rPr>
            <a:t>CITY SHARE</a:t>
          </a:r>
        </a:p>
      </dgm:t>
    </dgm:pt>
    <dgm:pt modelId="{EC9EDAF6-BFC9-442B-84CF-2515B1F70586}" type="parTrans" cxnId="{B1C3369B-A0E4-4EAD-8C1E-EBA46F750319}">
      <dgm:prSet/>
      <dgm:spPr/>
      <dgm:t>
        <a:bodyPr/>
        <a:lstStyle/>
        <a:p>
          <a:endParaRPr lang="en-US"/>
        </a:p>
      </dgm:t>
    </dgm:pt>
    <dgm:pt modelId="{E71C4EA8-ADDE-4739-AD90-C4215AEF9E97}" type="sibTrans" cxnId="{B1C3369B-A0E4-4EAD-8C1E-EBA46F750319}">
      <dgm:prSet/>
      <dgm:spPr/>
      <dgm:t>
        <a:bodyPr/>
        <a:lstStyle/>
        <a:p>
          <a:endParaRPr lang="en-US"/>
        </a:p>
      </dgm:t>
    </dgm:pt>
    <dgm:pt modelId="{4B5A6D8B-D79E-4CF8-AE2C-CFA0B4CDC941}">
      <dgm:prSet phldrT="[Text]"/>
      <dgm:spPr/>
      <dgm:t>
        <a:bodyPr/>
        <a:lstStyle/>
        <a:p>
          <a:r>
            <a:rPr lang="en-US" sz="1100" b="1" dirty="0"/>
            <a:t>$188,944,438</a:t>
          </a:r>
        </a:p>
      </dgm:t>
    </dgm:pt>
    <dgm:pt modelId="{2CE89C64-1C77-4EB1-AA72-4C8EE98FBC4D}" type="parTrans" cxnId="{3A4AFA9B-297A-43D5-83D4-59EC481FE276}">
      <dgm:prSet/>
      <dgm:spPr/>
      <dgm:t>
        <a:bodyPr/>
        <a:lstStyle/>
        <a:p>
          <a:endParaRPr lang="en-US"/>
        </a:p>
      </dgm:t>
    </dgm:pt>
    <dgm:pt modelId="{8FCA74CB-41AF-40B3-9901-25EB8EA0F0FF}" type="sibTrans" cxnId="{3A4AFA9B-297A-43D5-83D4-59EC481FE276}">
      <dgm:prSet/>
      <dgm:spPr/>
      <dgm:t>
        <a:bodyPr/>
        <a:lstStyle/>
        <a:p>
          <a:endParaRPr lang="en-US"/>
        </a:p>
      </dgm:t>
    </dgm:pt>
    <dgm:pt modelId="{7CADD88B-1577-47D9-A4A1-AE953AEB648A}">
      <dgm:prSet phldrT="[Text]"/>
      <dgm:spPr/>
      <dgm:t>
        <a:bodyPr/>
        <a:lstStyle/>
        <a:p>
          <a:r>
            <a:rPr lang="en-US" sz="1100" b="1" dirty="0"/>
            <a:t>ECS = $164,195,344</a:t>
          </a:r>
        </a:p>
      </dgm:t>
    </dgm:pt>
    <dgm:pt modelId="{15F94A66-3F55-4C76-84CD-2337CAA02304}" type="parTrans" cxnId="{ED710F09-BDFE-41FE-89EB-C348325C6379}">
      <dgm:prSet/>
      <dgm:spPr/>
      <dgm:t>
        <a:bodyPr/>
        <a:lstStyle/>
        <a:p>
          <a:endParaRPr lang="en-US"/>
        </a:p>
      </dgm:t>
    </dgm:pt>
    <dgm:pt modelId="{0DA4A0F1-8480-4D4C-896A-16BC372B8A18}" type="sibTrans" cxnId="{ED710F09-BDFE-41FE-89EB-C348325C6379}">
      <dgm:prSet/>
      <dgm:spPr/>
      <dgm:t>
        <a:bodyPr/>
        <a:lstStyle/>
        <a:p>
          <a:endParaRPr lang="en-US"/>
        </a:p>
      </dgm:t>
    </dgm:pt>
    <dgm:pt modelId="{FAAE619F-30AF-4017-9901-E9FB5EA3AD98}">
      <dgm:prSet custT="1"/>
      <dgm:spPr/>
      <dgm:t>
        <a:bodyPr/>
        <a:lstStyle/>
        <a:p>
          <a:r>
            <a:rPr lang="en-US" sz="1100" b="1" dirty="0"/>
            <a:t>$6,590,673 - Magnet</a:t>
          </a:r>
        </a:p>
      </dgm:t>
    </dgm:pt>
    <dgm:pt modelId="{8AE936FF-30F4-4F2B-9A89-D068F46313E1}" type="parTrans" cxnId="{A76858F6-02B6-4C64-BC37-C0A68837EC95}">
      <dgm:prSet/>
      <dgm:spPr/>
      <dgm:t>
        <a:bodyPr/>
        <a:lstStyle/>
        <a:p>
          <a:endParaRPr lang="en-US"/>
        </a:p>
      </dgm:t>
    </dgm:pt>
    <dgm:pt modelId="{C3AECC5C-8095-4D2F-A5AC-BE58E1BF2813}" type="sibTrans" cxnId="{A76858F6-02B6-4C64-BC37-C0A68837EC95}">
      <dgm:prSet/>
      <dgm:spPr/>
      <dgm:t>
        <a:bodyPr/>
        <a:lstStyle/>
        <a:p>
          <a:endParaRPr lang="en-US"/>
        </a:p>
      </dgm:t>
    </dgm:pt>
    <dgm:pt modelId="{1DC10F8F-3087-485B-925D-E53B757B1228}" type="pres">
      <dgm:prSet presAssocID="{BE195C5B-D3A0-4775-8EA0-1E8E4D2342E7}" presName="cycleMatrixDiagram" presStyleCnt="0">
        <dgm:presLayoutVars>
          <dgm:chMax val="1"/>
          <dgm:dir/>
          <dgm:animLvl val="lvl"/>
          <dgm:resizeHandles val="exact"/>
        </dgm:presLayoutVars>
      </dgm:prSet>
      <dgm:spPr/>
    </dgm:pt>
    <dgm:pt modelId="{47956086-8B1B-45A5-A1F5-6D84C1AA763E}" type="pres">
      <dgm:prSet presAssocID="{BE195C5B-D3A0-4775-8EA0-1E8E4D2342E7}" presName="children" presStyleCnt="0"/>
      <dgm:spPr/>
    </dgm:pt>
    <dgm:pt modelId="{DABF8AB7-B408-468D-B0B5-353AB8F0CCCB}" type="pres">
      <dgm:prSet presAssocID="{BE195C5B-D3A0-4775-8EA0-1E8E4D2342E7}" presName="child1group" presStyleCnt="0"/>
      <dgm:spPr/>
    </dgm:pt>
    <dgm:pt modelId="{ED1F8292-9E9F-41CD-9A78-F114D509A9B5}" type="pres">
      <dgm:prSet presAssocID="{BE195C5B-D3A0-4775-8EA0-1E8E4D2342E7}" presName="child1" presStyleLbl="bgAcc1" presStyleIdx="0" presStyleCnt="4" custLinFactNeighborX="-951" custLinFactNeighborY="-3483"/>
      <dgm:spPr/>
    </dgm:pt>
    <dgm:pt modelId="{B2259238-693C-46EC-9ED6-F76D3315B415}" type="pres">
      <dgm:prSet presAssocID="{BE195C5B-D3A0-4775-8EA0-1E8E4D2342E7}" presName="child1Text" presStyleLbl="bgAcc1" presStyleIdx="0" presStyleCnt="4">
        <dgm:presLayoutVars>
          <dgm:bulletEnabled val="1"/>
        </dgm:presLayoutVars>
      </dgm:prSet>
      <dgm:spPr/>
    </dgm:pt>
    <dgm:pt modelId="{18F65895-933E-44EF-821B-E35CE06B5F75}" type="pres">
      <dgm:prSet presAssocID="{BE195C5B-D3A0-4775-8EA0-1E8E4D2342E7}" presName="child2group" presStyleCnt="0"/>
      <dgm:spPr/>
    </dgm:pt>
    <dgm:pt modelId="{A94211C6-4986-4BFF-AF74-B6CCC419C190}" type="pres">
      <dgm:prSet presAssocID="{BE195C5B-D3A0-4775-8EA0-1E8E4D2342E7}" presName="child2" presStyleLbl="bgAcc1" presStyleIdx="1" presStyleCnt="4" custScaleX="111336" custLinFactNeighborX="1712" custLinFactNeighborY="2304"/>
      <dgm:spPr/>
    </dgm:pt>
    <dgm:pt modelId="{A7D20CA5-7A5C-41FB-8CB7-92ACB77CEF18}" type="pres">
      <dgm:prSet presAssocID="{BE195C5B-D3A0-4775-8EA0-1E8E4D2342E7}" presName="child2Text" presStyleLbl="bgAcc1" presStyleIdx="1" presStyleCnt="4">
        <dgm:presLayoutVars>
          <dgm:bulletEnabled val="1"/>
        </dgm:presLayoutVars>
      </dgm:prSet>
      <dgm:spPr/>
    </dgm:pt>
    <dgm:pt modelId="{E758894A-ECC6-4F59-8D7A-418F13968D34}" type="pres">
      <dgm:prSet presAssocID="{BE195C5B-D3A0-4775-8EA0-1E8E4D2342E7}" presName="child3group" presStyleCnt="0"/>
      <dgm:spPr/>
    </dgm:pt>
    <dgm:pt modelId="{52D4AFA4-F4B6-4D05-BE52-90DC61545C3E}" type="pres">
      <dgm:prSet presAssocID="{BE195C5B-D3A0-4775-8EA0-1E8E4D2342E7}" presName="child3" presStyleLbl="bgAcc1" presStyleIdx="2" presStyleCnt="4" custScaleX="102429" custLinFactNeighborX="7642" custLinFactNeighborY="4297"/>
      <dgm:spPr/>
    </dgm:pt>
    <dgm:pt modelId="{6E1DB3CB-EB0E-4361-94A6-490E60B5854E}" type="pres">
      <dgm:prSet presAssocID="{BE195C5B-D3A0-4775-8EA0-1E8E4D2342E7}" presName="child3Text" presStyleLbl="bgAcc1" presStyleIdx="2" presStyleCnt="4">
        <dgm:presLayoutVars>
          <dgm:bulletEnabled val="1"/>
        </dgm:presLayoutVars>
      </dgm:prSet>
      <dgm:spPr/>
    </dgm:pt>
    <dgm:pt modelId="{91728134-12C2-427B-A3E8-0DB9CE3BFA53}" type="pres">
      <dgm:prSet presAssocID="{BE195C5B-D3A0-4775-8EA0-1E8E4D2342E7}" presName="child4group" presStyleCnt="0"/>
      <dgm:spPr/>
    </dgm:pt>
    <dgm:pt modelId="{DB66D07B-5DCF-4B87-93FB-9ACAE03BB5C2}" type="pres">
      <dgm:prSet presAssocID="{BE195C5B-D3A0-4775-8EA0-1E8E4D2342E7}" presName="child4" presStyleLbl="bgAcc1" presStyleIdx="3" presStyleCnt="4" custLinFactNeighborX="-419" custLinFactNeighborY="1778"/>
      <dgm:spPr/>
    </dgm:pt>
    <dgm:pt modelId="{1766114B-6AED-473A-B480-68ECB4056C00}" type="pres">
      <dgm:prSet presAssocID="{BE195C5B-D3A0-4775-8EA0-1E8E4D2342E7}" presName="child4Text" presStyleLbl="bgAcc1" presStyleIdx="3" presStyleCnt="4">
        <dgm:presLayoutVars>
          <dgm:bulletEnabled val="1"/>
        </dgm:presLayoutVars>
      </dgm:prSet>
      <dgm:spPr/>
    </dgm:pt>
    <dgm:pt modelId="{2EC8376F-9671-465E-AAF0-DA3B85ED7A7C}" type="pres">
      <dgm:prSet presAssocID="{BE195C5B-D3A0-4775-8EA0-1E8E4D2342E7}" presName="childPlaceholder" presStyleCnt="0"/>
      <dgm:spPr/>
    </dgm:pt>
    <dgm:pt modelId="{099011EA-AEB7-43A8-A43A-26014490A688}" type="pres">
      <dgm:prSet presAssocID="{BE195C5B-D3A0-4775-8EA0-1E8E4D2342E7}" presName="circle" presStyleCnt="0"/>
      <dgm:spPr/>
    </dgm:pt>
    <dgm:pt modelId="{740849ED-D9B3-4CB0-88CF-477F9A9BF704}" type="pres">
      <dgm:prSet presAssocID="{BE195C5B-D3A0-4775-8EA0-1E8E4D2342E7}" presName="quadrant1" presStyleLbl="node1" presStyleIdx="0" presStyleCnt="4">
        <dgm:presLayoutVars>
          <dgm:chMax val="1"/>
          <dgm:bulletEnabled val="1"/>
        </dgm:presLayoutVars>
      </dgm:prSet>
      <dgm:spPr/>
    </dgm:pt>
    <dgm:pt modelId="{47CCA108-5E4E-4077-B9B2-DEFD206A2696}" type="pres">
      <dgm:prSet presAssocID="{BE195C5B-D3A0-4775-8EA0-1E8E4D2342E7}" presName="quadrant2" presStyleLbl="node1" presStyleIdx="1" presStyleCnt="4">
        <dgm:presLayoutVars>
          <dgm:chMax val="1"/>
          <dgm:bulletEnabled val="1"/>
        </dgm:presLayoutVars>
      </dgm:prSet>
      <dgm:spPr/>
    </dgm:pt>
    <dgm:pt modelId="{70657324-85A5-4F45-A597-5EF974270364}" type="pres">
      <dgm:prSet presAssocID="{BE195C5B-D3A0-4775-8EA0-1E8E4D2342E7}" presName="quadrant3" presStyleLbl="node1" presStyleIdx="2" presStyleCnt="4">
        <dgm:presLayoutVars>
          <dgm:chMax val="1"/>
          <dgm:bulletEnabled val="1"/>
        </dgm:presLayoutVars>
      </dgm:prSet>
      <dgm:spPr/>
    </dgm:pt>
    <dgm:pt modelId="{2984DCFE-8D9F-46CA-9FDB-579F5997A47F}" type="pres">
      <dgm:prSet presAssocID="{BE195C5B-D3A0-4775-8EA0-1E8E4D2342E7}" presName="quadrant4" presStyleLbl="node1" presStyleIdx="3" presStyleCnt="4">
        <dgm:presLayoutVars>
          <dgm:chMax val="1"/>
          <dgm:bulletEnabled val="1"/>
        </dgm:presLayoutVars>
      </dgm:prSet>
      <dgm:spPr/>
    </dgm:pt>
    <dgm:pt modelId="{D1CDD2FE-C1E3-444F-B7A0-57839CD64D1B}" type="pres">
      <dgm:prSet presAssocID="{BE195C5B-D3A0-4775-8EA0-1E8E4D2342E7}" presName="quadrantPlaceholder" presStyleCnt="0"/>
      <dgm:spPr/>
    </dgm:pt>
    <dgm:pt modelId="{DF6BC1D6-0E75-4C49-B2BF-E2D27969EAF6}" type="pres">
      <dgm:prSet presAssocID="{BE195C5B-D3A0-4775-8EA0-1E8E4D2342E7}" presName="center1" presStyleLbl="fgShp" presStyleIdx="0" presStyleCnt="2"/>
      <dgm:spPr>
        <a:prstGeom prst="blockArc">
          <a:avLst/>
        </a:prstGeom>
      </dgm:spPr>
    </dgm:pt>
    <dgm:pt modelId="{63203BDC-7BB2-44C2-928B-F7A4357013B3}" type="pres">
      <dgm:prSet presAssocID="{BE195C5B-D3A0-4775-8EA0-1E8E4D2342E7}" presName="center2" presStyleLbl="fgShp" presStyleIdx="1" presStyleCnt="2"/>
      <dgm:spPr>
        <a:prstGeom prst="blockArc">
          <a:avLst/>
        </a:prstGeom>
      </dgm:spPr>
    </dgm:pt>
  </dgm:ptLst>
  <dgm:cxnLst>
    <dgm:cxn modelId="{D87A9600-37F0-4468-84C4-813EFC027FA9}" type="presOf" srcId="{345683DF-3DE1-4472-99C2-67FE9C5A1BF9}" destId="{A7D20CA5-7A5C-41FB-8CB7-92ACB77CEF18}" srcOrd="1" destOrd="3" presId="urn:microsoft.com/office/officeart/2005/8/layout/cycle4"/>
    <dgm:cxn modelId="{E2ADB900-73AC-4D32-A6FC-5308EBF3BE7C}" srcId="{677C5947-5453-4D80-8E0B-CFF5A5161EB0}" destId="{7212C176-73E9-40DB-BBC9-3C9E9FA7D9E5}" srcOrd="2" destOrd="0" parTransId="{0A79BEE5-43E8-402B-A2FF-F53D273C8FDE}" sibTransId="{562FE7E5-8134-4BC4-B397-7688278AB187}"/>
    <dgm:cxn modelId="{7A6CCD05-A0EC-4ABF-B729-38F010F995E9}" type="presOf" srcId="{AEF54E74-77ED-4D5D-9688-C4A2018C78EC}" destId="{52D4AFA4-F4B6-4D05-BE52-90DC61545C3E}" srcOrd="0" destOrd="2" presId="urn:microsoft.com/office/officeart/2005/8/layout/cycle4"/>
    <dgm:cxn modelId="{ED710F09-BDFE-41FE-89EB-C348325C6379}" srcId="{7F89386C-50D8-4F0C-B8AD-A78F8C8C0137}" destId="{7CADD88B-1577-47D9-A4A1-AE953AEB648A}" srcOrd="2" destOrd="0" parTransId="{15F94A66-3F55-4C76-84CD-2337CAA02304}" sibTransId="{0DA4A0F1-8480-4D4C-896A-16BC372B8A18}"/>
    <dgm:cxn modelId="{9F6CA20C-E1EB-4A47-8062-2D5D32D984C5}" type="presOf" srcId="{345683DF-3DE1-4472-99C2-67FE9C5A1BF9}" destId="{A94211C6-4986-4BFF-AF74-B6CCC419C190}" srcOrd="0" destOrd="3" presId="urn:microsoft.com/office/officeart/2005/8/layout/cycle4"/>
    <dgm:cxn modelId="{295D0616-991C-4BAE-A1FA-B2536AA9E2D2}" type="presOf" srcId="{8306B223-ECD2-44F4-8FBA-FD8503D56A27}" destId="{DB66D07B-5DCF-4B87-93FB-9ACAE03BB5C2}" srcOrd="0" destOrd="1" presId="urn:microsoft.com/office/officeart/2005/8/layout/cycle4"/>
    <dgm:cxn modelId="{D84A1E16-1E54-4A86-A3FF-A5B53FCCFE61}" type="presOf" srcId="{B481913E-897A-4081-93E7-492FDD7765FC}" destId="{52D4AFA4-F4B6-4D05-BE52-90DC61545C3E}" srcOrd="0" destOrd="3" presId="urn:microsoft.com/office/officeart/2005/8/layout/cycle4"/>
    <dgm:cxn modelId="{54876C16-D98D-4B4C-B876-B879670077AF}" srcId="{D3A0DBC1-3EA4-435C-86F2-706CE547BA59}" destId="{D5CD82C5-E6AC-4E37-B8B8-F6CBDEF61C44}" srcOrd="0" destOrd="0" parTransId="{C39D092A-B004-4840-B3F5-49071093FA46}" sibTransId="{A95BC7CF-D7BC-4CB4-8643-9A4032BE6880}"/>
    <dgm:cxn modelId="{E115DD16-A13B-4FEA-B899-E5DD5C3A18E1}" srcId="{BE195C5B-D3A0-4775-8EA0-1E8E4D2342E7}" destId="{BAB4A3EA-CAA3-48BC-AD58-72C3D6EFEE45}" srcOrd="0" destOrd="0" parTransId="{62952D62-CB99-4D36-9CD0-6CDA4A3417B5}" sibTransId="{0E58A96F-57B2-465C-BDB0-7F6000CEEA3E}"/>
    <dgm:cxn modelId="{4DB7C617-2BD2-48AE-9DC7-1C137F7CF774}" type="presOf" srcId="{B481913E-897A-4081-93E7-492FDD7765FC}" destId="{6E1DB3CB-EB0E-4361-94A6-490E60B5854E}" srcOrd="1" destOrd="3" presId="urn:microsoft.com/office/officeart/2005/8/layout/cycle4"/>
    <dgm:cxn modelId="{02A11D18-1F9B-4453-8D71-F684F5B57E56}" type="presOf" srcId="{038B0A88-C4F1-4199-8CB7-5C946C5728B7}" destId="{52D4AFA4-F4B6-4D05-BE52-90DC61545C3E}" srcOrd="0" destOrd="1" presId="urn:microsoft.com/office/officeart/2005/8/layout/cycle4"/>
    <dgm:cxn modelId="{E6B3101A-7B3F-4BB3-B5A5-58913983F96B}" srcId="{677C5947-5453-4D80-8E0B-CFF5A5161EB0}" destId="{E12FFFB1-2156-45B1-B5E6-FA6DED571671}" srcOrd="3" destOrd="0" parTransId="{53681313-5C56-4B94-AF5C-7DA342B148DD}" sibTransId="{6B48F320-0ABB-4394-94F1-D5DA49C4C3E9}"/>
    <dgm:cxn modelId="{6F7F001C-3D1F-4189-894C-6B906F1B1C26}" type="presOf" srcId="{E12FFFB1-2156-45B1-B5E6-FA6DED571671}" destId="{1766114B-6AED-473A-B480-68ECB4056C00}" srcOrd="1" destOrd="3" presId="urn:microsoft.com/office/officeart/2005/8/layout/cycle4"/>
    <dgm:cxn modelId="{D1090220-5226-4C10-9B24-A2A33EA582CB}" type="presOf" srcId="{D5CD82C5-E6AC-4E37-B8B8-F6CBDEF61C44}" destId="{52D4AFA4-F4B6-4D05-BE52-90DC61545C3E}" srcOrd="0" destOrd="0" presId="urn:microsoft.com/office/officeart/2005/8/layout/cycle4"/>
    <dgm:cxn modelId="{0E654B22-9A45-4D36-91EE-2C257354B9F1}" srcId="{677C5947-5453-4D80-8E0B-CFF5A5161EB0}" destId="{8306B223-ECD2-44F4-8FBA-FD8503D56A27}" srcOrd="1" destOrd="0" parTransId="{0A57911D-B92E-4C06-ADD6-3223CEA52DAC}" sibTransId="{3C0EFB65-43C2-493F-BFF2-8CEC4C0F5C6F}"/>
    <dgm:cxn modelId="{EC4DE126-E283-4276-94F4-536AE8499B5A}" type="presOf" srcId="{769958B7-F1BD-4916-8E53-A7E7D967161C}" destId="{1766114B-6AED-473A-B480-68ECB4056C00}" srcOrd="1" destOrd="0" presId="urn:microsoft.com/office/officeart/2005/8/layout/cycle4"/>
    <dgm:cxn modelId="{D221DF29-D8AF-4102-86C4-4F29598CD257}" type="presOf" srcId="{E12FFFB1-2156-45B1-B5E6-FA6DED571671}" destId="{DB66D07B-5DCF-4B87-93FB-9ACAE03BB5C2}" srcOrd="0" destOrd="3" presId="urn:microsoft.com/office/officeart/2005/8/layout/cycle4"/>
    <dgm:cxn modelId="{6DA82B2E-04D2-4BA8-8B99-A872EF2BC4E5}" type="presOf" srcId="{769958B7-F1BD-4916-8E53-A7E7D967161C}" destId="{DB66D07B-5DCF-4B87-93FB-9ACAE03BB5C2}" srcOrd="0" destOrd="0" presId="urn:microsoft.com/office/officeart/2005/8/layout/cycle4"/>
    <dgm:cxn modelId="{0DB7C035-48FF-4852-B4D7-12612D897FF3}" srcId="{BAB4A3EA-CAA3-48BC-AD58-72C3D6EFEE45}" destId="{D98B85F0-B180-47E6-A8EA-652DDD4C5518}" srcOrd="1" destOrd="0" parTransId="{3189B110-8720-4CC3-843A-7E6BAF7D782D}" sibTransId="{C1A28FDF-C399-4FFF-9D79-ABE69FC15CA8}"/>
    <dgm:cxn modelId="{ACD8515B-D7F1-43A6-8F9F-3387D4278285}" type="presOf" srcId="{5E624F5B-F510-4FA5-BC25-526413246569}" destId="{A7D20CA5-7A5C-41FB-8CB7-92ACB77CEF18}" srcOrd="1" destOrd="0" presId="urn:microsoft.com/office/officeart/2005/8/layout/cycle4"/>
    <dgm:cxn modelId="{9F5FEC5C-D922-409E-8AED-B2F4C4BFA64B}" type="presOf" srcId="{7CADD88B-1577-47D9-A4A1-AE953AEB648A}" destId="{A7D20CA5-7A5C-41FB-8CB7-92ACB77CEF18}" srcOrd="1" destOrd="2" presId="urn:microsoft.com/office/officeart/2005/8/layout/cycle4"/>
    <dgm:cxn modelId="{9BC9FD41-CF07-4F58-B196-F700ABBAD189}" srcId="{BE195C5B-D3A0-4775-8EA0-1E8E4D2342E7}" destId="{677C5947-5453-4D80-8E0B-CFF5A5161EB0}" srcOrd="3" destOrd="0" parTransId="{B23254E7-13C7-4754-BDD2-072E62D0CE84}" sibTransId="{D4BC13D3-3FCE-4A23-84FF-9815080AC686}"/>
    <dgm:cxn modelId="{94BCFF61-9D42-4D6F-9889-3AAAC50EB16E}" type="presOf" srcId="{7F89386C-50D8-4F0C-B8AD-A78F8C8C0137}" destId="{47CCA108-5E4E-4077-B9B2-DEFD206A2696}" srcOrd="0" destOrd="0" presId="urn:microsoft.com/office/officeart/2005/8/layout/cycle4"/>
    <dgm:cxn modelId="{8CF76A62-6C9D-4481-A63E-7AB843DD7167}" type="presOf" srcId="{9981E3A9-20B2-486D-9A42-DF8F0242A358}" destId="{1766114B-6AED-473A-B480-68ECB4056C00}" srcOrd="1" destOrd="4" presId="urn:microsoft.com/office/officeart/2005/8/layout/cycle4"/>
    <dgm:cxn modelId="{EFF76B42-97A3-4D3D-97D3-D9FD364EC8A5}" type="presOf" srcId="{FAAE619F-30AF-4017-9901-E9FB5EA3AD98}" destId="{6E1DB3CB-EB0E-4361-94A6-490E60B5854E}" srcOrd="1" destOrd="4" presId="urn:microsoft.com/office/officeart/2005/8/layout/cycle4"/>
    <dgm:cxn modelId="{D51CB167-D141-4AB1-8627-D1EFB5037B8B}" type="presOf" srcId="{4B5A6D8B-D79E-4CF8-AE2C-CFA0B4CDC941}" destId="{A7D20CA5-7A5C-41FB-8CB7-92ACB77CEF18}" srcOrd="1" destOrd="1" presId="urn:microsoft.com/office/officeart/2005/8/layout/cycle4"/>
    <dgm:cxn modelId="{4A890B69-EFF5-4242-8481-E042682BCC99}" type="presOf" srcId="{D98B85F0-B180-47E6-A8EA-652DDD4C5518}" destId="{B2259238-693C-46EC-9ED6-F76D3315B415}" srcOrd="1" destOrd="1" presId="urn:microsoft.com/office/officeart/2005/8/layout/cycle4"/>
    <dgm:cxn modelId="{866BB749-BCFE-42A7-9E49-4331067CDEFD}" type="presOf" srcId="{FAAE619F-30AF-4017-9901-E9FB5EA3AD98}" destId="{52D4AFA4-F4B6-4D05-BE52-90DC61545C3E}" srcOrd="0" destOrd="4" presId="urn:microsoft.com/office/officeart/2005/8/layout/cycle4"/>
    <dgm:cxn modelId="{730CBC4D-F1BD-43E5-8B50-6434DAF0313E}" type="presOf" srcId="{5E624F5B-F510-4FA5-BC25-526413246569}" destId="{A94211C6-4986-4BFF-AF74-B6CCC419C190}" srcOrd="0" destOrd="0" presId="urn:microsoft.com/office/officeart/2005/8/layout/cycle4"/>
    <dgm:cxn modelId="{C14F7D4E-655F-4E5B-B4BF-9DEA8B7A0B98}" type="presOf" srcId="{7CADD88B-1577-47D9-A4A1-AE953AEB648A}" destId="{A94211C6-4986-4BFF-AF74-B6CCC419C190}" srcOrd="0" destOrd="2" presId="urn:microsoft.com/office/officeart/2005/8/layout/cycle4"/>
    <dgm:cxn modelId="{6D12C66F-F10B-4063-B7B4-0D4E3A912CCD}" srcId="{7F89386C-50D8-4F0C-B8AD-A78F8C8C0137}" destId="{345683DF-3DE1-4472-99C2-67FE9C5A1BF9}" srcOrd="3" destOrd="0" parTransId="{E8E57979-CC8D-4BA3-A606-AFB67556CA1F}" sibTransId="{D7699D2D-3267-4E0A-A419-B418B8AA525B}"/>
    <dgm:cxn modelId="{7206A176-18F7-40BD-9AD6-26611EBDCEF2}" type="presOf" srcId="{7212C176-73E9-40DB-BBC9-3C9E9FA7D9E5}" destId="{DB66D07B-5DCF-4B87-93FB-9ACAE03BB5C2}" srcOrd="0" destOrd="2" presId="urn:microsoft.com/office/officeart/2005/8/layout/cycle4"/>
    <dgm:cxn modelId="{3B2C5659-DBE9-4D18-B321-F9E2B370742D}" srcId="{BE195C5B-D3A0-4775-8EA0-1E8E4D2342E7}" destId="{7F89386C-50D8-4F0C-B8AD-A78F8C8C0137}" srcOrd="1" destOrd="0" parTransId="{7EBF2915-6472-4490-8269-8C05D1617D81}" sibTransId="{5990ED6E-02F8-414E-9786-370F09D6D0A5}"/>
    <dgm:cxn modelId="{30415C7A-CF3D-491D-B077-91040BB9F78B}" type="presOf" srcId="{D5CD82C5-E6AC-4E37-B8B8-F6CBDEF61C44}" destId="{6E1DB3CB-EB0E-4361-94A6-490E60B5854E}" srcOrd="1" destOrd="0" presId="urn:microsoft.com/office/officeart/2005/8/layout/cycle4"/>
    <dgm:cxn modelId="{1EC6157E-41F7-49F0-8F90-47D4A4EB7D60}" srcId="{677C5947-5453-4D80-8E0B-CFF5A5161EB0}" destId="{9981E3A9-20B2-486D-9A42-DF8F0242A358}" srcOrd="4" destOrd="0" parTransId="{D4ADB894-D769-40BC-9DBA-6F3EB8FFD4BB}" sibTransId="{282363DA-49F0-4D80-ABBA-1D5F4EC8455B}"/>
    <dgm:cxn modelId="{B60C6881-1E40-4763-BA13-597D6BC3DD8E}" srcId="{D3A0DBC1-3EA4-435C-86F2-706CE547BA59}" destId="{038B0A88-C4F1-4199-8CB7-5C946C5728B7}" srcOrd="1" destOrd="0" parTransId="{B89AD297-BBFB-41DE-B180-C2E504F31EE8}" sibTransId="{0C03312E-D02C-4F37-97D7-88C8BC7850C5}"/>
    <dgm:cxn modelId="{0FB5D187-4F5D-4E26-98E0-C3100E3DADE4}" type="presOf" srcId="{D3A0DBC1-3EA4-435C-86F2-706CE547BA59}" destId="{70657324-85A5-4F45-A597-5EF974270364}" srcOrd="0" destOrd="0" presId="urn:microsoft.com/office/officeart/2005/8/layout/cycle4"/>
    <dgm:cxn modelId="{468F7988-6159-4FF1-BB1D-DAEBC47949FE}" type="presOf" srcId="{9981E3A9-20B2-486D-9A42-DF8F0242A358}" destId="{DB66D07B-5DCF-4B87-93FB-9ACAE03BB5C2}" srcOrd="0" destOrd="4" presId="urn:microsoft.com/office/officeart/2005/8/layout/cycle4"/>
    <dgm:cxn modelId="{7953B988-83C6-4E50-8EFA-8F43B1F61352}" type="presOf" srcId="{677C5947-5453-4D80-8E0B-CFF5A5161EB0}" destId="{2984DCFE-8D9F-46CA-9FDB-579F5997A47F}" srcOrd="0" destOrd="0" presId="urn:microsoft.com/office/officeart/2005/8/layout/cycle4"/>
    <dgm:cxn modelId="{44094991-8738-4A25-B012-AA270B5F825C}" srcId="{7F89386C-50D8-4F0C-B8AD-A78F8C8C0137}" destId="{5E624F5B-F510-4FA5-BC25-526413246569}" srcOrd="0" destOrd="0" parTransId="{4D7B944B-9879-45E1-814D-A207CC0CE578}" sibTransId="{CDCD1EEC-B9E7-4A33-8BE6-D42205153785}"/>
    <dgm:cxn modelId="{B1C3369B-A0E4-4EAD-8C1E-EBA46F750319}" srcId="{BAB4A3EA-CAA3-48BC-AD58-72C3D6EFEE45}" destId="{7482C861-E9BA-4CBA-9DD5-764BA0CCBD39}" srcOrd="0" destOrd="0" parTransId="{EC9EDAF6-BFC9-442B-84CF-2515B1F70586}" sibTransId="{E71C4EA8-ADDE-4739-AD90-C4215AEF9E97}"/>
    <dgm:cxn modelId="{3A4AFA9B-297A-43D5-83D4-59EC481FE276}" srcId="{7F89386C-50D8-4F0C-B8AD-A78F8C8C0137}" destId="{4B5A6D8B-D79E-4CF8-AE2C-CFA0B4CDC941}" srcOrd="1" destOrd="0" parTransId="{2CE89C64-1C77-4EB1-AA72-4C8EE98FBC4D}" sibTransId="{8FCA74CB-41AF-40B3-9901-25EB8EA0F0FF}"/>
    <dgm:cxn modelId="{F3D2B99C-74A0-4187-8384-F08496565AD6}" type="presOf" srcId="{BAB4A3EA-CAA3-48BC-AD58-72C3D6EFEE45}" destId="{740849ED-D9B3-4CB0-88CF-477F9A9BF704}" srcOrd="0" destOrd="0" presId="urn:microsoft.com/office/officeart/2005/8/layout/cycle4"/>
    <dgm:cxn modelId="{4EFD4CA2-7A7B-4ED5-8278-B5C97994CB83}" srcId="{677C5947-5453-4D80-8E0B-CFF5A5161EB0}" destId="{769958B7-F1BD-4916-8E53-A7E7D967161C}" srcOrd="0" destOrd="0" parTransId="{29DA4861-8B13-4248-97D3-11D80086381C}" sibTransId="{18036E9C-0EBB-45BC-B86D-8870B058847C}"/>
    <dgm:cxn modelId="{1E4170A2-00C0-49AE-93A5-965F222A00E8}" srcId="{BE195C5B-D3A0-4775-8EA0-1E8E4D2342E7}" destId="{D3A0DBC1-3EA4-435C-86F2-706CE547BA59}" srcOrd="2" destOrd="0" parTransId="{85F0F6E1-6DFA-4CEB-93AB-13D3660060F9}" sibTransId="{8FE22EA0-1522-48E0-ADB9-E1782F11FC2D}"/>
    <dgm:cxn modelId="{83BC92A2-D637-475E-84CF-1B2DB4493730}" type="presOf" srcId="{BE195C5B-D3A0-4775-8EA0-1E8E4D2342E7}" destId="{1DC10F8F-3087-485B-925D-E53B757B1228}" srcOrd="0" destOrd="0" presId="urn:microsoft.com/office/officeart/2005/8/layout/cycle4"/>
    <dgm:cxn modelId="{77F72CAB-1692-4E6C-84E4-BBF911E1F7FF}" srcId="{D3A0DBC1-3EA4-435C-86F2-706CE547BA59}" destId="{B481913E-897A-4081-93E7-492FDD7765FC}" srcOrd="3" destOrd="0" parTransId="{BE52D140-8817-4C0C-8D41-067B818599D4}" sibTransId="{8F74B782-A2C6-46B7-BB56-1FBA956BCE9B}"/>
    <dgm:cxn modelId="{257515AD-2860-450F-AAA0-62F217810AB8}" type="presOf" srcId="{7482C861-E9BA-4CBA-9DD5-764BA0CCBD39}" destId="{B2259238-693C-46EC-9ED6-F76D3315B415}" srcOrd="1" destOrd="0" presId="urn:microsoft.com/office/officeart/2005/8/layout/cycle4"/>
    <dgm:cxn modelId="{E54DA6B3-C15C-40E7-BCC9-1CC8A55223C4}" type="presOf" srcId="{7482C861-E9BA-4CBA-9DD5-764BA0CCBD39}" destId="{ED1F8292-9E9F-41CD-9A78-F114D509A9B5}" srcOrd="0" destOrd="0" presId="urn:microsoft.com/office/officeart/2005/8/layout/cycle4"/>
    <dgm:cxn modelId="{D4DBB7C0-507F-4C37-A5EA-B4E3283562EC}" type="presOf" srcId="{AEF54E74-77ED-4D5D-9688-C4A2018C78EC}" destId="{6E1DB3CB-EB0E-4361-94A6-490E60B5854E}" srcOrd="1" destOrd="2" presId="urn:microsoft.com/office/officeart/2005/8/layout/cycle4"/>
    <dgm:cxn modelId="{1ABB01C1-7BE8-40D3-A6F6-EB3A766DC511}" type="presOf" srcId="{D98B85F0-B180-47E6-A8EA-652DDD4C5518}" destId="{ED1F8292-9E9F-41CD-9A78-F114D509A9B5}" srcOrd="0" destOrd="1" presId="urn:microsoft.com/office/officeart/2005/8/layout/cycle4"/>
    <dgm:cxn modelId="{56AB1BCD-2DC7-419D-B00B-7C837B1A649E}" type="presOf" srcId="{4B5A6D8B-D79E-4CF8-AE2C-CFA0B4CDC941}" destId="{A94211C6-4986-4BFF-AF74-B6CCC419C190}" srcOrd="0" destOrd="1" presId="urn:microsoft.com/office/officeart/2005/8/layout/cycle4"/>
    <dgm:cxn modelId="{CE7B0BDF-9BC0-4937-8F0F-63C3BEA786BB}" srcId="{D3A0DBC1-3EA4-435C-86F2-706CE547BA59}" destId="{AEF54E74-77ED-4D5D-9688-C4A2018C78EC}" srcOrd="2" destOrd="0" parTransId="{620B7F16-D42A-430B-8EF8-69857337A591}" sibTransId="{C22706EB-4BAA-40CC-B69E-16C43CBEAD92}"/>
    <dgm:cxn modelId="{C72610DF-9FA7-46F9-A9B5-9C523E016BF8}" type="presOf" srcId="{7212C176-73E9-40DB-BBC9-3C9E9FA7D9E5}" destId="{1766114B-6AED-473A-B480-68ECB4056C00}" srcOrd="1" destOrd="2" presId="urn:microsoft.com/office/officeart/2005/8/layout/cycle4"/>
    <dgm:cxn modelId="{4DEAC3EE-0709-47DF-9AFC-F37EC7AB2652}" type="presOf" srcId="{038B0A88-C4F1-4199-8CB7-5C946C5728B7}" destId="{6E1DB3CB-EB0E-4361-94A6-490E60B5854E}" srcOrd="1" destOrd="1" presId="urn:microsoft.com/office/officeart/2005/8/layout/cycle4"/>
    <dgm:cxn modelId="{A76858F6-02B6-4C64-BC37-C0A68837EC95}" srcId="{D3A0DBC1-3EA4-435C-86F2-706CE547BA59}" destId="{FAAE619F-30AF-4017-9901-E9FB5EA3AD98}" srcOrd="4" destOrd="0" parTransId="{8AE936FF-30F4-4F2B-9A89-D068F46313E1}" sibTransId="{C3AECC5C-8095-4D2F-A5AC-BE58E1BF2813}"/>
    <dgm:cxn modelId="{F7A02CF7-CAD7-4F48-9CFA-D4B9C9AE4F92}" type="presOf" srcId="{8306B223-ECD2-44F4-8FBA-FD8503D56A27}" destId="{1766114B-6AED-473A-B480-68ECB4056C00}" srcOrd="1" destOrd="1" presId="urn:microsoft.com/office/officeart/2005/8/layout/cycle4"/>
    <dgm:cxn modelId="{9B68EFFA-B9DA-4876-945D-E396AEA8B491}" type="presParOf" srcId="{1DC10F8F-3087-485B-925D-E53B757B1228}" destId="{47956086-8B1B-45A5-A1F5-6D84C1AA763E}" srcOrd="0" destOrd="0" presId="urn:microsoft.com/office/officeart/2005/8/layout/cycle4"/>
    <dgm:cxn modelId="{4A95F5D1-5834-4A5D-94E7-48B07CA28671}" type="presParOf" srcId="{47956086-8B1B-45A5-A1F5-6D84C1AA763E}" destId="{DABF8AB7-B408-468D-B0B5-353AB8F0CCCB}" srcOrd="0" destOrd="0" presId="urn:microsoft.com/office/officeart/2005/8/layout/cycle4"/>
    <dgm:cxn modelId="{2ACD92F3-C434-482E-A39F-87A45A0AB193}" type="presParOf" srcId="{DABF8AB7-B408-468D-B0B5-353AB8F0CCCB}" destId="{ED1F8292-9E9F-41CD-9A78-F114D509A9B5}" srcOrd="0" destOrd="0" presId="urn:microsoft.com/office/officeart/2005/8/layout/cycle4"/>
    <dgm:cxn modelId="{5675E4AD-61CE-49F7-8818-39DBCCD70790}" type="presParOf" srcId="{DABF8AB7-B408-468D-B0B5-353AB8F0CCCB}" destId="{B2259238-693C-46EC-9ED6-F76D3315B415}" srcOrd="1" destOrd="0" presId="urn:microsoft.com/office/officeart/2005/8/layout/cycle4"/>
    <dgm:cxn modelId="{3D6C4876-65A1-491A-8B72-B65C86226C75}" type="presParOf" srcId="{47956086-8B1B-45A5-A1F5-6D84C1AA763E}" destId="{18F65895-933E-44EF-821B-E35CE06B5F75}" srcOrd="1" destOrd="0" presId="urn:microsoft.com/office/officeart/2005/8/layout/cycle4"/>
    <dgm:cxn modelId="{19676E43-B99E-4794-88CB-6FD51EA3969B}" type="presParOf" srcId="{18F65895-933E-44EF-821B-E35CE06B5F75}" destId="{A94211C6-4986-4BFF-AF74-B6CCC419C190}" srcOrd="0" destOrd="0" presId="urn:microsoft.com/office/officeart/2005/8/layout/cycle4"/>
    <dgm:cxn modelId="{33908CC0-0086-4543-A188-A3F8F10364A3}" type="presParOf" srcId="{18F65895-933E-44EF-821B-E35CE06B5F75}" destId="{A7D20CA5-7A5C-41FB-8CB7-92ACB77CEF18}" srcOrd="1" destOrd="0" presId="urn:microsoft.com/office/officeart/2005/8/layout/cycle4"/>
    <dgm:cxn modelId="{D2DE8649-9914-434D-9F23-94005EF0C569}" type="presParOf" srcId="{47956086-8B1B-45A5-A1F5-6D84C1AA763E}" destId="{E758894A-ECC6-4F59-8D7A-418F13968D34}" srcOrd="2" destOrd="0" presId="urn:microsoft.com/office/officeart/2005/8/layout/cycle4"/>
    <dgm:cxn modelId="{F1DA3483-6D07-4A7C-B1D0-6D45627E6FB0}" type="presParOf" srcId="{E758894A-ECC6-4F59-8D7A-418F13968D34}" destId="{52D4AFA4-F4B6-4D05-BE52-90DC61545C3E}" srcOrd="0" destOrd="0" presId="urn:microsoft.com/office/officeart/2005/8/layout/cycle4"/>
    <dgm:cxn modelId="{32453542-7A04-4DE6-BF8D-70C41CABF452}" type="presParOf" srcId="{E758894A-ECC6-4F59-8D7A-418F13968D34}" destId="{6E1DB3CB-EB0E-4361-94A6-490E60B5854E}" srcOrd="1" destOrd="0" presId="urn:microsoft.com/office/officeart/2005/8/layout/cycle4"/>
    <dgm:cxn modelId="{71A02EFC-75E4-471A-B496-CAF7265C483E}" type="presParOf" srcId="{47956086-8B1B-45A5-A1F5-6D84C1AA763E}" destId="{91728134-12C2-427B-A3E8-0DB9CE3BFA53}" srcOrd="3" destOrd="0" presId="urn:microsoft.com/office/officeart/2005/8/layout/cycle4"/>
    <dgm:cxn modelId="{6B0572AC-4706-40FA-911D-107A7E0841BD}" type="presParOf" srcId="{91728134-12C2-427B-A3E8-0DB9CE3BFA53}" destId="{DB66D07B-5DCF-4B87-93FB-9ACAE03BB5C2}" srcOrd="0" destOrd="0" presId="urn:microsoft.com/office/officeart/2005/8/layout/cycle4"/>
    <dgm:cxn modelId="{5C63E9AB-C856-4357-9011-7410AD472F75}" type="presParOf" srcId="{91728134-12C2-427B-A3E8-0DB9CE3BFA53}" destId="{1766114B-6AED-473A-B480-68ECB4056C00}" srcOrd="1" destOrd="0" presId="urn:microsoft.com/office/officeart/2005/8/layout/cycle4"/>
    <dgm:cxn modelId="{243EE391-804C-455C-99AD-EE8BAAC90D8A}" type="presParOf" srcId="{47956086-8B1B-45A5-A1F5-6D84C1AA763E}" destId="{2EC8376F-9671-465E-AAF0-DA3B85ED7A7C}" srcOrd="4" destOrd="0" presId="urn:microsoft.com/office/officeart/2005/8/layout/cycle4"/>
    <dgm:cxn modelId="{FDFA1506-C464-45D7-A306-846E40162A0B}" type="presParOf" srcId="{1DC10F8F-3087-485B-925D-E53B757B1228}" destId="{099011EA-AEB7-43A8-A43A-26014490A688}" srcOrd="1" destOrd="0" presId="urn:microsoft.com/office/officeart/2005/8/layout/cycle4"/>
    <dgm:cxn modelId="{9439CECF-5031-43DD-A895-A5E8430011B7}" type="presParOf" srcId="{099011EA-AEB7-43A8-A43A-26014490A688}" destId="{740849ED-D9B3-4CB0-88CF-477F9A9BF704}" srcOrd="0" destOrd="0" presId="urn:microsoft.com/office/officeart/2005/8/layout/cycle4"/>
    <dgm:cxn modelId="{8172942B-3CCD-4D52-ACC8-2A1670AE0D10}" type="presParOf" srcId="{099011EA-AEB7-43A8-A43A-26014490A688}" destId="{47CCA108-5E4E-4077-B9B2-DEFD206A2696}" srcOrd="1" destOrd="0" presId="urn:microsoft.com/office/officeart/2005/8/layout/cycle4"/>
    <dgm:cxn modelId="{6BF3C7C4-BBE6-4F8B-AEA3-A2A6FBA7BF53}" type="presParOf" srcId="{099011EA-AEB7-43A8-A43A-26014490A688}" destId="{70657324-85A5-4F45-A597-5EF974270364}" srcOrd="2" destOrd="0" presId="urn:microsoft.com/office/officeart/2005/8/layout/cycle4"/>
    <dgm:cxn modelId="{1688BE44-791D-403A-B6CF-4E716718412E}" type="presParOf" srcId="{099011EA-AEB7-43A8-A43A-26014490A688}" destId="{2984DCFE-8D9F-46CA-9FDB-579F5997A47F}" srcOrd="3" destOrd="0" presId="urn:microsoft.com/office/officeart/2005/8/layout/cycle4"/>
    <dgm:cxn modelId="{974EE6C7-4997-4D57-B1DC-96669818A8D1}" type="presParOf" srcId="{099011EA-AEB7-43A8-A43A-26014490A688}" destId="{D1CDD2FE-C1E3-444F-B7A0-57839CD64D1B}" srcOrd="4" destOrd="0" presId="urn:microsoft.com/office/officeart/2005/8/layout/cycle4"/>
    <dgm:cxn modelId="{D3F6C08F-B7EE-4E78-AF60-4011CFBBFE9C}" type="presParOf" srcId="{1DC10F8F-3087-485B-925D-E53B757B1228}" destId="{DF6BC1D6-0E75-4C49-B2BF-E2D27969EAF6}" srcOrd="2" destOrd="0" presId="urn:microsoft.com/office/officeart/2005/8/layout/cycle4"/>
    <dgm:cxn modelId="{96673A0A-1553-4AE3-9E63-34329D96C379}" type="presParOf" srcId="{1DC10F8F-3087-485B-925D-E53B757B1228}" destId="{63203BDC-7BB2-44C2-928B-F7A4357013B3}"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E195C5B-D3A0-4775-8EA0-1E8E4D2342E7}" type="doc">
      <dgm:prSet loTypeId="urn:microsoft.com/office/officeart/2005/8/layout/cycle4" loCatId="matrix" qsTypeId="urn:microsoft.com/office/officeart/2005/8/quickstyle/3d2" qsCatId="3D" csTypeId="urn:microsoft.com/office/officeart/2005/8/colors/colorful5" csCatId="colorful" phldr="1"/>
      <dgm:spPr/>
      <dgm:t>
        <a:bodyPr/>
        <a:lstStyle/>
        <a:p>
          <a:endParaRPr lang="en-US"/>
        </a:p>
      </dgm:t>
    </dgm:pt>
    <dgm:pt modelId="{BAB4A3EA-CAA3-48BC-AD58-72C3D6EFEE45}">
      <dgm:prSet phldrT="[Text]" custT="1"/>
      <dgm:spPr/>
      <dgm:t>
        <a:bodyPr/>
        <a:lstStyle/>
        <a:p>
          <a:r>
            <a:rPr lang="en-US" sz="1800" b="1" dirty="0"/>
            <a:t>City Share</a:t>
          </a:r>
        </a:p>
      </dgm:t>
    </dgm:pt>
    <dgm:pt modelId="{62952D62-CB99-4D36-9CD0-6CDA4A3417B5}" type="parTrans" cxnId="{E115DD16-A13B-4FEA-B899-E5DD5C3A18E1}">
      <dgm:prSet/>
      <dgm:spPr/>
      <dgm:t>
        <a:bodyPr/>
        <a:lstStyle/>
        <a:p>
          <a:endParaRPr lang="en-US"/>
        </a:p>
      </dgm:t>
    </dgm:pt>
    <dgm:pt modelId="{0E58A96F-57B2-465C-BDB0-7F6000CEEA3E}" type="sibTrans" cxnId="{E115DD16-A13B-4FEA-B899-E5DD5C3A18E1}">
      <dgm:prSet/>
      <dgm:spPr/>
      <dgm:t>
        <a:bodyPr/>
        <a:lstStyle/>
        <a:p>
          <a:endParaRPr lang="en-US"/>
        </a:p>
      </dgm:t>
    </dgm:pt>
    <dgm:pt modelId="{D5CD82C5-E6AC-4E37-B8B8-F6CBDEF61C44}">
      <dgm:prSet phldrT="[Text]" custT="1"/>
      <dgm:spPr/>
      <dgm:t>
        <a:bodyPr/>
        <a:lstStyle/>
        <a:p>
          <a:r>
            <a:rPr lang="en-US" sz="1100" b="1" dirty="0"/>
            <a:t>$4,873,986 - Priority</a:t>
          </a:r>
        </a:p>
      </dgm:t>
    </dgm:pt>
    <dgm:pt modelId="{A95BC7CF-D7BC-4CB4-8643-9A4032BE6880}" type="sibTrans" cxnId="{54876C16-D98D-4B4C-B876-B879670077AF}">
      <dgm:prSet/>
      <dgm:spPr/>
      <dgm:t>
        <a:bodyPr/>
        <a:lstStyle/>
        <a:p>
          <a:endParaRPr lang="en-US"/>
        </a:p>
      </dgm:t>
    </dgm:pt>
    <dgm:pt modelId="{C39D092A-B004-4840-B3F5-49071093FA46}" type="parTrans" cxnId="{54876C16-D98D-4B4C-B876-B879670077AF}">
      <dgm:prSet/>
      <dgm:spPr/>
      <dgm:t>
        <a:bodyPr/>
        <a:lstStyle/>
        <a:p>
          <a:endParaRPr lang="en-US"/>
        </a:p>
      </dgm:t>
    </dgm:pt>
    <dgm:pt modelId="{769958B7-F1BD-4916-8E53-A7E7D967161C}">
      <dgm:prSet phldrT="[Text]"/>
      <dgm:spPr/>
      <dgm:t>
        <a:bodyPr/>
        <a:lstStyle/>
        <a:p>
          <a:r>
            <a:rPr lang="en-US" b="1" dirty="0"/>
            <a:t>I: $14.2M</a:t>
          </a:r>
        </a:p>
      </dgm:t>
    </dgm:pt>
    <dgm:pt modelId="{18036E9C-0EBB-45BC-B86D-8870B058847C}" type="sibTrans" cxnId="{4EFD4CA2-7A7B-4ED5-8278-B5C97994CB83}">
      <dgm:prSet/>
      <dgm:spPr/>
      <dgm:t>
        <a:bodyPr/>
        <a:lstStyle/>
        <a:p>
          <a:endParaRPr lang="en-US"/>
        </a:p>
      </dgm:t>
    </dgm:pt>
    <dgm:pt modelId="{29DA4861-8B13-4248-97D3-11D80086381C}" type="parTrans" cxnId="{4EFD4CA2-7A7B-4ED5-8278-B5C97994CB83}">
      <dgm:prSet/>
      <dgm:spPr/>
      <dgm:t>
        <a:bodyPr/>
        <a:lstStyle/>
        <a:p>
          <a:endParaRPr lang="en-US"/>
        </a:p>
      </dgm:t>
    </dgm:pt>
    <dgm:pt modelId="{8306B223-ECD2-44F4-8FBA-FD8503D56A27}">
      <dgm:prSet phldrT="[Text]"/>
      <dgm:spPr/>
      <dgm:t>
        <a:bodyPr/>
        <a:lstStyle/>
        <a:p>
          <a:r>
            <a:rPr lang="en-US" b="1" dirty="0"/>
            <a:t>IIA: $1.1M</a:t>
          </a:r>
        </a:p>
      </dgm:t>
    </dgm:pt>
    <dgm:pt modelId="{3C0EFB65-43C2-493F-BFF2-8CEC4C0F5C6F}" type="sibTrans" cxnId="{0E654B22-9A45-4D36-91EE-2C257354B9F1}">
      <dgm:prSet/>
      <dgm:spPr/>
      <dgm:t>
        <a:bodyPr/>
        <a:lstStyle/>
        <a:p>
          <a:endParaRPr lang="en-US"/>
        </a:p>
      </dgm:t>
    </dgm:pt>
    <dgm:pt modelId="{0A57911D-B92E-4C06-ADD6-3223CEA52DAC}" type="parTrans" cxnId="{0E654B22-9A45-4D36-91EE-2C257354B9F1}">
      <dgm:prSet/>
      <dgm:spPr/>
      <dgm:t>
        <a:bodyPr/>
        <a:lstStyle/>
        <a:p>
          <a:endParaRPr lang="en-US"/>
        </a:p>
      </dgm:t>
    </dgm:pt>
    <dgm:pt modelId="{7212C176-73E9-40DB-BBC9-3C9E9FA7D9E5}">
      <dgm:prSet phldrT="[Text]"/>
      <dgm:spPr/>
      <dgm:t>
        <a:bodyPr/>
        <a:lstStyle/>
        <a:p>
          <a:r>
            <a:rPr lang="en-US" b="1" dirty="0"/>
            <a:t>III: $569,642</a:t>
          </a:r>
        </a:p>
      </dgm:t>
    </dgm:pt>
    <dgm:pt modelId="{562FE7E5-8134-4BC4-B397-7688278AB187}" type="sibTrans" cxnId="{E2ADB900-73AC-4D32-A6FC-5308EBF3BE7C}">
      <dgm:prSet/>
      <dgm:spPr/>
      <dgm:t>
        <a:bodyPr/>
        <a:lstStyle/>
        <a:p>
          <a:endParaRPr lang="en-US"/>
        </a:p>
      </dgm:t>
    </dgm:pt>
    <dgm:pt modelId="{0A79BEE5-43E8-402B-A2FF-F53D273C8FDE}" type="parTrans" cxnId="{E2ADB900-73AC-4D32-A6FC-5308EBF3BE7C}">
      <dgm:prSet/>
      <dgm:spPr/>
      <dgm:t>
        <a:bodyPr/>
        <a:lstStyle/>
        <a:p>
          <a:endParaRPr lang="en-US"/>
        </a:p>
      </dgm:t>
    </dgm:pt>
    <dgm:pt modelId="{E12FFFB1-2156-45B1-B5E6-FA6DED571671}">
      <dgm:prSet phldrT="[Text]"/>
      <dgm:spPr/>
      <dgm:t>
        <a:bodyPr/>
        <a:lstStyle/>
        <a:p>
          <a:r>
            <a:rPr lang="en-US" b="1" dirty="0"/>
            <a:t>IDEA: $5.6M</a:t>
          </a:r>
        </a:p>
      </dgm:t>
    </dgm:pt>
    <dgm:pt modelId="{6B48F320-0ABB-4394-94F1-D5DA49C4C3E9}" type="sibTrans" cxnId="{E6B3101A-7B3F-4BB3-B5A5-58913983F96B}">
      <dgm:prSet/>
      <dgm:spPr/>
      <dgm:t>
        <a:bodyPr/>
        <a:lstStyle/>
        <a:p>
          <a:endParaRPr lang="en-US"/>
        </a:p>
      </dgm:t>
    </dgm:pt>
    <dgm:pt modelId="{53681313-5C56-4B94-AF5C-7DA342B148DD}" type="parTrans" cxnId="{E6B3101A-7B3F-4BB3-B5A5-58913983F96B}">
      <dgm:prSet/>
      <dgm:spPr/>
      <dgm:t>
        <a:bodyPr/>
        <a:lstStyle/>
        <a:p>
          <a:endParaRPr lang="en-US"/>
        </a:p>
      </dgm:t>
    </dgm:pt>
    <dgm:pt modelId="{9981E3A9-20B2-486D-9A42-DF8F0242A358}">
      <dgm:prSet phldrT="[Text]"/>
      <dgm:spPr/>
      <dgm:t>
        <a:bodyPr/>
        <a:lstStyle/>
        <a:p>
          <a:r>
            <a:rPr lang="en-US" b="1" dirty="0"/>
            <a:t>IDEA PK: $163,212</a:t>
          </a:r>
        </a:p>
      </dgm:t>
    </dgm:pt>
    <dgm:pt modelId="{D4ADB894-D769-40BC-9DBA-6F3EB8FFD4BB}" type="parTrans" cxnId="{1EC6157E-41F7-49F0-8F90-47D4A4EB7D60}">
      <dgm:prSet/>
      <dgm:spPr/>
      <dgm:t>
        <a:bodyPr/>
        <a:lstStyle/>
        <a:p>
          <a:endParaRPr lang="en-US"/>
        </a:p>
      </dgm:t>
    </dgm:pt>
    <dgm:pt modelId="{282363DA-49F0-4D80-ABBA-1D5F4EC8455B}" type="sibTrans" cxnId="{1EC6157E-41F7-49F0-8F90-47D4A4EB7D60}">
      <dgm:prSet/>
      <dgm:spPr/>
      <dgm:t>
        <a:bodyPr/>
        <a:lstStyle/>
        <a:p>
          <a:endParaRPr lang="en-US"/>
        </a:p>
      </dgm:t>
    </dgm:pt>
    <dgm:pt modelId="{D98B85F0-B180-47E6-A8EA-652DDD4C5518}">
      <dgm:prSet phldrT="[Text]" custT="1"/>
      <dgm:spPr/>
      <dgm:t>
        <a:bodyPr/>
        <a:lstStyle/>
        <a:p>
          <a:r>
            <a:rPr lang="en-US" sz="1400" b="1" dirty="0"/>
            <a:t>$71,040,631</a:t>
          </a:r>
        </a:p>
      </dgm:t>
    </dgm:pt>
    <dgm:pt modelId="{C1A28FDF-C399-4FFF-9D79-ABE69FC15CA8}" type="sibTrans" cxnId="{0DB7C035-48FF-4852-B4D7-12612D897FF3}">
      <dgm:prSet/>
      <dgm:spPr/>
      <dgm:t>
        <a:bodyPr/>
        <a:lstStyle/>
        <a:p>
          <a:endParaRPr lang="en-US"/>
        </a:p>
      </dgm:t>
    </dgm:pt>
    <dgm:pt modelId="{3189B110-8720-4CC3-843A-7E6BAF7D782D}" type="parTrans" cxnId="{0DB7C035-48FF-4852-B4D7-12612D897FF3}">
      <dgm:prSet/>
      <dgm:spPr/>
      <dgm:t>
        <a:bodyPr/>
        <a:lstStyle/>
        <a:p>
          <a:endParaRPr lang="en-US"/>
        </a:p>
      </dgm:t>
    </dgm:pt>
    <dgm:pt modelId="{7482C861-E9BA-4CBA-9DD5-764BA0CCBD39}">
      <dgm:prSet phldrT="[Text]" custT="1"/>
      <dgm:spPr/>
      <dgm:t>
        <a:bodyPr/>
        <a:lstStyle/>
        <a:p>
          <a:pPr>
            <a:buNone/>
          </a:pPr>
          <a:r>
            <a:rPr lang="en-US" sz="1400" b="1" u="sng" dirty="0">
              <a:solidFill>
                <a:srgbClr val="002060"/>
              </a:solidFill>
            </a:rPr>
            <a:t>CITY SHARE</a:t>
          </a:r>
        </a:p>
      </dgm:t>
    </dgm:pt>
    <dgm:pt modelId="{EC9EDAF6-BFC9-442B-84CF-2515B1F70586}" type="parTrans" cxnId="{B1C3369B-A0E4-4EAD-8C1E-EBA46F750319}">
      <dgm:prSet/>
      <dgm:spPr/>
      <dgm:t>
        <a:bodyPr/>
        <a:lstStyle/>
        <a:p>
          <a:endParaRPr lang="en-US"/>
        </a:p>
      </dgm:t>
    </dgm:pt>
    <dgm:pt modelId="{E71C4EA8-ADDE-4739-AD90-C4215AEF9E97}" type="sibTrans" cxnId="{B1C3369B-A0E4-4EAD-8C1E-EBA46F750319}">
      <dgm:prSet/>
      <dgm:spPr/>
      <dgm:t>
        <a:bodyPr/>
        <a:lstStyle/>
        <a:p>
          <a:endParaRPr lang="en-US"/>
        </a:p>
      </dgm:t>
    </dgm:pt>
    <dgm:pt modelId="{677C5947-5453-4D80-8E0B-CFF5A5161EB0}">
      <dgm:prSet phldrT="[Text]" custT="1"/>
      <dgm:spPr/>
      <dgm:t>
        <a:bodyPr/>
        <a:lstStyle/>
        <a:p>
          <a:endParaRPr lang="en-US" sz="1000" b="1" dirty="0"/>
        </a:p>
        <a:p>
          <a:endParaRPr lang="en-US" sz="1400" b="1" dirty="0"/>
        </a:p>
        <a:p>
          <a:r>
            <a:rPr lang="en-US" sz="1400" b="1" dirty="0"/>
            <a:t>Federal Grants</a:t>
          </a:r>
          <a:r>
            <a:rPr lang="en-US" sz="1000" b="1" dirty="0"/>
            <a:t>*</a:t>
          </a:r>
        </a:p>
        <a:p>
          <a:r>
            <a:rPr lang="en-US" sz="1000" b="1" dirty="0"/>
            <a:t>Title I</a:t>
          </a:r>
        </a:p>
        <a:p>
          <a:r>
            <a:rPr lang="en-US" sz="1000" b="1" dirty="0"/>
            <a:t>Title IIA</a:t>
          </a:r>
        </a:p>
        <a:p>
          <a:r>
            <a:rPr lang="en-US" sz="1000" b="1" dirty="0"/>
            <a:t>Title III-Bilingual</a:t>
          </a:r>
        </a:p>
        <a:p>
          <a:r>
            <a:rPr lang="en-US" sz="1000" b="1" dirty="0"/>
            <a:t>IDEA</a:t>
          </a:r>
        </a:p>
        <a:p>
          <a:r>
            <a:rPr lang="en-US" sz="1000" b="1" dirty="0"/>
            <a:t>$21.7M</a:t>
          </a:r>
        </a:p>
      </dgm:t>
    </dgm:pt>
    <dgm:pt modelId="{D4BC13D3-3FCE-4A23-84FF-9815080AC686}" type="sibTrans" cxnId="{9BC9FD41-CF07-4F58-B196-F700ABBAD189}">
      <dgm:prSet/>
      <dgm:spPr/>
      <dgm:t>
        <a:bodyPr/>
        <a:lstStyle/>
        <a:p>
          <a:endParaRPr lang="en-US"/>
        </a:p>
      </dgm:t>
    </dgm:pt>
    <dgm:pt modelId="{B23254E7-13C7-4754-BDD2-072E62D0CE84}" type="parTrans" cxnId="{9BC9FD41-CF07-4F58-B196-F700ABBAD189}">
      <dgm:prSet/>
      <dgm:spPr/>
      <dgm:t>
        <a:bodyPr/>
        <a:lstStyle/>
        <a:p>
          <a:endParaRPr lang="en-US"/>
        </a:p>
      </dgm:t>
    </dgm:pt>
    <dgm:pt modelId="{D3A0DBC1-3EA4-435C-86F2-706CE547BA59}">
      <dgm:prSet phldrT="[Text]" custT="1"/>
      <dgm:spPr/>
      <dgm:t>
        <a:bodyPr/>
        <a:lstStyle/>
        <a:p>
          <a:endParaRPr lang="en-US" sz="1100" b="1" dirty="0"/>
        </a:p>
        <a:p>
          <a:r>
            <a:rPr lang="en-US" sz="1400" b="1" dirty="0"/>
            <a:t>  </a:t>
          </a:r>
        </a:p>
        <a:p>
          <a:r>
            <a:rPr lang="en-US" sz="1400" b="1" dirty="0"/>
            <a:t>State Grants</a:t>
          </a:r>
        </a:p>
        <a:p>
          <a:r>
            <a:rPr lang="en-US" sz="1400" b="1" dirty="0"/>
            <a:t>Priority + Bilingual + Magnet</a:t>
          </a:r>
          <a:endParaRPr lang="en-US" sz="1100" b="1" dirty="0"/>
        </a:p>
        <a:p>
          <a:r>
            <a:rPr lang="en-US" sz="1400" b="1" dirty="0"/>
            <a:t>$12.4M</a:t>
          </a:r>
        </a:p>
        <a:p>
          <a:endParaRPr lang="en-US" sz="1100" dirty="0"/>
        </a:p>
      </dgm:t>
    </dgm:pt>
    <dgm:pt modelId="{8FE22EA0-1522-48E0-ADB9-E1782F11FC2D}" type="sibTrans" cxnId="{1E4170A2-00C0-49AE-93A5-965F222A00E8}">
      <dgm:prSet/>
      <dgm:spPr/>
      <dgm:t>
        <a:bodyPr/>
        <a:lstStyle/>
        <a:p>
          <a:endParaRPr lang="en-US"/>
        </a:p>
      </dgm:t>
    </dgm:pt>
    <dgm:pt modelId="{85F0F6E1-6DFA-4CEB-93AB-13D3660060F9}" type="parTrans" cxnId="{1E4170A2-00C0-49AE-93A5-965F222A00E8}">
      <dgm:prSet/>
      <dgm:spPr/>
      <dgm:t>
        <a:bodyPr/>
        <a:lstStyle/>
        <a:p>
          <a:endParaRPr lang="en-US"/>
        </a:p>
      </dgm:t>
    </dgm:pt>
    <dgm:pt modelId="{7F89386C-50D8-4F0C-B8AD-A78F8C8C0137}">
      <dgm:prSet phldrT="[Text]" custT="1"/>
      <dgm:spPr/>
      <dgm:t>
        <a:bodyPr/>
        <a:lstStyle/>
        <a:p>
          <a:r>
            <a:rPr lang="en-US" sz="1800" b="1" dirty="0"/>
            <a:t>State ECS</a:t>
          </a:r>
        </a:p>
      </dgm:t>
    </dgm:pt>
    <dgm:pt modelId="{5990ED6E-02F8-414E-9786-370F09D6D0A5}" type="sibTrans" cxnId="{3B2C5659-DBE9-4D18-B321-F9E2B370742D}">
      <dgm:prSet/>
      <dgm:spPr/>
      <dgm:t>
        <a:bodyPr/>
        <a:lstStyle/>
        <a:p>
          <a:endParaRPr lang="en-US"/>
        </a:p>
      </dgm:t>
    </dgm:pt>
    <dgm:pt modelId="{7EBF2915-6472-4490-8269-8C05D1617D81}" type="parTrans" cxnId="{3B2C5659-DBE9-4D18-B321-F9E2B370742D}">
      <dgm:prSet/>
      <dgm:spPr/>
      <dgm:t>
        <a:bodyPr/>
        <a:lstStyle/>
        <a:p>
          <a:endParaRPr lang="en-US"/>
        </a:p>
      </dgm:t>
    </dgm:pt>
    <dgm:pt modelId="{5E624F5B-F510-4FA5-BC25-526413246569}">
      <dgm:prSet phldrT="[Text]" custT="1"/>
      <dgm:spPr/>
      <dgm:t>
        <a:bodyPr/>
        <a:lstStyle/>
        <a:p>
          <a:pPr>
            <a:buNone/>
          </a:pPr>
          <a:r>
            <a:rPr lang="en-US" sz="1200" b="1" u="sng" dirty="0">
              <a:solidFill>
                <a:srgbClr val="002060"/>
              </a:solidFill>
            </a:rPr>
            <a:t>STATE ECS</a:t>
          </a:r>
        </a:p>
      </dgm:t>
    </dgm:pt>
    <dgm:pt modelId="{CDCD1EEC-B9E7-4A33-8BE6-D42205153785}" type="sibTrans" cxnId="{44094991-8738-4A25-B012-AA270B5F825C}">
      <dgm:prSet/>
      <dgm:spPr/>
      <dgm:t>
        <a:bodyPr/>
        <a:lstStyle/>
        <a:p>
          <a:endParaRPr lang="en-US"/>
        </a:p>
      </dgm:t>
    </dgm:pt>
    <dgm:pt modelId="{4D7B944B-9879-45E1-814D-A207CC0CE578}" type="parTrans" cxnId="{44094991-8738-4A25-B012-AA270B5F825C}">
      <dgm:prSet/>
      <dgm:spPr/>
      <dgm:t>
        <a:bodyPr/>
        <a:lstStyle/>
        <a:p>
          <a:endParaRPr lang="en-US"/>
        </a:p>
      </dgm:t>
    </dgm:pt>
    <dgm:pt modelId="{4B5A6D8B-D79E-4CF8-AE2C-CFA0B4CDC941}">
      <dgm:prSet phldrT="[Text]"/>
      <dgm:spPr/>
      <dgm:t>
        <a:bodyPr/>
        <a:lstStyle/>
        <a:p>
          <a:r>
            <a:rPr lang="en-US" sz="1100" b="1" dirty="0"/>
            <a:t>$188,944,438</a:t>
          </a:r>
        </a:p>
      </dgm:t>
    </dgm:pt>
    <dgm:pt modelId="{8FCA74CB-41AF-40B3-9901-25EB8EA0F0FF}" type="sibTrans" cxnId="{3A4AFA9B-297A-43D5-83D4-59EC481FE276}">
      <dgm:prSet/>
      <dgm:spPr/>
      <dgm:t>
        <a:bodyPr/>
        <a:lstStyle/>
        <a:p>
          <a:endParaRPr lang="en-US"/>
        </a:p>
      </dgm:t>
    </dgm:pt>
    <dgm:pt modelId="{2CE89C64-1C77-4EB1-AA72-4C8EE98FBC4D}" type="parTrans" cxnId="{3A4AFA9B-297A-43D5-83D4-59EC481FE276}">
      <dgm:prSet/>
      <dgm:spPr/>
      <dgm:t>
        <a:bodyPr/>
        <a:lstStyle/>
        <a:p>
          <a:endParaRPr lang="en-US"/>
        </a:p>
      </dgm:t>
    </dgm:pt>
    <dgm:pt modelId="{70ABCCC6-E07E-4BFC-BA34-A41A45E85179}">
      <dgm:prSet phldrT="[Text]"/>
      <dgm:spPr/>
      <dgm:t>
        <a:bodyPr/>
        <a:lstStyle/>
        <a:p>
          <a:endParaRPr lang="en-US" sz="1100" b="1" dirty="0"/>
        </a:p>
      </dgm:t>
    </dgm:pt>
    <dgm:pt modelId="{20F4AA88-CA7B-4513-AEF8-2431DE25B0BC}" type="sibTrans" cxnId="{624B12A9-6DEE-49C3-86D3-764C5ED22E34}">
      <dgm:prSet/>
      <dgm:spPr/>
      <dgm:t>
        <a:bodyPr/>
        <a:lstStyle/>
        <a:p>
          <a:endParaRPr lang="en-US"/>
        </a:p>
      </dgm:t>
    </dgm:pt>
    <dgm:pt modelId="{EC3A3B81-783F-4AA9-BB64-C4C2981800D3}" type="parTrans" cxnId="{624B12A9-6DEE-49C3-86D3-764C5ED22E34}">
      <dgm:prSet/>
      <dgm:spPr/>
      <dgm:t>
        <a:bodyPr/>
        <a:lstStyle/>
        <a:p>
          <a:endParaRPr lang="en-US"/>
        </a:p>
      </dgm:t>
    </dgm:pt>
    <dgm:pt modelId="{376D9D9A-6250-4BFC-A3BE-978EB2A1A38F}">
      <dgm:prSet custT="1"/>
      <dgm:spPr/>
      <dgm:t>
        <a:bodyPr/>
        <a:lstStyle/>
        <a:p>
          <a:r>
            <a:rPr lang="en-US" sz="1100" b="1" dirty="0"/>
            <a:t>$6,590,673 - Magnet</a:t>
          </a:r>
        </a:p>
      </dgm:t>
    </dgm:pt>
    <dgm:pt modelId="{5E292D07-2AE7-42F3-89C1-642ED7CD033D}" type="parTrans" cxnId="{A70142D4-44C7-47B4-909C-978A1BE52B9E}">
      <dgm:prSet/>
      <dgm:spPr/>
      <dgm:t>
        <a:bodyPr/>
        <a:lstStyle/>
        <a:p>
          <a:endParaRPr lang="en-US"/>
        </a:p>
      </dgm:t>
    </dgm:pt>
    <dgm:pt modelId="{567F333F-9668-43D7-AE78-A98271FC9208}" type="sibTrans" cxnId="{A70142D4-44C7-47B4-909C-978A1BE52B9E}">
      <dgm:prSet/>
      <dgm:spPr/>
      <dgm:t>
        <a:bodyPr/>
        <a:lstStyle/>
        <a:p>
          <a:endParaRPr lang="en-US"/>
        </a:p>
      </dgm:t>
    </dgm:pt>
    <dgm:pt modelId="{038B0A88-C4F1-4199-8CB7-5C946C5728B7}">
      <dgm:prSet custT="1"/>
      <dgm:spPr/>
      <dgm:t>
        <a:bodyPr/>
        <a:lstStyle/>
        <a:p>
          <a:r>
            <a:rPr lang="en-US" sz="1100" b="1" dirty="0"/>
            <a:t>$344,942 – ESH**</a:t>
          </a:r>
        </a:p>
      </dgm:t>
    </dgm:pt>
    <dgm:pt modelId="{0C03312E-D02C-4F37-97D7-88C8BC7850C5}" type="sibTrans" cxnId="{B60C6881-1E40-4763-BA13-597D6BC3DD8E}">
      <dgm:prSet/>
      <dgm:spPr/>
      <dgm:t>
        <a:bodyPr/>
        <a:lstStyle/>
        <a:p>
          <a:endParaRPr lang="en-US"/>
        </a:p>
      </dgm:t>
    </dgm:pt>
    <dgm:pt modelId="{B89AD297-BBFB-41DE-B180-C2E504F31EE8}" type="parTrans" cxnId="{B60C6881-1E40-4763-BA13-597D6BC3DD8E}">
      <dgm:prSet/>
      <dgm:spPr/>
      <dgm:t>
        <a:bodyPr/>
        <a:lstStyle/>
        <a:p>
          <a:endParaRPr lang="en-US"/>
        </a:p>
      </dgm:t>
    </dgm:pt>
    <dgm:pt modelId="{AEF54E74-77ED-4D5D-9688-C4A2018C78EC}">
      <dgm:prSet custT="1"/>
      <dgm:spPr/>
      <dgm:t>
        <a:bodyPr/>
        <a:lstStyle/>
        <a:p>
          <a:r>
            <a:rPr lang="en-US" sz="1100" b="1" dirty="0"/>
            <a:t>$397,653 – Summer</a:t>
          </a:r>
        </a:p>
      </dgm:t>
    </dgm:pt>
    <dgm:pt modelId="{C22706EB-4BAA-40CC-B69E-16C43CBEAD92}" type="sibTrans" cxnId="{CE7B0BDF-9BC0-4937-8F0F-63C3BEA786BB}">
      <dgm:prSet/>
      <dgm:spPr/>
      <dgm:t>
        <a:bodyPr/>
        <a:lstStyle/>
        <a:p>
          <a:endParaRPr lang="en-US"/>
        </a:p>
      </dgm:t>
    </dgm:pt>
    <dgm:pt modelId="{620B7F16-D42A-430B-8EF8-69857337A591}" type="parTrans" cxnId="{CE7B0BDF-9BC0-4937-8F0F-63C3BEA786BB}">
      <dgm:prSet/>
      <dgm:spPr/>
      <dgm:t>
        <a:bodyPr/>
        <a:lstStyle/>
        <a:p>
          <a:endParaRPr lang="en-US"/>
        </a:p>
      </dgm:t>
    </dgm:pt>
    <dgm:pt modelId="{B481913E-897A-4081-93E7-492FDD7765FC}">
      <dgm:prSet custT="1"/>
      <dgm:spPr/>
      <dgm:t>
        <a:bodyPr/>
        <a:lstStyle/>
        <a:p>
          <a:r>
            <a:rPr lang="en-US" sz="1100" b="1" dirty="0"/>
            <a:t>$233,491 – Bilingual</a:t>
          </a:r>
          <a:endParaRPr lang="en-US" sz="1200" b="1" dirty="0"/>
        </a:p>
      </dgm:t>
    </dgm:pt>
    <dgm:pt modelId="{8F74B782-A2C6-46B7-BB56-1FBA956BCE9B}" type="sibTrans" cxnId="{77F72CAB-1692-4E6C-84E4-BBF911E1F7FF}">
      <dgm:prSet/>
      <dgm:spPr/>
      <dgm:t>
        <a:bodyPr/>
        <a:lstStyle/>
        <a:p>
          <a:endParaRPr lang="en-US"/>
        </a:p>
      </dgm:t>
    </dgm:pt>
    <dgm:pt modelId="{BE52D140-8817-4C0C-8D41-067B818599D4}" type="parTrans" cxnId="{77F72CAB-1692-4E6C-84E4-BBF911E1F7FF}">
      <dgm:prSet/>
      <dgm:spPr/>
      <dgm:t>
        <a:bodyPr/>
        <a:lstStyle/>
        <a:p>
          <a:endParaRPr lang="en-US"/>
        </a:p>
      </dgm:t>
    </dgm:pt>
    <dgm:pt modelId="{06D3EDB4-C37F-4F42-A255-01074E6269A3}">
      <dgm:prSet phldrT="[Text]"/>
      <dgm:spPr/>
      <dgm:t>
        <a:bodyPr/>
        <a:lstStyle/>
        <a:p>
          <a:r>
            <a:rPr lang="en-US" sz="1100" b="1" dirty="0"/>
            <a:t>ECS = $164,195,344</a:t>
          </a:r>
        </a:p>
      </dgm:t>
    </dgm:pt>
    <dgm:pt modelId="{69D98CFA-8A6B-4479-9E8A-CE1310E9CE42}" type="sibTrans" cxnId="{E20DDC3D-3C59-4EE3-88A0-7D5CBF5AE599}">
      <dgm:prSet/>
      <dgm:spPr/>
      <dgm:t>
        <a:bodyPr/>
        <a:lstStyle/>
        <a:p>
          <a:endParaRPr lang="en-US"/>
        </a:p>
      </dgm:t>
    </dgm:pt>
    <dgm:pt modelId="{97D181E1-74F6-4E51-A3E2-785217E08577}" type="parTrans" cxnId="{E20DDC3D-3C59-4EE3-88A0-7D5CBF5AE599}">
      <dgm:prSet/>
      <dgm:spPr/>
      <dgm:t>
        <a:bodyPr/>
        <a:lstStyle/>
        <a:p>
          <a:endParaRPr lang="en-US"/>
        </a:p>
      </dgm:t>
    </dgm:pt>
    <dgm:pt modelId="{272A399A-BB68-4817-9D7A-2B15B610B81F}">
      <dgm:prSet phldrT="[Text]"/>
      <dgm:spPr/>
      <dgm:t>
        <a:bodyPr/>
        <a:lstStyle/>
        <a:p>
          <a:r>
            <a:rPr lang="en-US" sz="1100" b="1" dirty="0"/>
            <a:t>Alliance = $24,749,097</a:t>
          </a:r>
        </a:p>
      </dgm:t>
    </dgm:pt>
    <dgm:pt modelId="{F68D9667-42A2-4669-8C23-9089C239F83A}" type="sibTrans" cxnId="{56D72909-6BF2-4731-BD00-81E2053C29AE}">
      <dgm:prSet/>
      <dgm:spPr/>
      <dgm:t>
        <a:bodyPr/>
        <a:lstStyle/>
        <a:p>
          <a:endParaRPr lang="en-US"/>
        </a:p>
      </dgm:t>
    </dgm:pt>
    <dgm:pt modelId="{30F2BF44-EA25-4643-BB74-B431049FA4B3}" type="parTrans" cxnId="{56D72909-6BF2-4731-BD00-81E2053C29AE}">
      <dgm:prSet/>
      <dgm:spPr/>
      <dgm:t>
        <a:bodyPr/>
        <a:lstStyle/>
        <a:p>
          <a:endParaRPr lang="en-US"/>
        </a:p>
      </dgm:t>
    </dgm:pt>
    <dgm:pt modelId="{1DC10F8F-3087-485B-925D-E53B757B1228}" type="pres">
      <dgm:prSet presAssocID="{BE195C5B-D3A0-4775-8EA0-1E8E4D2342E7}" presName="cycleMatrixDiagram" presStyleCnt="0">
        <dgm:presLayoutVars>
          <dgm:chMax val="1"/>
          <dgm:dir/>
          <dgm:animLvl val="lvl"/>
          <dgm:resizeHandles val="exact"/>
        </dgm:presLayoutVars>
      </dgm:prSet>
      <dgm:spPr/>
    </dgm:pt>
    <dgm:pt modelId="{47956086-8B1B-45A5-A1F5-6D84C1AA763E}" type="pres">
      <dgm:prSet presAssocID="{BE195C5B-D3A0-4775-8EA0-1E8E4D2342E7}" presName="children" presStyleCnt="0"/>
      <dgm:spPr/>
    </dgm:pt>
    <dgm:pt modelId="{DABF8AB7-B408-468D-B0B5-353AB8F0CCCB}" type="pres">
      <dgm:prSet presAssocID="{BE195C5B-D3A0-4775-8EA0-1E8E4D2342E7}" presName="child1group" presStyleCnt="0"/>
      <dgm:spPr/>
    </dgm:pt>
    <dgm:pt modelId="{ED1F8292-9E9F-41CD-9A78-F114D509A9B5}" type="pres">
      <dgm:prSet presAssocID="{BE195C5B-D3A0-4775-8EA0-1E8E4D2342E7}" presName="child1" presStyleLbl="bgAcc1" presStyleIdx="0" presStyleCnt="4" custLinFactNeighborX="-951" custLinFactNeighborY="-3483"/>
      <dgm:spPr/>
    </dgm:pt>
    <dgm:pt modelId="{B2259238-693C-46EC-9ED6-F76D3315B415}" type="pres">
      <dgm:prSet presAssocID="{BE195C5B-D3A0-4775-8EA0-1E8E4D2342E7}" presName="child1Text" presStyleLbl="bgAcc1" presStyleIdx="0" presStyleCnt="4">
        <dgm:presLayoutVars>
          <dgm:bulletEnabled val="1"/>
        </dgm:presLayoutVars>
      </dgm:prSet>
      <dgm:spPr/>
    </dgm:pt>
    <dgm:pt modelId="{18F65895-933E-44EF-821B-E35CE06B5F75}" type="pres">
      <dgm:prSet presAssocID="{BE195C5B-D3A0-4775-8EA0-1E8E4D2342E7}" presName="child2group" presStyleCnt="0"/>
      <dgm:spPr/>
    </dgm:pt>
    <dgm:pt modelId="{A94211C6-4986-4BFF-AF74-B6CCC419C190}" type="pres">
      <dgm:prSet presAssocID="{BE195C5B-D3A0-4775-8EA0-1E8E4D2342E7}" presName="child2" presStyleLbl="bgAcc1" presStyleIdx="1" presStyleCnt="4" custScaleX="111336" custLinFactNeighborX="1712" custLinFactNeighborY="2304"/>
      <dgm:spPr/>
    </dgm:pt>
    <dgm:pt modelId="{A7D20CA5-7A5C-41FB-8CB7-92ACB77CEF18}" type="pres">
      <dgm:prSet presAssocID="{BE195C5B-D3A0-4775-8EA0-1E8E4D2342E7}" presName="child2Text" presStyleLbl="bgAcc1" presStyleIdx="1" presStyleCnt="4">
        <dgm:presLayoutVars>
          <dgm:bulletEnabled val="1"/>
        </dgm:presLayoutVars>
      </dgm:prSet>
      <dgm:spPr/>
    </dgm:pt>
    <dgm:pt modelId="{E758894A-ECC6-4F59-8D7A-418F13968D34}" type="pres">
      <dgm:prSet presAssocID="{BE195C5B-D3A0-4775-8EA0-1E8E4D2342E7}" presName="child3group" presStyleCnt="0"/>
      <dgm:spPr/>
    </dgm:pt>
    <dgm:pt modelId="{52D4AFA4-F4B6-4D05-BE52-90DC61545C3E}" type="pres">
      <dgm:prSet presAssocID="{BE195C5B-D3A0-4775-8EA0-1E8E4D2342E7}" presName="child3" presStyleLbl="bgAcc1" presStyleIdx="2" presStyleCnt="4" custScaleX="102429" custLinFactNeighborX="7642" custLinFactNeighborY="4297"/>
      <dgm:spPr/>
    </dgm:pt>
    <dgm:pt modelId="{6E1DB3CB-EB0E-4361-94A6-490E60B5854E}" type="pres">
      <dgm:prSet presAssocID="{BE195C5B-D3A0-4775-8EA0-1E8E4D2342E7}" presName="child3Text" presStyleLbl="bgAcc1" presStyleIdx="2" presStyleCnt="4">
        <dgm:presLayoutVars>
          <dgm:bulletEnabled val="1"/>
        </dgm:presLayoutVars>
      </dgm:prSet>
      <dgm:spPr/>
    </dgm:pt>
    <dgm:pt modelId="{91728134-12C2-427B-A3E8-0DB9CE3BFA53}" type="pres">
      <dgm:prSet presAssocID="{BE195C5B-D3A0-4775-8EA0-1E8E4D2342E7}" presName="child4group" presStyleCnt="0"/>
      <dgm:spPr/>
    </dgm:pt>
    <dgm:pt modelId="{DB66D07B-5DCF-4B87-93FB-9ACAE03BB5C2}" type="pres">
      <dgm:prSet presAssocID="{BE195C5B-D3A0-4775-8EA0-1E8E4D2342E7}" presName="child4" presStyleLbl="bgAcc1" presStyleIdx="3" presStyleCnt="4"/>
      <dgm:spPr/>
    </dgm:pt>
    <dgm:pt modelId="{1766114B-6AED-473A-B480-68ECB4056C00}" type="pres">
      <dgm:prSet presAssocID="{BE195C5B-D3A0-4775-8EA0-1E8E4D2342E7}" presName="child4Text" presStyleLbl="bgAcc1" presStyleIdx="3" presStyleCnt="4">
        <dgm:presLayoutVars>
          <dgm:bulletEnabled val="1"/>
        </dgm:presLayoutVars>
      </dgm:prSet>
      <dgm:spPr/>
    </dgm:pt>
    <dgm:pt modelId="{2EC8376F-9671-465E-AAF0-DA3B85ED7A7C}" type="pres">
      <dgm:prSet presAssocID="{BE195C5B-D3A0-4775-8EA0-1E8E4D2342E7}" presName="childPlaceholder" presStyleCnt="0"/>
      <dgm:spPr/>
    </dgm:pt>
    <dgm:pt modelId="{099011EA-AEB7-43A8-A43A-26014490A688}" type="pres">
      <dgm:prSet presAssocID="{BE195C5B-D3A0-4775-8EA0-1E8E4D2342E7}" presName="circle" presStyleCnt="0"/>
      <dgm:spPr/>
    </dgm:pt>
    <dgm:pt modelId="{740849ED-D9B3-4CB0-88CF-477F9A9BF704}" type="pres">
      <dgm:prSet presAssocID="{BE195C5B-D3A0-4775-8EA0-1E8E4D2342E7}" presName="quadrant1" presStyleLbl="node1" presStyleIdx="0" presStyleCnt="4">
        <dgm:presLayoutVars>
          <dgm:chMax val="1"/>
          <dgm:bulletEnabled val="1"/>
        </dgm:presLayoutVars>
      </dgm:prSet>
      <dgm:spPr/>
    </dgm:pt>
    <dgm:pt modelId="{47CCA108-5E4E-4077-B9B2-DEFD206A2696}" type="pres">
      <dgm:prSet presAssocID="{BE195C5B-D3A0-4775-8EA0-1E8E4D2342E7}" presName="quadrant2" presStyleLbl="node1" presStyleIdx="1" presStyleCnt="4">
        <dgm:presLayoutVars>
          <dgm:chMax val="1"/>
          <dgm:bulletEnabled val="1"/>
        </dgm:presLayoutVars>
      </dgm:prSet>
      <dgm:spPr/>
    </dgm:pt>
    <dgm:pt modelId="{70657324-85A5-4F45-A597-5EF974270364}" type="pres">
      <dgm:prSet presAssocID="{BE195C5B-D3A0-4775-8EA0-1E8E4D2342E7}" presName="quadrant3" presStyleLbl="node1" presStyleIdx="2" presStyleCnt="4">
        <dgm:presLayoutVars>
          <dgm:chMax val="1"/>
          <dgm:bulletEnabled val="1"/>
        </dgm:presLayoutVars>
      </dgm:prSet>
      <dgm:spPr/>
    </dgm:pt>
    <dgm:pt modelId="{2984DCFE-8D9F-46CA-9FDB-579F5997A47F}" type="pres">
      <dgm:prSet presAssocID="{BE195C5B-D3A0-4775-8EA0-1E8E4D2342E7}" presName="quadrant4" presStyleLbl="node1" presStyleIdx="3" presStyleCnt="4">
        <dgm:presLayoutVars>
          <dgm:chMax val="1"/>
          <dgm:bulletEnabled val="1"/>
        </dgm:presLayoutVars>
      </dgm:prSet>
      <dgm:spPr/>
    </dgm:pt>
    <dgm:pt modelId="{D1CDD2FE-C1E3-444F-B7A0-57839CD64D1B}" type="pres">
      <dgm:prSet presAssocID="{BE195C5B-D3A0-4775-8EA0-1E8E4D2342E7}" presName="quadrantPlaceholder" presStyleCnt="0"/>
      <dgm:spPr/>
    </dgm:pt>
    <dgm:pt modelId="{DF6BC1D6-0E75-4C49-B2BF-E2D27969EAF6}" type="pres">
      <dgm:prSet presAssocID="{BE195C5B-D3A0-4775-8EA0-1E8E4D2342E7}" presName="center1" presStyleLbl="fgShp" presStyleIdx="0" presStyleCnt="2"/>
      <dgm:spPr>
        <a:prstGeom prst="blockArc">
          <a:avLst/>
        </a:prstGeom>
      </dgm:spPr>
    </dgm:pt>
    <dgm:pt modelId="{63203BDC-7BB2-44C2-928B-F7A4357013B3}" type="pres">
      <dgm:prSet presAssocID="{BE195C5B-D3A0-4775-8EA0-1E8E4D2342E7}" presName="center2" presStyleLbl="fgShp" presStyleIdx="1" presStyleCnt="2"/>
      <dgm:spPr>
        <a:prstGeom prst="blockArc">
          <a:avLst/>
        </a:prstGeom>
      </dgm:spPr>
    </dgm:pt>
  </dgm:ptLst>
  <dgm:cxnLst>
    <dgm:cxn modelId="{E2ADB900-73AC-4D32-A6FC-5308EBF3BE7C}" srcId="{677C5947-5453-4D80-8E0B-CFF5A5161EB0}" destId="{7212C176-73E9-40DB-BBC9-3C9E9FA7D9E5}" srcOrd="2" destOrd="0" parTransId="{0A79BEE5-43E8-402B-A2FF-F53D273C8FDE}" sibTransId="{562FE7E5-8134-4BC4-B397-7688278AB187}"/>
    <dgm:cxn modelId="{7A6CCD05-A0EC-4ABF-B729-38F010F995E9}" type="presOf" srcId="{AEF54E74-77ED-4D5D-9688-C4A2018C78EC}" destId="{52D4AFA4-F4B6-4D05-BE52-90DC61545C3E}" srcOrd="0" destOrd="2" presId="urn:microsoft.com/office/officeart/2005/8/layout/cycle4"/>
    <dgm:cxn modelId="{56D72909-6BF2-4731-BD00-81E2053C29AE}" srcId="{7F89386C-50D8-4F0C-B8AD-A78F8C8C0137}" destId="{272A399A-BB68-4817-9D7A-2B15B610B81F}" srcOrd="3" destOrd="0" parTransId="{30F2BF44-EA25-4643-BB74-B431049FA4B3}" sibTransId="{F68D9667-42A2-4669-8C23-9089C239F83A}"/>
    <dgm:cxn modelId="{295D0616-991C-4BAE-A1FA-B2536AA9E2D2}" type="presOf" srcId="{8306B223-ECD2-44F4-8FBA-FD8503D56A27}" destId="{DB66D07B-5DCF-4B87-93FB-9ACAE03BB5C2}" srcOrd="0" destOrd="1" presId="urn:microsoft.com/office/officeart/2005/8/layout/cycle4"/>
    <dgm:cxn modelId="{D84A1E16-1E54-4A86-A3FF-A5B53FCCFE61}" type="presOf" srcId="{B481913E-897A-4081-93E7-492FDD7765FC}" destId="{52D4AFA4-F4B6-4D05-BE52-90DC61545C3E}" srcOrd="0" destOrd="3" presId="urn:microsoft.com/office/officeart/2005/8/layout/cycle4"/>
    <dgm:cxn modelId="{54876C16-D98D-4B4C-B876-B879670077AF}" srcId="{D3A0DBC1-3EA4-435C-86F2-706CE547BA59}" destId="{D5CD82C5-E6AC-4E37-B8B8-F6CBDEF61C44}" srcOrd="0" destOrd="0" parTransId="{C39D092A-B004-4840-B3F5-49071093FA46}" sibTransId="{A95BC7CF-D7BC-4CB4-8643-9A4032BE6880}"/>
    <dgm:cxn modelId="{E115DD16-A13B-4FEA-B899-E5DD5C3A18E1}" srcId="{BE195C5B-D3A0-4775-8EA0-1E8E4D2342E7}" destId="{BAB4A3EA-CAA3-48BC-AD58-72C3D6EFEE45}" srcOrd="0" destOrd="0" parTransId="{62952D62-CB99-4D36-9CD0-6CDA4A3417B5}" sibTransId="{0E58A96F-57B2-465C-BDB0-7F6000CEEA3E}"/>
    <dgm:cxn modelId="{4DB7C617-2BD2-48AE-9DC7-1C137F7CF774}" type="presOf" srcId="{B481913E-897A-4081-93E7-492FDD7765FC}" destId="{6E1DB3CB-EB0E-4361-94A6-490E60B5854E}" srcOrd="1" destOrd="3" presId="urn:microsoft.com/office/officeart/2005/8/layout/cycle4"/>
    <dgm:cxn modelId="{02A11D18-1F9B-4453-8D71-F684F5B57E56}" type="presOf" srcId="{038B0A88-C4F1-4199-8CB7-5C946C5728B7}" destId="{52D4AFA4-F4B6-4D05-BE52-90DC61545C3E}" srcOrd="0" destOrd="1" presId="urn:microsoft.com/office/officeart/2005/8/layout/cycle4"/>
    <dgm:cxn modelId="{E6B3101A-7B3F-4BB3-B5A5-58913983F96B}" srcId="{677C5947-5453-4D80-8E0B-CFF5A5161EB0}" destId="{E12FFFB1-2156-45B1-B5E6-FA6DED571671}" srcOrd="3" destOrd="0" parTransId="{53681313-5C56-4B94-AF5C-7DA342B148DD}" sibTransId="{6B48F320-0ABB-4394-94F1-D5DA49C4C3E9}"/>
    <dgm:cxn modelId="{6F7F001C-3D1F-4189-894C-6B906F1B1C26}" type="presOf" srcId="{E12FFFB1-2156-45B1-B5E6-FA6DED571671}" destId="{1766114B-6AED-473A-B480-68ECB4056C00}" srcOrd="1" destOrd="3" presId="urn:microsoft.com/office/officeart/2005/8/layout/cycle4"/>
    <dgm:cxn modelId="{5A69121D-6E26-488F-AC07-78F41968C261}" type="presOf" srcId="{272A399A-BB68-4817-9D7A-2B15B610B81F}" destId="{A7D20CA5-7A5C-41FB-8CB7-92ACB77CEF18}" srcOrd="1" destOrd="3" presId="urn:microsoft.com/office/officeart/2005/8/layout/cycle4"/>
    <dgm:cxn modelId="{D1090220-5226-4C10-9B24-A2A33EA582CB}" type="presOf" srcId="{D5CD82C5-E6AC-4E37-B8B8-F6CBDEF61C44}" destId="{52D4AFA4-F4B6-4D05-BE52-90DC61545C3E}" srcOrd="0" destOrd="0" presId="urn:microsoft.com/office/officeart/2005/8/layout/cycle4"/>
    <dgm:cxn modelId="{0E654B22-9A45-4D36-91EE-2C257354B9F1}" srcId="{677C5947-5453-4D80-8E0B-CFF5A5161EB0}" destId="{8306B223-ECD2-44F4-8FBA-FD8503D56A27}" srcOrd="1" destOrd="0" parTransId="{0A57911D-B92E-4C06-ADD6-3223CEA52DAC}" sibTransId="{3C0EFB65-43C2-493F-BFF2-8CEC4C0F5C6F}"/>
    <dgm:cxn modelId="{EC4DE126-E283-4276-94F4-536AE8499B5A}" type="presOf" srcId="{769958B7-F1BD-4916-8E53-A7E7D967161C}" destId="{1766114B-6AED-473A-B480-68ECB4056C00}" srcOrd="1" destOrd="0" presId="urn:microsoft.com/office/officeart/2005/8/layout/cycle4"/>
    <dgm:cxn modelId="{29562427-51AE-489B-8402-0DF85C6D6CF0}" type="presOf" srcId="{376D9D9A-6250-4BFC-A3BE-978EB2A1A38F}" destId="{6E1DB3CB-EB0E-4361-94A6-490E60B5854E}" srcOrd="1" destOrd="4" presId="urn:microsoft.com/office/officeart/2005/8/layout/cycle4"/>
    <dgm:cxn modelId="{D221DF29-D8AF-4102-86C4-4F29598CD257}" type="presOf" srcId="{E12FFFB1-2156-45B1-B5E6-FA6DED571671}" destId="{DB66D07B-5DCF-4B87-93FB-9ACAE03BB5C2}" srcOrd="0" destOrd="3" presId="urn:microsoft.com/office/officeart/2005/8/layout/cycle4"/>
    <dgm:cxn modelId="{6DA82B2E-04D2-4BA8-8B99-A872EF2BC4E5}" type="presOf" srcId="{769958B7-F1BD-4916-8E53-A7E7D967161C}" destId="{DB66D07B-5DCF-4B87-93FB-9ACAE03BB5C2}" srcOrd="0" destOrd="0" presId="urn:microsoft.com/office/officeart/2005/8/layout/cycle4"/>
    <dgm:cxn modelId="{0DB7C035-48FF-4852-B4D7-12612D897FF3}" srcId="{BAB4A3EA-CAA3-48BC-AD58-72C3D6EFEE45}" destId="{D98B85F0-B180-47E6-A8EA-652DDD4C5518}" srcOrd="1" destOrd="0" parTransId="{3189B110-8720-4CC3-843A-7E6BAF7D782D}" sibTransId="{C1A28FDF-C399-4FFF-9D79-ABE69FC15CA8}"/>
    <dgm:cxn modelId="{47907F3D-E51C-4CBE-8228-93911FA893A1}" type="presOf" srcId="{70ABCCC6-E07E-4BFC-BA34-A41A45E85179}" destId="{A7D20CA5-7A5C-41FB-8CB7-92ACB77CEF18}" srcOrd="1" destOrd="4" presId="urn:microsoft.com/office/officeart/2005/8/layout/cycle4"/>
    <dgm:cxn modelId="{E20DDC3D-3C59-4EE3-88A0-7D5CBF5AE599}" srcId="{7F89386C-50D8-4F0C-B8AD-A78F8C8C0137}" destId="{06D3EDB4-C37F-4F42-A255-01074E6269A3}" srcOrd="2" destOrd="0" parTransId="{97D181E1-74F6-4E51-A3E2-785217E08577}" sibTransId="{69D98CFA-8A6B-4479-9E8A-CE1310E9CE42}"/>
    <dgm:cxn modelId="{ACD8515B-D7F1-43A6-8F9F-3387D4278285}" type="presOf" srcId="{5E624F5B-F510-4FA5-BC25-526413246569}" destId="{A7D20CA5-7A5C-41FB-8CB7-92ACB77CEF18}" srcOrd="1" destOrd="0" presId="urn:microsoft.com/office/officeart/2005/8/layout/cycle4"/>
    <dgm:cxn modelId="{9BC9FD41-CF07-4F58-B196-F700ABBAD189}" srcId="{BE195C5B-D3A0-4775-8EA0-1E8E4D2342E7}" destId="{677C5947-5453-4D80-8E0B-CFF5A5161EB0}" srcOrd="3" destOrd="0" parTransId="{B23254E7-13C7-4754-BDD2-072E62D0CE84}" sibTransId="{D4BC13D3-3FCE-4A23-84FF-9815080AC686}"/>
    <dgm:cxn modelId="{94BCFF61-9D42-4D6F-9889-3AAAC50EB16E}" type="presOf" srcId="{7F89386C-50D8-4F0C-B8AD-A78F8C8C0137}" destId="{47CCA108-5E4E-4077-B9B2-DEFD206A2696}" srcOrd="0" destOrd="0" presId="urn:microsoft.com/office/officeart/2005/8/layout/cycle4"/>
    <dgm:cxn modelId="{8CF76A62-6C9D-4481-A63E-7AB843DD7167}" type="presOf" srcId="{9981E3A9-20B2-486D-9A42-DF8F0242A358}" destId="{1766114B-6AED-473A-B480-68ECB4056C00}" srcOrd="1" destOrd="4" presId="urn:microsoft.com/office/officeart/2005/8/layout/cycle4"/>
    <dgm:cxn modelId="{6C4B5D66-5910-485F-AEB9-B27EF81A4F88}" type="presOf" srcId="{06D3EDB4-C37F-4F42-A255-01074E6269A3}" destId="{A94211C6-4986-4BFF-AF74-B6CCC419C190}" srcOrd="0" destOrd="2" presId="urn:microsoft.com/office/officeart/2005/8/layout/cycle4"/>
    <dgm:cxn modelId="{D51CB167-D141-4AB1-8627-D1EFB5037B8B}" type="presOf" srcId="{4B5A6D8B-D79E-4CF8-AE2C-CFA0B4CDC941}" destId="{A7D20CA5-7A5C-41FB-8CB7-92ACB77CEF18}" srcOrd="1" destOrd="1" presId="urn:microsoft.com/office/officeart/2005/8/layout/cycle4"/>
    <dgm:cxn modelId="{4A890B69-EFF5-4242-8481-E042682BCC99}" type="presOf" srcId="{D98B85F0-B180-47E6-A8EA-652DDD4C5518}" destId="{B2259238-693C-46EC-9ED6-F76D3315B415}" srcOrd="1" destOrd="1" presId="urn:microsoft.com/office/officeart/2005/8/layout/cycle4"/>
    <dgm:cxn modelId="{730CBC4D-F1BD-43E5-8B50-6434DAF0313E}" type="presOf" srcId="{5E624F5B-F510-4FA5-BC25-526413246569}" destId="{A94211C6-4986-4BFF-AF74-B6CCC419C190}" srcOrd="0" destOrd="0" presId="urn:microsoft.com/office/officeart/2005/8/layout/cycle4"/>
    <dgm:cxn modelId="{7206A176-18F7-40BD-9AD6-26611EBDCEF2}" type="presOf" srcId="{7212C176-73E9-40DB-BBC9-3C9E9FA7D9E5}" destId="{DB66D07B-5DCF-4B87-93FB-9ACAE03BB5C2}" srcOrd="0" destOrd="2" presId="urn:microsoft.com/office/officeart/2005/8/layout/cycle4"/>
    <dgm:cxn modelId="{3B2C5659-DBE9-4D18-B321-F9E2B370742D}" srcId="{BE195C5B-D3A0-4775-8EA0-1E8E4D2342E7}" destId="{7F89386C-50D8-4F0C-B8AD-A78F8C8C0137}" srcOrd="1" destOrd="0" parTransId="{7EBF2915-6472-4490-8269-8C05D1617D81}" sibTransId="{5990ED6E-02F8-414E-9786-370F09D6D0A5}"/>
    <dgm:cxn modelId="{30415C7A-CF3D-491D-B077-91040BB9F78B}" type="presOf" srcId="{D5CD82C5-E6AC-4E37-B8B8-F6CBDEF61C44}" destId="{6E1DB3CB-EB0E-4361-94A6-490E60B5854E}" srcOrd="1" destOrd="0" presId="urn:microsoft.com/office/officeart/2005/8/layout/cycle4"/>
    <dgm:cxn modelId="{1EC6157E-41F7-49F0-8F90-47D4A4EB7D60}" srcId="{677C5947-5453-4D80-8E0B-CFF5A5161EB0}" destId="{9981E3A9-20B2-486D-9A42-DF8F0242A358}" srcOrd="4" destOrd="0" parTransId="{D4ADB894-D769-40BC-9DBA-6F3EB8FFD4BB}" sibTransId="{282363DA-49F0-4D80-ABBA-1D5F4EC8455B}"/>
    <dgm:cxn modelId="{B60C6881-1E40-4763-BA13-597D6BC3DD8E}" srcId="{D3A0DBC1-3EA4-435C-86F2-706CE547BA59}" destId="{038B0A88-C4F1-4199-8CB7-5C946C5728B7}" srcOrd="1" destOrd="0" parTransId="{B89AD297-BBFB-41DE-B180-C2E504F31EE8}" sibTransId="{0C03312E-D02C-4F37-97D7-88C8BC7850C5}"/>
    <dgm:cxn modelId="{99C3E183-0EB5-42C2-A6FE-E4CE44FB0A50}" type="presOf" srcId="{06D3EDB4-C37F-4F42-A255-01074E6269A3}" destId="{A7D20CA5-7A5C-41FB-8CB7-92ACB77CEF18}" srcOrd="1" destOrd="2" presId="urn:microsoft.com/office/officeart/2005/8/layout/cycle4"/>
    <dgm:cxn modelId="{0FB5D187-4F5D-4E26-98E0-C3100E3DADE4}" type="presOf" srcId="{D3A0DBC1-3EA4-435C-86F2-706CE547BA59}" destId="{70657324-85A5-4F45-A597-5EF974270364}" srcOrd="0" destOrd="0" presId="urn:microsoft.com/office/officeart/2005/8/layout/cycle4"/>
    <dgm:cxn modelId="{468F7988-6159-4FF1-BB1D-DAEBC47949FE}" type="presOf" srcId="{9981E3A9-20B2-486D-9A42-DF8F0242A358}" destId="{DB66D07B-5DCF-4B87-93FB-9ACAE03BB5C2}" srcOrd="0" destOrd="4" presId="urn:microsoft.com/office/officeart/2005/8/layout/cycle4"/>
    <dgm:cxn modelId="{7953B988-83C6-4E50-8EFA-8F43B1F61352}" type="presOf" srcId="{677C5947-5453-4D80-8E0B-CFF5A5161EB0}" destId="{2984DCFE-8D9F-46CA-9FDB-579F5997A47F}" srcOrd="0" destOrd="0" presId="urn:microsoft.com/office/officeart/2005/8/layout/cycle4"/>
    <dgm:cxn modelId="{00162B8B-3312-451B-9178-9F9B6F4A2783}" type="presOf" srcId="{376D9D9A-6250-4BFC-A3BE-978EB2A1A38F}" destId="{52D4AFA4-F4B6-4D05-BE52-90DC61545C3E}" srcOrd="0" destOrd="4" presId="urn:microsoft.com/office/officeart/2005/8/layout/cycle4"/>
    <dgm:cxn modelId="{44094991-8738-4A25-B012-AA270B5F825C}" srcId="{7F89386C-50D8-4F0C-B8AD-A78F8C8C0137}" destId="{5E624F5B-F510-4FA5-BC25-526413246569}" srcOrd="0" destOrd="0" parTransId="{4D7B944B-9879-45E1-814D-A207CC0CE578}" sibTransId="{CDCD1EEC-B9E7-4A33-8BE6-D42205153785}"/>
    <dgm:cxn modelId="{B1C3369B-A0E4-4EAD-8C1E-EBA46F750319}" srcId="{BAB4A3EA-CAA3-48BC-AD58-72C3D6EFEE45}" destId="{7482C861-E9BA-4CBA-9DD5-764BA0CCBD39}" srcOrd="0" destOrd="0" parTransId="{EC9EDAF6-BFC9-442B-84CF-2515B1F70586}" sibTransId="{E71C4EA8-ADDE-4739-AD90-C4215AEF9E97}"/>
    <dgm:cxn modelId="{3A4AFA9B-297A-43D5-83D4-59EC481FE276}" srcId="{7F89386C-50D8-4F0C-B8AD-A78F8C8C0137}" destId="{4B5A6D8B-D79E-4CF8-AE2C-CFA0B4CDC941}" srcOrd="1" destOrd="0" parTransId="{2CE89C64-1C77-4EB1-AA72-4C8EE98FBC4D}" sibTransId="{8FCA74CB-41AF-40B3-9901-25EB8EA0F0FF}"/>
    <dgm:cxn modelId="{F3D2B99C-74A0-4187-8384-F08496565AD6}" type="presOf" srcId="{BAB4A3EA-CAA3-48BC-AD58-72C3D6EFEE45}" destId="{740849ED-D9B3-4CB0-88CF-477F9A9BF704}" srcOrd="0" destOrd="0" presId="urn:microsoft.com/office/officeart/2005/8/layout/cycle4"/>
    <dgm:cxn modelId="{4EFD4CA2-7A7B-4ED5-8278-B5C97994CB83}" srcId="{677C5947-5453-4D80-8E0B-CFF5A5161EB0}" destId="{769958B7-F1BD-4916-8E53-A7E7D967161C}" srcOrd="0" destOrd="0" parTransId="{29DA4861-8B13-4248-97D3-11D80086381C}" sibTransId="{18036E9C-0EBB-45BC-B86D-8870B058847C}"/>
    <dgm:cxn modelId="{1E4170A2-00C0-49AE-93A5-965F222A00E8}" srcId="{BE195C5B-D3A0-4775-8EA0-1E8E4D2342E7}" destId="{D3A0DBC1-3EA4-435C-86F2-706CE547BA59}" srcOrd="2" destOrd="0" parTransId="{85F0F6E1-6DFA-4CEB-93AB-13D3660060F9}" sibTransId="{8FE22EA0-1522-48E0-ADB9-E1782F11FC2D}"/>
    <dgm:cxn modelId="{83BC92A2-D637-475E-84CF-1B2DB4493730}" type="presOf" srcId="{BE195C5B-D3A0-4775-8EA0-1E8E4D2342E7}" destId="{1DC10F8F-3087-485B-925D-E53B757B1228}" srcOrd="0" destOrd="0" presId="urn:microsoft.com/office/officeart/2005/8/layout/cycle4"/>
    <dgm:cxn modelId="{624B12A9-6DEE-49C3-86D3-764C5ED22E34}" srcId="{7F89386C-50D8-4F0C-B8AD-A78F8C8C0137}" destId="{70ABCCC6-E07E-4BFC-BA34-A41A45E85179}" srcOrd="4" destOrd="0" parTransId="{EC3A3B81-783F-4AA9-BB64-C4C2981800D3}" sibTransId="{20F4AA88-CA7B-4513-AEF8-2431DE25B0BC}"/>
    <dgm:cxn modelId="{77F72CAB-1692-4E6C-84E4-BBF911E1F7FF}" srcId="{D3A0DBC1-3EA4-435C-86F2-706CE547BA59}" destId="{B481913E-897A-4081-93E7-492FDD7765FC}" srcOrd="3" destOrd="0" parTransId="{BE52D140-8817-4C0C-8D41-067B818599D4}" sibTransId="{8F74B782-A2C6-46B7-BB56-1FBA956BCE9B}"/>
    <dgm:cxn modelId="{257515AD-2860-450F-AAA0-62F217810AB8}" type="presOf" srcId="{7482C861-E9BA-4CBA-9DD5-764BA0CCBD39}" destId="{B2259238-693C-46EC-9ED6-F76D3315B415}" srcOrd="1" destOrd="0" presId="urn:microsoft.com/office/officeart/2005/8/layout/cycle4"/>
    <dgm:cxn modelId="{E54DA6B3-C15C-40E7-BCC9-1CC8A55223C4}" type="presOf" srcId="{7482C861-E9BA-4CBA-9DD5-764BA0CCBD39}" destId="{ED1F8292-9E9F-41CD-9A78-F114D509A9B5}" srcOrd="0" destOrd="0" presId="urn:microsoft.com/office/officeart/2005/8/layout/cycle4"/>
    <dgm:cxn modelId="{D4DBB7C0-507F-4C37-A5EA-B4E3283562EC}" type="presOf" srcId="{AEF54E74-77ED-4D5D-9688-C4A2018C78EC}" destId="{6E1DB3CB-EB0E-4361-94A6-490E60B5854E}" srcOrd="1" destOrd="2" presId="urn:microsoft.com/office/officeart/2005/8/layout/cycle4"/>
    <dgm:cxn modelId="{1ABB01C1-7BE8-40D3-A6F6-EB3A766DC511}" type="presOf" srcId="{D98B85F0-B180-47E6-A8EA-652DDD4C5518}" destId="{ED1F8292-9E9F-41CD-9A78-F114D509A9B5}" srcOrd="0" destOrd="1" presId="urn:microsoft.com/office/officeart/2005/8/layout/cycle4"/>
    <dgm:cxn modelId="{56AB1BCD-2DC7-419D-B00B-7C837B1A649E}" type="presOf" srcId="{4B5A6D8B-D79E-4CF8-AE2C-CFA0B4CDC941}" destId="{A94211C6-4986-4BFF-AF74-B6CCC419C190}" srcOrd="0" destOrd="1" presId="urn:microsoft.com/office/officeart/2005/8/layout/cycle4"/>
    <dgm:cxn modelId="{A70142D4-44C7-47B4-909C-978A1BE52B9E}" srcId="{D3A0DBC1-3EA4-435C-86F2-706CE547BA59}" destId="{376D9D9A-6250-4BFC-A3BE-978EB2A1A38F}" srcOrd="4" destOrd="0" parTransId="{5E292D07-2AE7-42F3-89C1-642ED7CD033D}" sibTransId="{567F333F-9668-43D7-AE78-A98271FC9208}"/>
    <dgm:cxn modelId="{CE7B0BDF-9BC0-4937-8F0F-63C3BEA786BB}" srcId="{D3A0DBC1-3EA4-435C-86F2-706CE547BA59}" destId="{AEF54E74-77ED-4D5D-9688-C4A2018C78EC}" srcOrd="2" destOrd="0" parTransId="{620B7F16-D42A-430B-8EF8-69857337A591}" sibTransId="{C22706EB-4BAA-40CC-B69E-16C43CBEAD92}"/>
    <dgm:cxn modelId="{C72610DF-9FA7-46F9-A9B5-9C523E016BF8}" type="presOf" srcId="{7212C176-73E9-40DB-BBC9-3C9E9FA7D9E5}" destId="{1766114B-6AED-473A-B480-68ECB4056C00}" srcOrd="1" destOrd="2" presId="urn:microsoft.com/office/officeart/2005/8/layout/cycle4"/>
    <dgm:cxn modelId="{568015E6-B19E-45A7-B72C-7E38627E6C17}" type="presOf" srcId="{70ABCCC6-E07E-4BFC-BA34-A41A45E85179}" destId="{A94211C6-4986-4BFF-AF74-B6CCC419C190}" srcOrd="0" destOrd="4" presId="urn:microsoft.com/office/officeart/2005/8/layout/cycle4"/>
    <dgm:cxn modelId="{4DEAC3EE-0709-47DF-9AFC-F37EC7AB2652}" type="presOf" srcId="{038B0A88-C4F1-4199-8CB7-5C946C5728B7}" destId="{6E1DB3CB-EB0E-4361-94A6-490E60B5854E}" srcOrd="1" destOrd="1" presId="urn:microsoft.com/office/officeart/2005/8/layout/cycle4"/>
    <dgm:cxn modelId="{F7A02CF7-CAD7-4F48-9CFA-D4B9C9AE4F92}" type="presOf" srcId="{8306B223-ECD2-44F4-8FBA-FD8503D56A27}" destId="{1766114B-6AED-473A-B480-68ECB4056C00}" srcOrd="1" destOrd="1" presId="urn:microsoft.com/office/officeart/2005/8/layout/cycle4"/>
    <dgm:cxn modelId="{FAA57CFF-F0D2-4A1E-B205-71F3CE58C570}" type="presOf" srcId="{272A399A-BB68-4817-9D7A-2B15B610B81F}" destId="{A94211C6-4986-4BFF-AF74-B6CCC419C190}" srcOrd="0" destOrd="3" presId="urn:microsoft.com/office/officeart/2005/8/layout/cycle4"/>
    <dgm:cxn modelId="{9B68EFFA-B9DA-4876-945D-E396AEA8B491}" type="presParOf" srcId="{1DC10F8F-3087-485B-925D-E53B757B1228}" destId="{47956086-8B1B-45A5-A1F5-6D84C1AA763E}" srcOrd="0" destOrd="0" presId="urn:microsoft.com/office/officeart/2005/8/layout/cycle4"/>
    <dgm:cxn modelId="{4A95F5D1-5834-4A5D-94E7-48B07CA28671}" type="presParOf" srcId="{47956086-8B1B-45A5-A1F5-6D84C1AA763E}" destId="{DABF8AB7-B408-468D-B0B5-353AB8F0CCCB}" srcOrd="0" destOrd="0" presId="urn:microsoft.com/office/officeart/2005/8/layout/cycle4"/>
    <dgm:cxn modelId="{2ACD92F3-C434-482E-A39F-87A45A0AB193}" type="presParOf" srcId="{DABF8AB7-B408-468D-B0B5-353AB8F0CCCB}" destId="{ED1F8292-9E9F-41CD-9A78-F114D509A9B5}" srcOrd="0" destOrd="0" presId="urn:microsoft.com/office/officeart/2005/8/layout/cycle4"/>
    <dgm:cxn modelId="{5675E4AD-61CE-49F7-8818-39DBCCD70790}" type="presParOf" srcId="{DABF8AB7-B408-468D-B0B5-353AB8F0CCCB}" destId="{B2259238-693C-46EC-9ED6-F76D3315B415}" srcOrd="1" destOrd="0" presId="urn:microsoft.com/office/officeart/2005/8/layout/cycle4"/>
    <dgm:cxn modelId="{3D6C4876-65A1-491A-8B72-B65C86226C75}" type="presParOf" srcId="{47956086-8B1B-45A5-A1F5-6D84C1AA763E}" destId="{18F65895-933E-44EF-821B-E35CE06B5F75}" srcOrd="1" destOrd="0" presId="urn:microsoft.com/office/officeart/2005/8/layout/cycle4"/>
    <dgm:cxn modelId="{19676E43-B99E-4794-88CB-6FD51EA3969B}" type="presParOf" srcId="{18F65895-933E-44EF-821B-E35CE06B5F75}" destId="{A94211C6-4986-4BFF-AF74-B6CCC419C190}" srcOrd="0" destOrd="0" presId="urn:microsoft.com/office/officeart/2005/8/layout/cycle4"/>
    <dgm:cxn modelId="{33908CC0-0086-4543-A188-A3F8F10364A3}" type="presParOf" srcId="{18F65895-933E-44EF-821B-E35CE06B5F75}" destId="{A7D20CA5-7A5C-41FB-8CB7-92ACB77CEF18}" srcOrd="1" destOrd="0" presId="urn:microsoft.com/office/officeart/2005/8/layout/cycle4"/>
    <dgm:cxn modelId="{D2DE8649-9914-434D-9F23-94005EF0C569}" type="presParOf" srcId="{47956086-8B1B-45A5-A1F5-6D84C1AA763E}" destId="{E758894A-ECC6-4F59-8D7A-418F13968D34}" srcOrd="2" destOrd="0" presId="urn:microsoft.com/office/officeart/2005/8/layout/cycle4"/>
    <dgm:cxn modelId="{F1DA3483-6D07-4A7C-B1D0-6D45627E6FB0}" type="presParOf" srcId="{E758894A-ECC6-4F59-8D7A-418F13968D34}" destId="{52D4AFA4-F4B6-4D05-BE52-90DC61545C3E}" srcOrd="0" destOrd="0" presId="urn:microsoft.com/office/officeart/2005/8/layout/cycle4"/>
    <dgm:cxn modelId="{32453542-7A04-4DE6-BF8D-70C41CABF452}" type="presParOf" srcId="{E758894A-ECC6-4F59-8D7A-418F13968D34}" destId="{6E1DB3CB-EB0E-4361-94A6-490E60B5854E}" srcOrd="1" destOrd="0" presId="urn:microsoft.com/office/officeart/2005/8/layout/cycle4"/>
    <dgm:cxn modelId="{71A02EFC-75E4-471A-B496-CAF7265C483E}" type="presParOf" srcId="{47956086-8B1B-45A5-A1F5-6D84C1AA763E}" destId="{91728134-12C2-427B-A3E8-0DB9CE3BFA53}" srcOrd="3" destOrd="0" presId="urn:microsoft.com/office/officeart/2005/8/layout/cycle4"/>
    <dgm:cxn modelId="{6B0572AC-4706-40FA-911D-107A7E0841BD}" type="presParOf" srcId="{91728134-12C2-427B-A3E8-0DB9CE3BFA53}" destId="{DB66D07B-5DCF-4B87-93FB-9ACAE03BB5C2}" srcOrd="0" destOrd="0" presId="urn:microsoft.com/office/officeart/2005/8/layout/cycle4"/>
    <dgm:cxn modelId="{5C63E9AB-C856-4357-9011-7410AD472F75}" type="presParOf" srcId="{91728134-12C2-427B-A3E8-0DB9CE3BFA53}" destId="{1766114B-6AED-473A-B480-68ECB4056C00}" srcOrd="1" destOrd="0" presId="urn:microsoft.com/office/officeart/2005/8/layout/cycle4"/>
    <dgm:cxn modelId="{243EE391-804C-455C-99AD-EE8BAAC90D8A}" type="presParOf" srcId="{47956086-8B1B-45A5-A1F5-6D84C1AA763E}" destId="{2EC8376F-9671-465E-AAF0-DA3B85ED7A7C}" srcOrd="4" destOrd="0" presId="urn:microsoft.com/office/officeart/2005/8/layout/cycle4"/>
    <dgm:cxn modelId="{FDFA1506-C464-45D7-A306-846E40162A0B}" type="presParOf" srcId="{1DC10F8F-3087-485B-925D-E53B757B1228}" destId="{099011EA-AEB7-43A8-A43A-26014490A688}" srcOrd="1" destOrd="0" presId="urn:microsoft.com/office/officeart/2005/8/layout/cycle4"/>
    <dgm:cxn modelId="{9439CECF-5031-43DD-A895-A5E8430011B7}" type="presParOf" srcId="{099011EA-AEB7-43A8-A43A-26014490A688}" destId="{740849ED-D9B3-4CB0-88CF-477F9A9BF704}" srcOrd="0" destOrd="0" presId="urn:microsoft.com/office/officeart/2005/8/layout/cycle4"/>
    <dgm:cxn modelId="{8172942B-3CCD-4D52-ACC8-2A1670AE0D10}" type="presParOf" srcId="{099011EA-AEB7-43A8-A43A-26014490A688}" destId="{47CCA108-5E4E-4077-B9B2-DEFD206A2696}" srcOrd="1" destOrd="0" presId="urn:microsoft.com/office/officeart/2005/8/layout/cycle4"/>
    <dgm:cxn modelId="{6BF3C7C4-BBE6-4F8B-AEA3-A2A6FBA7BF53}" type="presParOf" srcId="{099011EA-AEB7-43A8-A43A-26014490A688}" destId="{70657324-85A5-4F45-A597-5EF974270364}" srcOrd="2" destOrd="0" presId="urn:microsoft.com/office/officeart/2005/8/layout/cycle4"/>
    <dgm:cxn modelId="{1688BE44-791D-403A-B6CF-4E716718412E}" type="presParOf" srcId="{099011EA-AEB7-43A8-A43A-26014490A688}" destId="{2984DCFE-8D9F-46CA-9FDB-579F5997A47F}" srcOrd="3" destOrd="0" presId="urn:microsoft.com/office/officeart/2005/8/layout/cycle4"/>
    <dgm:cxn modelId="{974EE6C7-4997-4D57-B1DC-96669818A8D1}" type="presParOf" srcId="{099011EA-AEB7-43A8-A43A-26014490A688}" destId="{D1CDD2FE-C1E3-444F-B7A0-57839CD64D1B}" srcOrd="4" destOrd="0" presId="urn:microsoft.com/office/officeart/2005/8/layout/cycle4"/>
    <dgm:cxn modelId="{D3F6C08F-B7EE-4E78-AF60-4011CFBBFE9C}" type="presParOf" srcId="{1DC10F8F-3087-485B-925D-E53B757B1228}" destId="{DF6BC1D6-0E75-4C49-B2BF-E2D27969EAF6}" srcOrd="2" destOrd="0" presId="urn:microsoft.com/office/officeart/2005/8/layout/cycle4"/>
    <dgm:cxn modelId="{96673A0A-1553-4AE3-9E63-34329D96C379}" type="presParOf" srcId="{1DC10F8F-3087-485B-925D-E53B757B1228}" destId="{63203BDC-7BB2-44C2-928B-F7A4357013B3}"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CF8CC83-605F-45BF-9F03-D6ABFD0E0B07}" type="doc">
      <dgm:prSet loTypeId="urn:microsoft.com/office/officeart/2005/8/layout/lProcess2" loCatId="list" qsTypeId="urn:microsoft.com/office/officeart/2005/8/quickstyle/simple4" qsCatId="simple" csTypeId="urn:microsoft.com/office/officeart/2005/8/colors/colorful1" csCatId="colorful" phldr="1"/>
      <dgm:spPr/>
      <dgm:t>
        <a:bodyPr/>
        <a:lstStyle/>
        <a:p>
          <a:endParaRPr lang="en-US"/>
        </a:p>
      </dgm:t>
    </dgm:pt>
    <dgm:pt modelId="{9A1A2885-15FA-478C-BF90-249E4B68BE8C}">
      <dgm:prSet phldrT="[Text]" custT="1"/>
      <dgm:spPr>
        <a:solidFill>
          <a:schemeClr val="accent4">
            <a:lumMod val="60000"/>
            <a:lumOff val="40000"/>
          </a:schemeClr>
        </a:solidFill>
        <a:scene3d>
          <a:camera prst="orthographicFront">
            <a:rot lat="0" lon="0" rev="0"/>
          </a:camera>
          <a:lightRig rig="threePt" dir="tl">
            <a:rot lat="0" lon="0" rev="20400000"/>
          </a:lightRig>
        </a:scene3d>
        <a:sp3d>
          <a:bevelT/>
        </a:sp3d>
      </dgm:spPr>
      <dgm:t>
        <a:bodyPr/>
        <a:lstStyle/>
        <a:p>
          <a:endParaRPr lang="en-US" sz="2000" b="1" dirty="0"/>
        </a:p>
        <a:p>
          <a:endParaRPr lang="en-US" sz="2000" b="1" dirty="0"/>
        </a:p>
        <a:p>
          <a:r>
            <a:rPr lang="en-US" sz="2000" b="1" dirty="0"/>
            <a:t>Student Achievement</a:t>
          </a:r>
        </a:p>
      </dgm:t>
    </dgm:pt>
    <dgm:pt modelId="{825AB7DA-5DBA-47FF-AF0A-2E932291B59D}" type="parTrans" cxnId="{BFE91AC2-A390-4C7A-A6C4-F90B694DE4E4}">
      <dgm:prSet/>
      <dgm:spPr/>
      <dgm:t>
        <a:bodyPr/>
        <a:lstStyle/>
        <a:p>
          <a:endParaRPr lang="en-US"/>
        </a:p>
      </dgm:t>
    </dgm:pt>
    <dgm:pt modelId="{697159FD-0FB4-4440-969E-183CBF48AF5A}" type="sibTrans" cxnId="{BFE91AC2-A390-4C7A-A6C4-F90B694DE4E4}">
      <dgm:prSet/>
      <dgm:spPr/>
      <dgm:t>
        <a:bodyPr/>
        <a:lstStyle/>
        <a:p>
          <a:endParaRPr lang="en-US"/>
        </a:p>
      </dgm:t>
    </dgm:pt>
    <dgm:pt modelId="{C4A73888-112A-473C-A07B-250FAD6453B4}">
      <dgm:prSet phldrT="[Text]" custT="1"/>
      <dgm:spPr>
        <a:solidFill>
          <a:schemeClr val="accent6">
            <a:lumMod val="40000"/>
            <a:lumOff val="60000"/>
          </a:schemeClr>
        </a:solidFill>
        <a:scene3d>
          <a:camera prst="orthographicFront">
            <a:rot lat="0" lon="0" rev="0"/>
          </a:camera>
          <a:lightRig rig="threePt" dir="tl">
            <a:rot lat="0" lon="0" rev="20400000"/>
          </a:lightRig>
        </a:scene3d>
        <a:sp3d>
          <a:bevelT/>
        </a:sp3d>
      </dgm:spPr>
      <dgm:t>
        <a:bodyPr/>
        <a:lstStyle/>
        <a:p>
          <a:endParaRPr lang="en-US" sz="1800" b="1" dirty="0"/>
        </a:p>
        <a:p>
          <a:endParaRPr lang="en-US" sz="1800" b="1" dirty="0"/>
        </a:p>
        <a:p>
          <a:r>
            <a:rPr lang="en-US" sz="1800" b="1" dirty="0"/>
            <a:t>Parent/Family &amp; Community</a:t>
          </a:r>
        </a:p>
      </dgm:t>
    </dgm:pt>
    <dgm:pt modelId="{D586777C-1C58-4FCD-BC5F-BCDD2FA1736B}" type="parTrans" cxnId="{FA149E78-C7DC-4AA0-BE9F-3E87555325C8}">
      <dgm:prSet/>
      <dgm:spPr/>
      <dgm:t>
        <a:bodyPr/>
        <a:lstStyle/>
        <a:p>
          <a:endParaRPr lang="en-US"/>
        </a:p>
      </dgm:t>
    </dgm:pt>
    <dgm:pt modelId="{199AF49A-A6F4-4FE6-8BEE-942F83E2D1A5}" type="sibTrans" cxnId="{FA149E78-C7DC-4AA0-BE9F-3E87555325C8}">
      <dgm:prSet/>
      <dgm:spPr/>
      <dgm:t>
        <a:bodyPr/>
        <a:lstStyle/>
        <a:p>
          <a:endParaRPr lang="en-US"/>
        </a:p>
      </dgm:t>
    </dgm:pt>
    <dgm:pt modelId="{4D6D027A-0EE3-40AC-93B0-DE02B20475FF}">
      <dgm:prSet phldrT="[Text]" custT="1"/>
      <dgm:spPr>
        <a:solidFill>
          <a:schemeClr val="tx2">
            <a:lumMod val="20000"/>
            <a:lumOff val="80000"/>
          </a:schemeClr>
        </a:solidFill>
        <a:scene3d>
          <a:camera prst="orthographicFront">
            <a:rot lat="0" lon="0" rev="0"/>
          </a:camera>
          <a:lightRig rig="threePt" dir="tl">
            <a:rot lat="0" lon="0" rev="20400000"/>
          </a:lightRig>
        </a:scene3d>
        <a:sp3d>
          <a:bevelT/>
        </a:sp3d>
      </dgm:spPr>
      <dgm:t>
        <a:bodyPr/>
        <a:lstStyle/>
        <a:p>
          <a:endParaRPr lang="en-US" sz="1800" b="1" dirty="0"/>
        </a:p>
        <a:p>
          <a:endParaRPr lang="en-US" sz="1800" b="1" dirty="0"/>
        </a:p>
        <a:p>
          <a:r>
            <a:rPr lang="en-US" sz="1800" b="1" dirty="0"/>
            <a:t>Engagement, Recruitment &amp; Retention</a:t>
          </a:r>
        </a:p>
      </dgm:t>
    </dgm:pt>
    <dgm:pt modelId="{C5912796-D351-49DB-B3B5-4A570D2EFC47}" type="parTrans" cxnId="{19E22CB9-9DE7-4C24-9B28-148C9FCA4BBA}">
      <dgm:prSet/>
      <dgm:spPr/>
      <dgm:t>
        <a:bodyPr/>
        <a:lstStyle/>
        <a:p>
          <a:endParaRPr lang="en-US"/>
        </a:p>
      </dgm:t>
    </dgm:pt>
    <dgm:pt modelId="{754AC77A-8B3B-4708-B0CA-B1F39605F2BB}" type="sibTrans" cxnId="{19E22CB9-9DE7-4C24-9B28-148C9FCA4BBA}">
      <dgm:prSet/>
      <dgm:spPr/>
      <dgm:t>
        <a:bodyPr/>
        <a:lstStyle/>
        <a:p>
          <a:endParaRPr lang="en-US"/>
        </a:p>
      </dgm:t>
    </dgm:pt>
    <dgm:pt modelId="{60E24EAF-CB7D-43F6-85BF-F536763D1608}">
      <dgm:prSet custT="1"/>
      <dgm:spPr>
        <a:scene3d>
          <a:camera prst="orthographicFront">
            <a:rot lat="0" lon="0" rev="0"/>
          </a:camera>
          <a:lightRig rig="threePt" dir="tl">
            <a:rot lat="0" lon="0" rev="20400000"/>
          </a:lightRig>
        </a:scene3d>
        <a:sp3d>
          <a:bevelT/>
        </a:sp3d>
      </dgm:spPr>
      <dgm:t>
        <a:bodyPr/>
        <a:lstStyle/>
        <a:p>
          <a:endParaRPr lang="en-US" sz="2000" b="1" dirty="0"/>
        </a:p>
        <a:p>
          <a:endParaRPr lang="en-US" sz="2000" b="1" dirty="0"/>
        </a:p>
        <a:p>
          <a:r>
            <a:rPr lang="en-US" sz="2000" b="1" dirty="0"/>
            <a:t>Curriculum &amp; Instruction</a:t>
          </a:r>
        </a:p>
      </dgm:t>
    </dgm:pt>
    <dgm:pt modelId="{DF5DFFDF-E5A8-4881-84BB-CF988384CA10}" type="parTrans" cxnId="{CE882B55-B79F-4136-87EC-E8EB03B10F05}">
      <dgm:prSet/>
      <dgm:spPr/>
      <dgm:t>
        <a:bodyPr/>
        <a:lstStyle/>
        <a:p>
          <a:endParaRPr lang="en-US"/>
        </a:p>
      </dgm:t>
    </dgm:pt>
    <dgm:pt modelId="{67034DB6-A6B3-4890-860A-1C99A74861B0}" type="sibTrans" cxnId="{CE882B55-B79F-4136-87EC-E8EB03B10F05}">
      <dgm:prSet/>
      <dgm:spPr/>
      <dgm:t>
        <a:bodyPr/>
        <a:lstStyle/>
        <a:p>
          <a:endParaRPr lang="en-US"/>
        </a:p>
      </dgm:t>
    </dgm:pt>
    <dgm:pt modelId="{3A7CBB2A-3011-4457-A2DD-349ED6C760B2}" type="pres">
      <dgm:prSet presAssocID="{4CF8CC83-605F-45BF-9F03-D6ABFD0E0B07}" presName="theList" presStyleCnt="0">
        <dgm:presLayoutVars>
          <dgm:dir/>
          <dgm:animLvl val="lvl"/>
          <dgm:resizeHandles val="exact"/>
        </dgm:presLayoutVars>
      </dgm:prSet>
      <dgm:spPr/>
    </dgm:pt>
    <dgm:pt modelId="{AB79FF68-CDB3-4942-8322-33A1FBE75A7D}" type="pres">
      <dgm:prSet presAssocID="{9A1A2885-15FA-478C-BF90-249E4B68BE8C}" presName="compNode" presStyleCnt="0"/>
      <dgm:spPr>
        <a:scene3d>
          <a:camera prst="orthographicFront"/>
          <a:lightRig rig="threePt" dir="t"/>
        </a:scene3d>
        <a:sp3d>
          <a:bevelT/>
        </a:sp3d>
      </dgm:spPr>
    </dgm:pt>
    <dgm:pt modelId="{C6897A24-CD68-441D-9C69-958A98A8A759}" type="pres">
      <dgm:prSet presAssocID="{9A1A2885-15FA-478C-BF90-249E4B68BE8C}" presName="aNode" presStyleLbl="bgShp" presStyleIdx="0" presStyleCnt="4"/>
      <dgm:spPr/>
    </dgm:pt>
    <dgm:pt modelId="{D7C79646-08CA-482F-BF9E-62EC05FCD859}" type="pres">
      <dgm:prSet presAssocID="{9A1A2885-15FA-478C-BF90-249E4B68BE8C}" presName="textNode" presStyleLbl="bgShp" presStyleIdx="0" presStyleCnt="4"/>
      <dgm:spPr/>
    </dgm:pt>
    <dgm:pt modelId="{6D3152C9-C308-4D0F-8083-8C6C2742F492}" type="pres">
      <dgm:prSet presAssocID="{9A1A2885-15FA-478C-BF90-249E4B68BE8C}" presName="compChildNode" presStyleCnt="0"/>
      <dgm:spPr>
        <a:scene3d>
          <a:camera prst="orthographicFront"/>
          <a:lightRig rig="threePt" dir="t"/>
        </a:scene3d>
        <a:sp3d>
          <a:bevelT/>
        </a:sp3d>
      </dgm:spPr>
    </dgm:pt>
    <dgm:pt modelId="{D037CAAE-6250-4E63-B83B-B176488A30CA}" type="pres">
      <dgm:prSet presAssocID="{9A1A2885-15FA-478C-BF90-249E4B68BE8C}" presName="theInnerList" presStyleCnt="0"/>
      <dgm:spPr>
        <a:scene3d>
          <a:camera prst="orthographicFront"/>
          <a:lightRig rig="threePt" dir="t"/>
        </a:scene3d>
        <a:sp3d>
          <a:bevelT/>
        </a:sp3d>
      </dgm:spPr>
    </dgm:pt>
    <dgm:pt modelId="{8726E762-E2CA-4DE3-910A-DECCB027184C}" type="pres">
      <dgm:prSet presAssocID="{9A1A2885-15FA-478C-BF90-249E4B68BE8C}" presName="aSpace" presStyleCnt="0"/>
      <dgm:spPr>
        <a:scene3d>
          <a:camera prst="orthographicFront"/>
          <a:lightRig rig="threePt" dir="t"/>
        </a:scene3d>
        <a:sp3d>
          <a:bevelT/>
        </a:sp3d>
      </dgm:spPr>
    </dgm:pt>
    <dgm:pt modelId="{6A8D3E99-CE20-492D-A611-A2FE68F53108}" type="pres">
      <dgm:prSet presAssocID="{60E24EAF-CB7D-43F6-85BF-F536763D1608}" presName="compNode" presStyleCnt="0"/>
      <dgm:spPr>
        <a:scene3d>
          <a:camera prst="orthographicFront"/>
          <a:lightRig rig="threePt" dir="t"/>
        </a:scene3d>
        <a:sp3d>
          <a:bevelT/>
        </a:sp3d>
      </dgm:spPr>
    </dgm:pt>
    <dgm:pt modelId="{65466096-386D-4995-AC3E-FCDE193DC0DB}" type="pres">
      <dgm:prSet presAssocID="{60E24EAF-CB7D-43F6-85BF-F536763D1608}" presName="aNode" presStyleLbl="bgShp" presStyleIdx="1" presStyleCnt="4"/>
      <dgm:spPr/>
    </dgm:pt>
    <dgm:pt modelId="{E9C31C65-7F74-4341-9DB6-A6930D8C7FA2}" type="pres">
      <dgm:prSet presAssocID="{60E24EAF-CB7D-43F6-85BF-F536763D1608}" presName="textNode" presStyleLbl="bgShp" presStyleIdx="1" presStyleCnt="4"/>
      <dgm:spPr/>
    </dgm:pt>
    <dgm:pt modelId="{E2C360A6-952B-4D36-BE7C-1E64F27507A8}" type="pres">
      <dgm:prSet presAssocID="{60E24EAF-CB7D-43F6-85BF-F536763D1608}" presName="compChildNode" presStyleCnt="0"/>
      <dgm:spPr>
        <a:scene3d>
          <a:camera prst="orthographicFront"/>
          <a:lightRig rig="threePt" dir="t"/>
        </a:scene3d>
        <a:sp3d>
          <a:bevelT/>
        </a:sp3d>
      </dgm:spPr>
    </dgm:pt>
    <dgm:pt modelId="{671D5758-E588-46F3-B44F-6B354B28DB0A}" type="pres">
      <dgm:prSet presAssocID="{60E24EAF-CB7D-43F6-85BF-F536763D1608}" presName="theInnerList" presStyleCnt="0"/>
      <dgm:spPr>
        <a:scene3d>
          <a:camera prst="orthographicFront"/>
          <a:lightRig rig="threePt" dir="t"/>
        </a:scene3d>
        <a:sp3d>
          <a:bevelT/>
        </a:sp3d>
      </dgm:spPr>
    </dgm:pt>
    <dgm:pt modelId="{A9A57CC0-308E-4B6F-8550-49DB646C4EA3}" type="pres">
      <dgm:prSet presAssocID="{60E24EAF-CB7D-43F6-85BF-F536763D1608}" presName="aSpace" presStyleCnt="0"/>
      <dgm:spPr>
        <a:scene3d>
          <a:camera prst="orthographicFront"/>
          <a:lightRig rig="threePt" dir="t"/>
        </a:scene3d>
        <a:sp3d>
          <a:bevelT/>
        </a:sp3d>
      </dgm:spPr>
    </dgm:pt>
    <dgm:pt modelId="{C37B99D8-45AA-41B1-91B7-5FBF834AC29B}" type="pres">
      <dgm:prSet presAssocID="{C4A73888-112A-473C-A07B-250FAD6453B4}" presName="compNode" presStyleCnt="0"/>
      <dgm:spPr>
        <a:scene3d>
          <a:camera prst="orthographicFront"/>
          <a:lightRig rig="threePt" dir="t"/>
        </a:scene3d>
        <a:sp3d>
          <a:bevelT/>
        </a:sp3d>
      </dgm:spPr>
    </dgm:pt>
    <dgm:pt modelId="{06D19FE1-DB49-4236-A1A8-2384BDCBF06A}" type="pres">
      <dgm:prSet presAssocID="{C4A73888-112A-473C-A07B-250FAD6453B4}" presName="aNode" presStyleLbl="bgShp" presStyleIdx="2" presStyleCnt="4"/>
      <dgm:spPr/>
    </dgm:pt>
    <dgm:pt modelId="{8927F681-3373-4B3C-AB92-7D4D8B40B490}" type="pres">
      <dgm:prSet presAssocID="{C4A73888-112A-473C-A07B-250FAD6453B4}" presName="textNode" presStyleLbl="bgShp" presStyleIdx="2" presStyleCnt="4"/>
      <dgm:spPr/>
    </dgm:pt>
    <dgm:pt modelId="{0A505316-E7B3-42D6-A4D6-E87DA2B5F230}" type="pres">
      <dgm:prSet presAssocID="{C4A73888-112A-473C-A07B-250FAD6453B4}" presName="compChildNode" presStyleCnt="0"/>
      <dgm:spPr>
        <a:scene3d>
          <a:camera prst="orthographicFront"/>
          <a:lightRig rig="threePt" dir="t"/>
        </a:scene3d>
        <a:sp3d>
          <a:bevelT/>
        </a:sp3d>
      </dgm:spPr>
    </dgm:pt>
    <dgm:pt modelId="{A9A666B7-B4AF-4744-81AF-70ACDD5FB92A}" type="pres">
      <dgm:prSet presAssocID="{C4A73888-112A-473C-A07B-250FAD6453B4}" presName="theInnerList" presStyleCnt="0"/>
      <dgm:spPr>
        <a:scene3d>
          <a:camera prst="orthographicFront"/>
          <a:lightRig rig="threePt" dir="t"/>
        </a:scene3d>
        <a:sp3d>
          <a:bevelT/>
        </a:sp3d>
      </dgm:spPr>
    </dgm:pt>
    <dgm:pt modelId="{36A2E90C-F5CE-4920-BBA7-64A3B51A1150}" type="pres">
      <dgm:prSet presAssocID="{C4A73888-112A-473C-A07B-250FAD6453B4}" presName="aSpace" presStyleCnt="0"/>
      <dgm:spPr>
        <a:scene3d>
          <a:camera prst="orthographicFront"/>
          <a:lightRig rig="threePt" dir="t"/>
        </a:scene3d>
        <a:sp3d>
          <a:bevelT/>
        </a:sp3d>
      </dgm:spPr>
    </dgm:pt>
    <dgm:pt modelId="{F0E5A793-8831-4163-BB98-123BAC00576F}" type="pres">
      <dgm:prSet presAssocID="{4D6D027A-0EE3-40AC-93B0-DE02B20475FF}" presName="compNode" presStyleCnt="0"/>
      <dgm:spPr>
        <a:scene3d>
          <a:camera prst="orthographicFront"/>
          <a:lightRig rig="threePt" dir="t"/>
        </a:scene3d>
        <a:sp3d>
          <a:bevelT/>
        </a:sp3d>
      </dgm:spPr>
    </dgm:pt>
    <dgm:pt modelId="{FC33F672-E9DB-45B3-B973-F1DF12CA80BF}" type="pres">
      <dgm:prSet presAssocID="{4D6D027A-0EE3-40AC-93B0-DE02B20475FF}" presName="aNode" presStyleLbl="bgShp" presStyleIdx="3" presStyleCnt="4"/>
      <dgm:spPr/>
    </dgm:pt>
    <dgm:pt modelId="{27B685B2-F139-4FD2-B1FC-4BE1199823C3}" type="pres">
      <dgm:prSet presAssocID="{4D6D027A-0EE3-40AC-93B0-DE02B20475FF}" presName="textNode" presStyleLbl="bgShp" presStyleIdx="3" presStyleCnt="4"/>
      <dgm:spPr/>
    </dgm:pt>
    <dgm:pt modelId="{BAC35880-0432-4F57-B574-FFA04AA2E089}" type="pres">
      <dgm:prSet presAssocID="{4D6D027A-0EE3-40AC-93B0-DE02B20475FF}" presName="compChildNode" presStyleCnt="0"/>
      <dgm:spPr>
        <a:scene3d>
          <a:camera prst="orthographicFront"/>
          <a:lightRig rig="threePt" dir="t"/>
        </a:scene3d>
        <a:sp3d>
          <a:bevelT/>
        </a:sp3d>
      </dgm:spPr>
    </dgm:pt>
    <dgm:pt modelId="{63F4F6CF-D646-4A8D-AB31-13799A032F09}" type="pres">
      <dgm:prSet presAssocID="{4D6D027A-0EE3-40AC-93B0-DE02B20475FF}" presName="theInnerList" presStyleCnt="0"/>
      <dgm:spPr>
        <a:scene3d>
          <a:camera prst="orthographicFront"/>
          <a:lightRig rig="threePt" dir="t"/>
        </a:scene3d>
        <a:sp3d>
          <a:bevelT/>
        </a:sp3d>
      </dgm:spPr>
    </dgm:pt>
  </dgm:ptLst>
  <dgm:cxnLst>
    <dgm:cxn modelId="{7C30DB1C-A656-4486-A9CF-6F456671DE09}" type="presOf" srcId="{C4A73888-112A-473C-A07B-250FAD6453B4}" destId="{8927F681-3373-4B3C-AB92-7D4D8B40B490}" srcOrd="1" destOrd="0" presId="urn:microsoft.com/office/officeart/2005/8/layout/lProcess2"/>
    <dgm:cxn modelId="{B3D73623-8BDF-4A8D-9D46-B4E275611E06}" type="presOf" srcId="{4D6D027A-0EE3-40AC-93B0-DE02B20475FF}" destId="{27B685B2-F139-4FD2-B1FC-4BE1199823C3}" srcOrd="1" destOrd="0" presId="urn:microsoft.com/office/officeart/2005/8/layout/lProcess2"/>
    <dgm:cxn modelId="{E8EA702C-7BD1-4A33-B30D-B114F6893843}" type="presOf" srcId="{C4A73888-112A-473C-A07B-250FAD6453B4}" destId="{06D19FE1-DB49-4236-A1A8-2384BDCBF06A}" srcOrd="0" destOrd="0" presId="urn:microsoft.com/office/officeart/2005/8/layout/lProcess2"/>
    <dgm:cxn modelId="{5E271E35-DE9B-4EBD-AD5A-277BE5437D78}" type="presOf" srcId="{9A1A2885-15FA-478C-BF90-249E4B68BE8C}" destId="{C6897A24-CD68-441D-9C69-958A98A8A759}" srcOrd="0" destOrd="0" presId="urn:microsoft.com/office/officeart/2005/8/layout/lProcess2"/>
    <dgm:cxn modelId="{8DD5D235-5A68-4A05-9D0D-85D8164E3EEB}" type="presOf" srcId="{60E24EAF-CB7D-43F6-85BF-F536763D1608}" destId="{E9C31C65-7F74-4341-9DB6-A6930D8C7FA2}" srcOrd="1" destOrd="0" presId="urn:microsoft.com/office/officeart/2005/8/layout/lProcess2"/>
    <dgm:cxn modelId="{B1FA7E5C-6BB9-4761-871E-031E012C183C}" type="presOf" srcId="{9A1A2885-15FA-478C-BF90-249E4B68BE8C}" destId="{D7C79646-08CA-482F-BF9E-62EC05FCD859}" srcOrd="1" destOrd="0" presId="urn:microsoft.com/office/officeart/2005/8/layout/lProcess2"/>
    <dgm:cxn modelId="{B1503E52-49B4-4D9E-8ACF-587667ADAAAB}" type="presOf" srcId="{4CF8CC83-605F-45BF-9F03-D6ABFD0E0B07}" destId="{3A7CBB2A-3011-4457-A2DD-349ED6C760B2}" srcOrd="0" destOrd="0" presId="urn:microsoft.com/office/officeart/2005/8/layout/lProcess2"/>
    <dgm:cxn modelId="{59A55453-84A8-42FB-ABFA-AA71F44D4B35}" type="presOf" srcId="{4D6D027A-0EE3-40AC-93B0-DE02B20475FF}" destId="{FC33F672-E9DB-45B3-B973-F1DF12CA80BF}" srcOrd="0" destOrd="0" presId="urn:microsoft.com/office/officeart/2005/8/layout/lProcess2"/>
    <dgm:cxn modelId="{CE882B55-B79F-4136-87EC-E8EB03B10F05}" srcId="{4CF8CC83-605F-45BF-9F03-D6ABFD0E0B07}" destId="{60E24EAF-CB7D-43F6-85BF-F536763D1608}" srcOrd="1" destOrd="0" parTransId="{DF5DFFDF-E5A8-4881-84BB-CF988384CA10}" sibTransId="{67034DB6-A6B3-4890-860A-1C99A74861B0}"/>
    <dgm:cxn modelId="{FA149E78-C7DC-4AA0-BE9F-3E87555325C8}" srcId="{4CF8CC83-605F-45BF-9F03-D6ABFD0E0B07}" destId="{C4A73888-112A-473C-A07B-250FAD6453B4}" srcOrd="2" destOrd="0" parTransId="{D586777C-1C58-4FCD-BC5F-BCDD2FA1736B}" sibTransId="{199AF49A-A6F4-4FE6-8BEE-942F83E2D1A5}"/>
    <dgm:cxn modelId="{19E22CB9-9DE7-4C24-9B28-148C9FCA4BBA}" srcId="{4CF8CC83-605F-45BF-9F03-D6ABFD0E0B07}" destId="{4D6D027A-0EE3-40AC-93B0-DE02B20475FF}" srcOrd="3" destOrd="0" parTransId="{C5912796-D351-49DB-B3B5-4A570D2EFC47}" sibTransId="{754AC77A-8B3B-4708-B0CA-B1F39605F2BB}"/>
    <dgm:cxn modelId="{BFE91AC2-A390-4C7A-A6C4-F90B694DE4E4}" srcId="{4CF8CC83-605F-45BF-9F03-D6ABFD0E0B07}" destId="{9A1A2885-15FA-478C-BF90-249E4B68BE8C}" srcOrd="0" destOrd="0" parTransId="{825AB7DA-5DBA-47FF-AF0A-2E932291B59D}" sibTransId="{697159FD-0FB4-4440-969E-183CBF48AF5A}"/>
    <dgm:cxn modelId="{EBB7E4FB-81F3-4445-8FFD-0BC02F3B84E1}" type="presOf" srcId="{60E24EAF-CB7D-43F6-85BF-F536763D1608}" destId="{65466096-386D-4995-AC3E-FCDE193DC0DB}" srcOrd="0" destOrd="0" presId="urn:microsoft.com/office/officeart/2005/8/layout/lProcess2"/>
    <dgm:cxn modelId="{271C8739-3386-4F3D-A666-583B56854361}" type="presParOf" srcId="{3A7CBB2A-3011-4457-A2DD-349ED6C760B2}" destId="{AB79FF68-CDB3-4942-8322-33A1FBE75A7D}" srcOrd="0" destOrd="0" presId="urn:microsoft.com/office/officeart/2005/8/layout/lProcess2"/>
    <dgm:cxn modelId="{569FBC5B-71AC-4030-846C-D75909019BA4}" type="presParOf" srcId="{AB79FF68-CDB3-4942-8322-33A1FBE75A7D}" destId="{C6897A24-CD68-441D-9C69-958A98A8A759}" srcOrd="0" destOrd="0" presId="urn:microsoft.com/office/officeart/2005/8/layout/lProcess2"/>
    <dgm:cxn modelId="{C62FEA41-4A29-444F-9404-CD1FDFB3762F}" type="presParOf" srcId="{AB79FF68-CDB3-4942-8322-33A1FBE75A7D}" destId="{D7C79646-08CA-482F-BF9E-62EC05FCD859}" srcOrd="1" destOrd="0" presId="urn:microsoft.com/office/officeart/2005/8/layout/lProcess2"/>
    <dgm:cxn modelId="{CF8B697F-370D-4977-9B0E-489CB2C7CDD9}" type="presParOf" srcId="{AB79FF68-CDB3-4942-8322-33A1FBE75A7D}" destId="{6D3152C9-C308-4D0F-8083-8C6C2742F492}" srcOrd="2" destOrd="0" presId="urn:microsoft.com/office/officeart/2005/8/layout/lProcess2"/>
    <dgm:cxn modelId="{6AC08426-B1A8-4283-BF3F-8D8CC5E897F9}" type="presParOf" srcId="{6D3152C9-C308-4D0F-8083-8C6C2742F492}" destId="{D037CAAE-6250-4E63-B83B-B176488A30CA}" srcOrd="0" destOrd="0" presId="urn:microsoft.com/office/officeart/2005/8/layout/lProcess2"/>
    <dgm:cxn modelId="{C6266D92-9F8E-4228-A3E1-D0B22AF22555}" type="presParOf" srcId="{3A7CBB2A-3011-4457-A2DD-349ED6C760B2}" destId="{8726E762-E2CA-4DE3-910A-DECCB027184C}" srcOrd="1" destOrd="0" presId="urn:microsoft.com/office/officeart/2005/8/layout/lProcess2"/>
    <dgm:cxn modelId="{3A2B09C9-2154-4AF8-A93F-9E46D71E1B3B}" type="presParOf" srcId="{3A7CBB2A-3011-4457-A2DD-349ED6C760B2}" destId="{6A8D3E99-CE20-492D-A611-A2FE68F53108}" srcOrd="2" destOrd="0" presId="urn:microsoft.com/office/officeart/2005/8/layout/lProcess2"/>
    <dgm:cxn modelId="{86E2CE21-EADB-47AD-AECA-346AB62E4ADB}" type="presParOf" srcId="{6A8D3E99-CE20-492D-A611-A2FE68F53108}" destId="{65466096-386D-4995-AC3E-FCDE193DC0DB}" srcOrd="0" destOrd="0" presId="urn:microsoft.com/office/officeart/2005/8/layout/lProcess2"/>
    <dgm:cxn modelId="{3DCCAD68-38DF-45A1-B293-6F0106D9FBD4}" type="presParOf" srcId="{6A8D3E99-CE20-492D-A611-A2FE68F53108}" destId="{E9C31C65-7F74-4341-9DB6-A6930D8C7FA2}" srcOrd="1" destOrd="0" presId="urn:microsoft.com/office/officeart/2005/8/layout/lProcess2"/>
    <dgm:cxn modelId="{CAA62657-A0B6-4384-8C5B-5F33435EF025}" type="presParOf" srcId="{6A8D3E99-CE20-492D-A611-A2FE68F53108}" destId="{E2C360A6-952B-4D36-BE7C-1E64F27507A8}" srcOrd="2" destOrd="0" presId="urn:microsoft.com/office/officeart/2005/8/layout/lProcess2"/>
    <dgm:cxn modelId="{D971049B-5C05-47BE-B9A0-E5DACE146FA3}" type="presParOf" srcId="{E2C360A6-952B-4D36-BE7C-1E64F27507A8}" destId="{671D5758-E588-46F3-B44F-6B354B28DB0A}" srcOrd="0" destOrd="0" presId="urn:microsoft.com/office/officeart/2005/8/layout/lProcess2"/>
    <dgm:cxn modelId="{B9E70431-4BB8-4B73-90AC-470074081F0B}" type="presParOf" srcId="{3A7CBB2A-3011-4457-A2DD-349ED6C760B2}" destId="{A9A57CC0-308E-4B6F-8550-49DB646C4EA3}" srcOrd="3" destOrd="0" presId="urn:microsoft.com/office/officeart/2005/8/layout/lProcess2"/>
    <dgm:cxn modelId="{FD0F09EC-BE47-433B-B52A-AECA97F6B60A}" type="presParOf" srcId="{3A7CBB2A-3011-4457-A2DD-349ED6C760B2}" destId="{C37B99D8-45AA-41B1-91B7-5FBF834AC29B}" srcOrd="4" destOrd="0" presId="urn:microsoft.com/office/officeart/2005/8/layout/lProcess2"/>
    <dgm:cxn modelId="{D16D0CC0-3750-43AC-A9A5-413267EE3516}" type="presParOf" srcId="{C37B99D8-45AA-41B1-91B7-5FBF834AC29B}" destId="{06D19FE1-DB49-4236-A1A8-2384BDCBF06A}" srcOrd="0" destOrd="0" presId="urn:microsoft.com/office/officeart/2005/8/layout/lProcess2"/>
    <dgm:cxn modelId="{F1A1CBC2-0303-442A-BDB9-F3647E743EAD}" type="presParOf" srcId="{C37B99D8-45AA-41B1-91B7-5FBF834AC29B}" destId="{8927F681-3373-4B3C-AB92-7D4D8B40B490}" srcOrd="1" destOrd="0" presId="urn:microsoft.com/office/officeart/2005/8/layout/lProcess2"/>
    <dgm:cxn modelId="{5C36BA94-1834-4187-A6B4-F6BD14BCEA8C}" type="presParOf" srcId="{C37B99D8-45AA-41B1-91B7-5FBF834AC29B}" destId="{0A505316-E7B3-42D6-A4D6-E87DA2B5F230}" srcOrd="2" destOrd="0" presId="urn:microsoft.com/office/officeart/2005/8/layout/lProcess2"/>
    <dgm:cxn modelId="{994E535B-C3FE-4C35-8502-501F9CCFAAE3}" type="presParOf" srcId="{0A505316-E7B3-42D6-A4D6-E87DA2B5F230}" destId="{A9A666B7-B4AF-4744-81AF-70ACDD5FB92A}" srcOrd="0" destOrd="0" presId="urn:microsoft.com/office/officeart/2005/8/layout/lProcess2"/>
    <dgm:cxn modelId="{ED398BC5-BFC2-44BD-8E34-62EA5E8C089C}" type="presParOf" srcId="{3A7CBB2A-3011-4457-A2DD-349ED6C760B2}" destId="{36A2E90C-F5CE-4920-BBA7-64A3B51A1150}" srcOrd="5" destOrd="0" presId="urn:microsoft.com/office/officeart/2005/8/layout/lProcess2"/>
    <dgm:cxn modelId="{C1812666-2A3F-4C73-A5A7-50FBBA7A9BD8}" type="presParOf" srcId="{3A7CBB2A-3011-4457-A2DD-349ED6C760B2}" destId="{F0E5A793-8831-4163-BB98-123BAC00576F}" srcOrd="6" destOrd="0" presId="urn:microsoft.com/office/officeart/2005/8/layout/lProcess2"/>
    <dgm:cxn modelId="{BA7CBC79-B232-4B6F-A65C-7B561BF6273E}" type="presParOf" srcId="{F0E5A793-8831-4163-BB98-123BAC00576F}" destId="{FC33F672-E9DB-45B3-B973-F1DF12CA80BF}" srcOrd="0" destOrd="0" presId="urn:microsoft.com/office/officeart/2005/8/layout/lProcess2"/>
    <dgm:cxn modelId="{D3E1B9F1-51CA-4071-9B1D-180B32BA654F}" type="presParOf" srcId="{F0E5A793-8831-4163-BB98-123BAC00576F}" destId="{27B685B2-F139-4FD2-B1FC-4BE1199823C3}" srcOrd="1" destOrd="0" presId="urn:microsoft.com/office/officeart/2005/8/layout/lProcess2"/>
    <dgm:cxn modelId="{1B58BC98-A8ED-4D3E-BF75-292C4982162E}" type="presParOf" srcId="{F0E5A793-8831-4163-BB98-123BAC00576F}" destId="{BAC35880-0432-4F57-B574-FFA04AA2E089}" srcOrd="2" destOrd="0" presId="urn:microsoft.com/office/officeart/2005/8/layout/lProcess2"/>
    <dgm:cxn modelId="{1DD84004-0E8F-4014-8326-277793BE4115}" type="presParOf" srcId="{BAC35880-0432-4F57-B574-FFA04AA2E089}" destId="{63F4F6CF-D646-4A8D-AB31-13799A032F09}"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79B6A0-A90A-431C-935D-66267CA216FD}">
      <dsp:nvSpPr>
        <dsp:cNvPr id="0" name=""/>
        <dsp:cNvSpPr/>
      </dsp:nvSpPr>
      <dsp:spPr>
        <a:xfrm>
          <a:off x="0" y="458723"/>
          <a:ext cx="987552" cy="987552"/>
        </a:xfrm>
        <a:prstGeom prst="pie">
          <a:avLst>
            <a:gd name="adj1" fmla="val 5400000"/>
            <a:gd name="adj2" fmla="val 16200000"/>
          </a:avLst>
        </a:prstGeom>
        <a:solidFill>
          <a:schemeClr val="accent3">
            <a:shade val="8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952265-E00E-42E8-9EF8-F9876B923E40}">
      <dsp:nvSpPr>
        <dsp:cNvPr id="0" name=""/>
        <dsp:cNvSpPr/>
      </dsp:nvSpPr>
      <dsp:spPr>
        <a:xfrm>
          <a:off x="493776" y="458724"/>
          <a:ext cx="1152144" cy="987552"/>
        </a:xfrm>
        <a:prstGeom prst="rect">
          <a:avLst/>
        </a:prstGeom>
        <a:solidFill>
          <a:schemeClr val="lt1">
            <a:alpha val="90000"/>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rtl="0">
            <a:lnSpc>
              <a:spcPct val="90000"/>
            </a:lnSpc>
            <a:spcBef>
              <a:spcPct val="0"/>
            </a:spcBef>
            <a:spcAft>
              <a:spcPct val="35000"/>
            </a:spcAft>
            <a:buNone/>
          </a:pPr>
          <a:r>
            <a:rPr lang="en-US" sz="1000" b="1" kern="1200" dirty="0"/>
            <a:t>Empowerment</a:t>
          </a:r>
        </a:p>
      </dsp:txBody>
      <dsp:txXfrm>
        <a:off x="493776" y="458724"/>
        <a:ext cx="1152144" cy="209854"/>
      </dsp:txXfrm>
    </dsp:sp>
    <dsp:sp modelId="{22445DE8-5B7E-4E8B-AE8D-E28016745BC9}">
      <dsp:nvSpPr>
        <dsp:cNvPr id="0" name=""/>
        <dsp:cNvSpPr/>
      </dsp:nvSpPr>
      <dsp:spPr>
        <a:xfrm>
          <a:off x="129616" y="668578"/>
          <a:ext cx="728319" cy="728319"/>
        </a:xfrm>
        <a:prstGeom prst="pie">
          <a:avLst>
            <a:gd name="adj1" fmla="val 5400000"/>
            <a:gd name="adj2" fmla="val 16200000"/>
          </a:avLst>
        </a:prstGeom>
        <a:solidFill>
          <a:schemeClr val="accent3">
            <a:shade val="80000"/>
            <a:hueOff val="-21443"/>
            <a:satOff val="955"/>
            <a:lumOff val="614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74C3C6-891A-4AD5-8D02-7934CB57C960}">
      <dsp:nvSpPr>
        <dsp:cNvPr id="0" name=""/>
        <dsp:cNvSpPr/>
      </dsp:nvSpPr>
      <dsp:spPr>
        <a:xfrm>
          <a:off x="493776" y="668578"/>
          <a:ext cx="1152144" cy="728319"/>
        </a:xfrm>
        <a:prstGeom prst="rect">
          <a:avLst/>
        </a:prstGeom>
        <a:solidFill>
          <a:schemeClr val="lt1">
            <a:alpha val="90000"/>
            <a:hueOff val="0"/>
            <a:satOff val="0"/>
            <a:lumOff val="0"/>
            <a:alphaOff val="0"/>
          </a:schemeClr>
        </a:solidFill>
        <a:ln w="15875" cap="flat" cmpd="sng" algn="ctr">
          <a:solidFill>
            <a:schemeClr val="accent3">
              <a:shade val="80000"/>
              <a:hueOff val="-21443"/>
              <a:satOff val="955"/>
              <a:lumOff val="614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rtl="0">
            <a:lnSpc>
              <a:spcPct val="90000"/>
            </a:lnSpc>
            <a:spcBef>
              <a:spcPct val="0"/>
            </a:spcBef>
            <a:spcAft>
              <a:spcPct val="35000"/>
            </a:spcAft>
            <a:buNone/>
          </a:pPr>
          <a:r>
            <a:rPr lang="en-US" sz="1000" b="1" kern="1200" dirty="0"/>
            <a:t>Accountability</a:t>
          </a:r>
        </a:p>
      </dsp:txBody>
      <dsp:txXfrm>
        <a:off x="493776" y="668578"/>
        <a:ext cx="1152144" cy="209854"/>
      </dsp:txXfrm>
    </dsp:sp>
    <dsp:sp modelId="{1C2C1ACA-B5E8-4AA0-94C2-DAEAE383EF69}">
      <dsp:nvSpPr>
        <dsp:cNvPr id="0" name=""/>
        <dsp:cNvSpPr/>
      </dsp:nvSpPr>
      <dsp:spPr>
        <a:xfrm>
          <a:off x="259232" y="878433"/>
          <a:ext cx="469087" cy="469087"/>
        </a:xfrm>
        <a:prstGeom prst="pie">
          <a:avLst>
            <a:gd name="adj1" fmla="val 5400000"/>
            <a:gd name="adj2" fmla="val 16200000"/>
          </a:avLst>
        </a:prstGeom>
        <a:solidFill>
          <a:schemeClr val="accent3">
            <a:shade val="80000"/>
            <a:hueOff val="-42885"/>
            <a:satOff val="1910"/>
            <a:lumOff val="1228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7BED36-A202-480D-94E3-D8C4EA5B4818}">
      <dsp:nvSpPr>
        <dsp:cNvPr id="0" name=""/>
        <dsp:cNvSpPr/>
      </dsp:nvSpPr>
      <dsp:spPr>
        <a:xfrm>
          <a:off x="493776" y="878433"/>
          <a:ext cx="1152144" cy="469087"/>
        </a:xfrm>
        <a:prstGeom prst="rect">
          <a:avLst/>
        </a:prstGeom>
        <a:solidFill>
          <a:schemeClr val="lt1">
            <a:alpha val="90000"/>
            <a:hueOff val="0"/>
            <a:satOff val="0"/>
            <a:lumOff val="0"/>
            <a:alphaOff val="0"/>
          </a:schemeClr>
        </a:solidFill>
        <a:ln w="15875" cap="flat" cmpd="sng" algn="ctr">
          <a:solidFill>
            <a:schemeClr val="accent3">
              <a:shade val="80000"/>
              <a:hueOff val="-42885"/>
              <a:satOff val="1910"/>
              <a:lumOff val="1228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rtl="0">
            <a:lnSpc>
              <a:spcPct val="90000"/>
            </a:lnSpc>
            <a:spcBef>
              <a:spcPct val="0"/>
            </a:spcBef>
            <a:spcAft>
              <a:spcPct val="35000"/>
            </a:spcAft>
            <a:buNone/>
          </a:pPr>
          <a:r>
            <a:rPr lang="en-US" sz="1000" b="1" kern="1200" dirty="0"/>
            <a:t>Equity</a:t>
          </a:r>
        </a:p>
      </dsp:txBody>
      <dsp:txXfrm>
        <a:off x="493776" y="878433"/>
        <a:ext cx="1152144" cy="209854"/>
      </dsp:txXfrm>
    </dsp:sp>
    <dsp:sp modelId="{CF71D53C-9141-48D5-88A5-8A3DEA95E9BE}">
      <dsp:nvSpPr>
        <dsp:cNvPr id="0" name=""/>
        <dsp:cNvSpPr/>
      </dsp:nvSpPr>
      <dsp:spPr>
        <a:xfrm>
          <a:off x="388848" y="1088288"/>
          <a:ext cx="209854" cy="209854"/>
        </a:xfrm>
        <a:prstGeom prst="pie">
          <a:avLst>
            <a:gd name="adj1" fmla="val 5400000"/>
            <a:gd name="adj2" fmla="val 16200000"/>
          </a:avLst>
        </a:prstGeom>
        <a:solidFill>
          <a:schemeClr val="accent3">
            <a:shade val="80000"/>
            <a:hueOff val="-64328"/>
            <a:satOff val="2865"/>
            <a:lumOff val="1842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980AE6-3F53-46E0-83DD-FA386033EE40}">
      <dsp:nvSpPr>
        <dsp:cNvPr id="0" name=""/>
        <dsp:cNvSpPr/>
      </dsp:nvSpPr>
      <dsp:spPr>
        <a:xfrm>
          <a:off x="493776" y="1088288"/>
          <a:ext cx="1152144" cy="209854"/>
        </a:xfrm>
        <a:prstGeom prst="rect">
          <a:avLst/>
        </a:prstGeom>
        <a:solidFill>
          <a:schemeClr val="lt1">
            <a:alpha val="90000"/>
            <a:hueOff val="0"/>
            <a:satOff val="0"/>
            <a:lumOff val="0"/>
            <a:alphaOff val="0"/>
          </a:schemeClr>
        </a:solidFill>
        <a:ln w="15875" cap="flat" cmpd="sng" algn="ctr">
          <a:solidFill>
            <a:schemeClr val="accent3">
              <a:shade val="80000"/>
              <a:hueOff val="-64328"/>
              <a:satOff val="2865"/>
              <a:lumOff val="1842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rtl="0">
            <a:lnSpc>
              <a:spcPct val="90000"/>
            </a:lnSpc>
            <a:spcBef>
              <a:spcPct val="0"/>
            </a:spcBef>
            <a:spcAft>
              <a:spcPct val="35000"/>
            </a:spcAft>
            <a:buNone/>
          </a:pPr>
          <a:r>
            <a:rPr lang="en-US" sz="1000" b="1" kern="1200" dirty="0"/>
            <a:t>Transparency</a:t>
          </a:r>
        </a:p>
      </dsp:txBody>
      <dsp:txXfrm>
        <a:off x="493776" y="1088288"/>
        <a:ext cx="1152144" cy="2098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253416-6DDD-4636-B143-C2729346BD47}">
      <dsp:nvSpPr>
        <dsp:cNvPr id="0" name=""/>
        <dsp:cNvSpPr/>
      </dsp:nvSpPr>
      <dsp:spPr>
        <a:xfrm>
          <a:off x="1237417" y="597337"/>
          <a:ext cx="4108845" cy="4108845"/>
        </a:xfrm>
        <a:prstGeom prst="blockArc">
          <a:avLst>
            <a:gd name="adj1" fmla="val 12600000"/>
            <a:gd name="adj2" fmla="val 16200000"/>
            <a:gd name="adj3" fmla="val 4511"/>
          </a:avLst>
        </a:prstGeom>
        <a:solidFill>
          <a:schemeClr val="accent2">
            <a:hueOff val="0"/>
            <a:satOff val="0"/>
            <a:lumOff val="0"/>
            <a:alphaOff val="0"/>
          </a:schemeClr>
        </a:solidFill>
        <a:ln>
          <a:noFill/>
        </a:ln>
        <a:effectLst>
          <a:outerShdw blurRad="50800" dist="25400" dir="5400000" rotWithShape="0">
            <a:srgbClr val="000000">
              <a:alpha val="28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2F503F3-7563-47B7-A52A-EB8E152839BB}">
      <dsp:nvSpPr>
        <dsp:cNvPr id="0" name=""/>
        <dsp:cNvSpPr/>
      </dsp:nvSpPr>
      <dsp:spPr>
        <a:xfrm>
          <a:off x="1237417" y="597337"/>
          <a:ext cx="4108845" cy="4108845"/>
        </a:xfrm>
        <a:prstGeom prst="blockArc">
          <a:avLst>
            <a:gd name="adj1" fmla="val 9000000"/>
            <a:gd name="adj2" fmla="val 12600000"/>
            <a:gd name="adj3" fmla="val 4511"/>
          </a:avLst>
        </a:prstGeom>
        <a:solidFill>
          <a:schemeClr val="accent6">
            <a:hueOff val="0"/>
            <a:satOff val="0"/>
            <a:lumOff val="0"/>
            <a:alphaOff val="0"/>
          </a:schemeClr>
        </a:solidFill>
        <a:ln>
          <a:noFill/>
        </a:ln>
        <a:effectLst>
          <a:outerShdw blurRad="50800" dist="25400" dir="5400000" rotWithShape="0">
            <a:srgbClr val="000000">
              <a:alpha val="28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FFA074B3-D653-42A4-894C-116DFF7B2303}">
      <dsp:nvSpPr>
        <dsp:cNvPr id="0" name=""/>
        <dsp:cNvSpPr/>
      </dsp:nvSpPr>
      <dsp:spPr>
        <a:xfrm>
          <a:off x="1237417" y="597337"/>
          <a:ext cx="4108845" cy="4108845"/>
        </a:xfrm>
        <a:prstGeom prst="blockArc">
          <a:avLst>
            <a:gd name="adj1" fmla="val 5400000"/>
            <a:gd name="adj2" fmla="val 9000000"/>
            <a:gd name="adj3" fmla="val 4511"/>
          </a:avLst>
        </a:prstGeom>
        <a:solidFill>
          <a:schemeClr val="accent5">
            <a:hueOff val="0"/>
            <a:satOff val="0"/>
            <a:lumOff val="0"/>
            <a:alphaOff val="0"/>
          </a:schemeClr>
        </a:solidFill>
        <a:ln>
          <a:noFill/>
        </a:ln>
        <a:effectLst>
          <a:outerShdw blurRad="50800" dist="25400" dir="5400000" rotWithShape="0">
            <a:srgbClr val="000000">
              <a:alpha val="28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3BEE9447-3278-4C6A-B8A2-BAC178287A3C}">
      <dsp:nvSpPr>
        <dsp:cNvPr id="0" name=""/>
        <dsp:cNvSpPr/>
      </dsp:nvSpPr>
      <dsp:spPr>
        <a:xfrm>
          <a:off x="1237417" y="597337"/>
          <a:ext cx="4108845" cy="4108845"/>
        </a:xfrm>
        <a:prstGeom prst="blockArc">
          <a:avLst>
            <a:gd name="adj1" fmla="val 1800000"/>
            <a:gd name="adj2" fmla="val 5400000"/>
            <a:gd name="adj3" fmla="val 4511"/>
          </a:avLst>
        </a:prstGeom>
        <a:solidFill>
          <a:schemeClr val="accent4">
            <a:hueOff val="0"/>
            <a:satOff val="0"/>
            <a:lumOff val="0"/>
            <a:alphaOff val="0"/>
          </a:schemeClr>
        </a:solidFill>
        <a:ln>
          <a:noFill/>
        </a:ln>
        <a:effectLst>
          <a:outerShdw blurRad="50800" dist="25400" dir="5400000" rotWithShape="0">
            <a:srgbClr val="000000">
              <a:alpha val="28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0EABDE16-5CA6-4962-9BC0-1F2349FEAF16}">
      <dsp:nvSpPr>
        <dsp:cNvPr id="0" name=""/>
        <dsp:cNvSpPr/>
      </dsp:nvSpPr>
      <dsp:spPr>
        <a:xfrm>
          <a:off x="1237417" y="597337"/>
          <a:ext cx="4108845" cy="4108845"/>
        </a:xfrm>
        <a:prstGeom prst="blockArc">
          <a:avLst>
            <a:gd name="adj1" fmla="val 19800000"/>
            <a:gd name="adj2" fmla="val 1800000"/>
            <a:gd name="adj3" fmla="val 4511"/>
          </a:avLst>
        </a:prstGeom>
        <a:solidFill>
          <a:schemeClr val="accent3">
            <a:hueOff val="0"/>
            <a:satOff val="0"/>
            <a:lumOff val="0"/>
            <a:alphaOff val="0"/>
          </a:schemeClr>
        </a:solidFill>
        <a:ln>
          <a:noFill/>
        </a:ln>
        <a:effectLst>
          <a:outerShdw blurRad="50800" dist="25400" dir="5400000" rotWithShape="0">
            <a:srgbClr val="000000">
              <a:alpha val="28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FA526FDA-363E-488A-ADDB-FEB624DAED99}">
      <dsp:nvSpPr>
        <dsp:cNvPr id="0" name=""/>
        <dsp:cNvSpPr/>
      </dsp:nvSpPr>
      <dsp:spPr>
        <a:xfrm>
          <a:off x="1237417" y="597337"/>
          <a:ext cx="4108845" cy="4108845"/>
        </a:xfrm>
        <a:prstGeom prst="blockArc">
          <a:avLst>
            <a:gd name="adj1" fmla="val 16200000"/>
            <a:gd name="adj2" fmla="val 19800000"/>
            <a:gd name="adj3" fmla="val 4511"/>
          </a:avLst>
        </a:prstGeom>
        <a:solidFill>
          <a:schemeClr val="accent2">
            <a:hueOff val="0"/>
            <a:satOff val="0"/>
            <a:lumOff val="0"/>
            <a:alphaOff val="0"/>
          </a:schemeClr>
        </a:solidFill>
        <a:ln>
          <a:noFill/>
        </a:ln>
        <a:effectLst>
          <a:outerShdw blurRad="50800" dist="25400" dir="5400000" rotWithShape="0">
            <a:srgbClr val="000000">
              <a:alpha val="28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82DC7090-8A57-4B4D-A183-5F0885D7F76F}">
      <dsp:nvSpPr>
        <dsp:cNvPr id="0" name=""/>
        <dsp:cNvSpPr/>
      </dsp:nvSpPr>
      <dsp:spPr>
        <a:xfrm>
          <a:off x="2372439" y="1732359"/>
          <a:ext cx="1838801" cy="1838801"/>
        </a:xfrm>
        <a:prstGeom prst="ellipse">
          <a:avLst/>
        </a:prstGeom>
        <a:gradFill rotWithShape="0">
          <a:gsLst>
            <a:gs pos="0">
              <a:schemeClr val="accent1">
                <a:hueOff val="0"/>
                <a:satOff val="0"/>
                <a:lumOff val="0"/>
                <a:alphaOff val="0"/>
              </a:schemeClr>
            </a:gs>
            <a:gs pos="100000">
              <a:schemeClr val="accent1">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t>Budget (Revenue)</a:t>
          </a:r>
        </a:p>
      </dsp:txBody>
      <dsp:txXfrm>
        <a:off x="2641725" y="2001645"/>
        <a:ext cx="1300229" cy="1300229"/>
      </dsp:txXfrm>
    </dsp:sp>
    <dsp:sp modelId="{E3F1D73F-E536-49C2-8302-ACAF45CBB53B}">
      <dsp:nvSpPr>
        <dsp:cNvPr id="0" name=""/>
        <dsp:cNvSpPr/>
      </dsp:nvSpPr>
      <dsp:spPr>
        <a:xfrm>
          <a:off x="2648259" y="94"/>
          <a:ext cx="1287160" cy="1287160"/>
        </a:xfrm>
        <a:prstGeom prst="ellipse">
          <a:avLst/>
        </a:prstGeom>
        <a:gradFill rotWithShape="0">
          <a:gsLst>
            <a:gs pos="0">
              <a:schemeClr val="accent2">
                <a:hueOff val="0"/>
                <a:satOff val="0"/>
                <a:lumOff val="0"/>
                <a:alphaOff val="0"/>
              </a:schemeClr>
            </a:gs>
            <a:gs pos="100000">
              <a:schemeClr val="accent2">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Utility Costs</a:t>
          </a:r>
        </a:p>
      </dsp:txBody>
      <dsp:txXfrm>
        <a:off x="2836759" y="188594"/>
        <a:ext cx="910160" cy="910160"/>
      </dsp:txXfrm>
    </dsp:sp>
    <dsp:sp modelId="{C0F9539F-708D-4873-AB8A-63E2A1C6E090}">
      <dsp:nvSpPr>
        <dsp:cNvPr id="0" name=""/>
        <dsp:cNvSpPr/>
      </dsp:nvSpPr>
      <dsp:spPr>
        <a:xfrm>
          <a:off x="4387311" y="1004137"/>
          <a:ext cx="1287160" cy="1287160"/>
        </a:xfrm>
        <a:prstGeom prst="ellipse">
          <a:avLst/>
        </a:prstGeom>
        <a:gradFill rotWithShape="0">
          <a:gsLst>
            <a:gs pos="0">
              <a:schemeClr val="accent3">
                <a:hueOff val="0"/>
                <a:satOff val="0"/>
                <a:lumOff val="0"/>
                <a:alphaOff val="0"/>
              </a:schemeClr>
            </a:gs>
            <a:gs pos="100000">
              <a:schemeClr val="accent3">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Legal Services</a:t>
          </a:r>
        </a:p>
      </dsp:txBody>
      <dsp:txXfrm>
        <a:off x="4575811" y="1192637"/>
        <a:ext cx="910160" cy="910160"/>
      </dsp:txXfrm>
    </dsp:sp>
    <dsp:sp modelId="{3CEEB1DB-114D-42C8-B297-8BB537C6C57E}">
      <dsp:nvSpPr>
        <dsp:cNvPr id="0" name=""/>
        <dsp:cNvSpPr/>
      </dsp:nvSpPr>
      <dsp:spPr>
        <a:xfrm>
          <a:off x="4387311" y="3012221"/>
          <a:ext cx="1287160" cy="1287160"/>
        </a:xfrm>
        <a:prstGeom prst="ellipse">
          <a:avLst/>
        </a:prstGeom>
        <a:gradFill rotWithShape="0">
          <a:gsLst>
            <a:gs pos="0">
              <a:schemeClr val="accent4">
                <a:hueOff val="0"/>
                <a:satOff val="0"/>
                <a:lumOff val="0"/>
                <a:alphaOff val="0"/>
              </a:schemeClr>
            </a:gs>
            <a:gs pos="100000">
              <a:schemeClr val="accent4">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t>Transportation</a:t>
          </a:r>
        </a:p>
      </dsp:txBody>
      <dsp:txXfrm>
        <a:off x="4575811" y="3200721"/>
        <a:ext cx="910160" cy="910160"/>
      </dsp:txXfrm>
    </dsp:sp>
    <dsp:sp modelId="{3E2F275D-2F5C-443D-B7BC-7251ACD8D084}">
      <dsp:nvSpPr>
        <dsp:cNvPr id="0" name=""/>
        <dsp:cNvSpPr/>
      </dsp:nvSpPr>
      <dsp:spPr>
        <a:xfrm>
          <a:off x="2648259" y="4016264"/>
          <a:ext cx="1287160" cy="1287160"/>
        </a:xfrm>
        <a:prstGeom prst="ellipse">
          <a:avLst/>
        </a:prstGeom>
        <a:gradFill rotWithShape="0">
          <a:gsLst>
            <a:gs pos="0">
              <a:schemeClr val="accent5">
                <a:hueOff val="0"/>
                <a:satOff val="0"/>
                <a:lumOff val="0"/>
                <a:alphaOff val="0"/>
              </a:schemeClr>
            </a:gs>
            <a:gs pos="100000">
              <a:schemeClr val="accent5">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Benefits</a:t>
          </a:r>
        </a:p>
      </dsp:txBody>
      <dsp:txXfrm>
        <a:off x="2836759" y="4204764"/>
        <a:ext cx="910160" cy="910160"/>
      </dsp:txXfrm>
    </dsp:sp>
    <dsp:sp modelId="{26EA40C8-B838-47C7-98B2-FACE5AA1655C}">
      <dsp:nvSpPr>
        <dsp:cNvPr id="0" name=""/>
        <dsp:cNvSpPr/>
      </dsp:nvSpPr>
      <dsp:spPr>
        <a:xfrm>
          <a:off x="909207" y="3012221"/>
          <a:ext cx="1287160" cy="1287160"/>
        </a:xfrm>
        <a:prstGeom prst="ellipse">
          <a:avLst/>
        </a:prstGeom>
        <a:gradFill rotWithShape="0">
          <a:gsLst>
            <a:gs pos="0">
              <a:schemeClr val="accent6">
                <a:hueOff val="0"/>
                <a:satOff val="0"/>
                <a:lumOff val="0"/>
                <a:alphaOff val="0"/>
              </a:schemeClr>
            </a:gs>
            <a:gs pos="100000">
              <a:schemeClr val="accent6">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1" kern="1200" dirty="0"/>
            <a:t>Absence Coverage</a:t>
          </a:r>
        </a:p>
      </dsp:txBody>
      <dsp:txXfrm>
        <a:off x="1097707" y="3200721"/>
        <a:ext cx="910160" cy="910160"/>
      </dsp:txXfrm>
    </dsp:sp>
    <dsp:sp modelId="{03DE4BB0-9AE0-4441-9C0F-EAE686694E46}">
      <dsp:nvSpPr>
        <dsp:cNvPr id="0" name=""/>
        <dsp:cNvSpPr/>
      </dsp:nvSpPr>
      <dsp:spPr>
        <a:xfrm>
          <a:off x="909207" y="1004137"/>
          <a:ext cx="1287160" cy="1287160"/>
        </a:xfrm>
        <a:prstGeom prst="ellipse">
          <a:avLst/>
        </a:prstGeom>
        <a:gradFill rotWithShape="0">
          <a:gsLst>
            <a:gs pos="0">
              <a:schemeClr val="accent2">
                <a:hueOff val="0"/>
                <a:satOff val="0"/>
                <a:lumOff val="0"/>
                <a:alphaOff val="0"/>
              </a:schemeClr>
            </a:gs>
            <a:gs pos="100000">
              <a:schemeClr val="accent2">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1" kern="1200" dirty="0"/>
            <a:t>SPED/ELL Services</a:t>
          </a:r>
        </a:p>
      </dsp:txBody>
      <dsp:txXfrm>
        <a:off x="1097707" y="1192637"/>
        <a:ext cx="910160" cy="9101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D4AFA4-F4B6-4D05-BE52-90DC61545C3E}">
      <dsp:nvSpPr>
        <dsp:cNvPr id="0" name=""/>
        <dsp:cNvSpPr/>
      </dsp:nvSpPr>
      <dsp:spPr>
        <a:xfrm>
          <a:off x="3815913" y="3005327"/>
          <a:ext cx="2236314" cy="1414272"/>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12401122"/>
              <a:satOff val="-4736"/>
              <a:lumOff val="-1438"/>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88950">
            <a:lnSpc>
              <a:spcPct val="90000"/>
            </a:lnSpc>
            <a:spcBef>
              <a:spcPct val="0"/>
            </a:spcBef>
            <a:spcAft>
              <a:spcPct val="15000"/>
            </a:spcAft>
            <a:buChar char="•"/>
          </a:pPr>
          <a:r>
            <a:rPr lang="en-US" sz="1100" b="1" kern="1200" dirty="0"/>
            <a:t>$4,873,986 - </a:t>
          </a:r>
          <a:r>
            <a:rPr lang="en-US" sz="1100" b="1" kern="1200" dirty="0">
              <a:solidFill>
                <a:srgbClr val="0070C0"/>
              </a:solidFill>
            </a:rPr>
            <a:t>Priority</a:t>
          </a:r>
          <a:endParaRPr lang="en-US" sz="1200" b="1" kern="1200" dirty="0">
            <a:solidFill>
              <a:srgbClr val="0070C0"/>
            </a:solidFill>
          </a:endParaRPr>
        </a:p>
        <a:p>
          <a:pPr marL="57150" lvl="1" indent="-57150" algn="l" defTabSz="488950">
            <a:lnSpc>
              <a:spcPct val="90000"/>
            </a:lnSpc>
            <a:spcBef>
              <a:spcPct val="0"/>
            </a:spcBef>
            <a:spcAft>
              <a:spcPct val="15000"/>
            </a:spcAft>
            <a:buChar char="•"/>
          </a:pPr>
          <a:r>
            <a:rPr lang="en-US" sz="1100" b="1" kern="1200" dirty="0"/>
            <a:t>$344,942 – </a:t>
          </a:r>
          <a:r>
            <a:rPr lang="en-US" sz="1100" b="1" kern="1200" dirty="0">
              <a:solidFill>
                <a:srgbClr val="0070C0"/>
              </a:solidFill>
            </a:rPr>
            <a:t>ESH^</a:t>
          </a:r>
        </a:p>
        <a:p>
          <a:pPr marL="57150" lvl="1" indent="-57150" algn="l" defTabSz="488950">
            <a:lnSpc>
              <a:spcPct val="90000"/>
            </a:lnSpc>
            <a:spcBef>
              <a:spcPct val="0"/>
            </a:spcBef>
            <a:spcAft>
              <a:spcPct val="15000"/>
            </a:spcAft>
            <a:buChar char="•"/>
          </a:pPr>
          <a:r>
            <a:rPr lang="en-US" sz="1100" b="1" kern="1200" dirty="0"/>
            <a:t>$397,653 – </a:t>
          </a:r>
          <a:r>
            <a:rPr lang="en-US" sz="1100" b="1" kern="1200" dirty="0">
              <a:solidFill>
                <a:srgbClr val="0070C0"/>
              </a:solidFill>
            </a:rPr>
            <a:t>Summer^</a:t>
          </a:r>
        </a:p>
        <a:p>
          <a:pPr marL="57150" lvl="1" indent="-57150" algn="l" defTabSz="488950">
            <a:lnSpc>
              <a:spcPct val="90000"/>
            </a:lnSpc>
            <a:spcBef>
              <a:spcPct val="0"/>
            </a:spcBef>
            <a:spcAft>
              <a:spcPct val="15000"/>
            </a:spcAft>
            <a:buChar char="•"/>
          </a:pPr>
          <a:r>
            <a:rPr lang="en-US" sz="1100" b="1" kern="1200" dirty="0"/>
            <a:t>$233,491 – Bilingual</a:t>
          </a:r>
          <a:endParaRPr lang="en-US" sz="1200" b="1" kern="1200" dirty="0"/>
        </a:p>
        <a:p>
          <a:pPr marL="57150" lvl="1" indent="-57150" algn="l" defTabSz="488950">
            <a:lnSpc>
              <a:spcPct val="90000"/>
            </a:lnSpc>
            <a:spcBef>
              <a:spcPct val="0"/>
            </a:spcBef>
            <a:spcAft>
              <a:spcPct val="15000"/>
            </a:spcAft>
            <a:buChar char="•"/>
          </a:pPr>
          <a:r>
            <a:rPr lang="en-US" sz="1100" b="1" kern="1200" dirty="0"/>
            <a:t>$6,590,673 - Magnet</a:t>
          </a:r>
        </a:p>
      </dsp:txBody>
      <dsp:txXfrm>
        <a:off x="4517875" y="3389963"/>
        <a:ext cx="1503286" cy="998570"/>
      </dsp:txXfrm>
    </dsp:sp>
    <dsp:sp modelId="{DB66D07B-5DCF-4B87-93FB-9ACAE03BB5C2}">
      <dsp:nvSpPr>
        <dsp:cNvPr id="0" name=""/>
        <dsp:cNvSpPr/>
      </dsp:nvSpPr>
      <dsp:spPr>
        <a:xfrm>
          <a:off x="104237" y="3005327"/>
          <a:ext cx="2183282" cy="1414272"/>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18601683"/>
              <a:satOff val="-7104"/>
              <a:lumOff val="-2157"/>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57150" lvl="1" indent="-57150" algn="l" defTabSz="488950">
            <a:lnSpc>
              <a:spcPct val="90000"/>
            </a:lnSpc>
            <a:spcBef>
              <a:spcPct val="0"/>
            </a:spcBef>
            <a:spcAft>
              <a:spcPct val="15000"/>
            </a:spcAft>
            <a:buChar char="•"/>
          </a:pPr>
          <a:r>
            <a:rPr lang="en-US" sz="1100" b="1" kern="1200" dirty="0"/>
            <a:t>I: $14.2M</a:t>
          </a:r>
        </a:p>
        <a:p>
          <a:pPr marL="57150" lvl="1" indent="-57150" algn="l" defTabSz="488950">
            <a:lnSpc>
              <a:spcPct val="90000"/>
            </a:lnSpc>
            <a:spcBef>
              <a:spcPct val="0"/>
            </a:spcBef>
            <a:spcAft>
              <a:spcPct val="15000"/>
            </a:spcAft>
            <a:buChar char="•"/>
          </a:pPr>
          <a:r>
            <a:rPr lang="en-US" sz="1100" b="1" kern="1200" dirty="0"/>
            <a:t>IIA: $1.1M</a:t>
          </a:r>
        </a:p>
        <a:p>
          <a:pPr marL="57150" lvl="1" indent="-57150" algn="l" defTabSz="488950">
            <a:lnSpc>
              <a:spcPct val="90000"/>
            </a:lnSpc>
            <a:spcBef>
              <a:spcPct val="0"/>
            </a:spcBef>
            <a:spcAft>
              <a:spcPct val="15000"/>
            </a:spcAft>
            <a:buChar char="•"/>
          </a:pPr>
          <a:r>
            <a:rPr lang="en-US" sz="1100" b="1" kern="1200" dirty="0"/>
            <a:t>III: $569,642</a:t>
          </a:r>
        </a:p>
        <a:p>
          <a:pPr marL="57150" lvl="1" indent="-57150" algn="l" defTabSz="488950">
            <a:lnSpc>
              <a:spcPct val="90000"/>
            </a:lnSpc>
            <a:spcBef>
              <a:spcPct val="0"/>
            </a:spcBef>
            <a:spcAft>
              <a:spcPct val="15000"/>
            </a:spcAft>
            <a:buChar char="•"/>
          </a:pPr>
          <a:r>
            <a:rPr lang="en-US" sz="1100" b="1" kern="1200" dirty="0"/>
            <a:t>IDEA: $5.6M</a:t>
          </a:r>
        </a:p>
        <a:p>
          <a:pPr marL="57150" lvl="1" indent="-57150" algn="l" defTabSz="488950">
            <a:lnSpc>
              <a:spcPct val="90000"/>
            </a:lnSpc>
            <a:spcBef>
              <a:spcPct val="0"/>
            </a:spcBef>
            <a:spcAft>
              <a:spcPct val="15000"/>
            </a:spcAft>
            <a:buChar char="•"/>
          </a:pPr>
          <a:r>
            <a:rPr lang="en-US" sz="1100" b="1" kern="1200" dirty="0"/>
            <a:t>IDEA PK: $163,212</a:t>
          </a:r>
        </a:p>
      </dsp:txBody>
      <dsp:txXfrm>
        <a:off x="135304" y="3389963"/>
        <a:ext cx="1466163" cy="998570"/>
      </dsp:txXfrm>
    </dsp:sp>
    <dsp:sp modelId="{A94211C6-4986-4BFF-AF74-B6CCC419C190}">
      <dsp:nvSpPr>
        <dsp:cNvPr id="0" name=""/>
        <dsp:cNvSpPr/>
      </dsp:nvSpPr>
      <dsp:spPr>
        <a:xfrm>
          <a:off x="3589212" y="32584"/>
          <a:ext cx="2430779" cy="1414272"/>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6200561"/>
              <a:satOff val="-2368"/>
              <a:lumOff val="-719"/>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lang="en-US" sz="1200" b="1" u="sng" kern="1200" dirty="0">
              <a:solidFill>
                <a:srgbClr val="002060"/>
              </a:solidFill>
            </a:rPr>
            <a:t>STATE ECS</a:t>
          </a:r>
        </a:p>
        <a:p>
          <a:pPr marL="57150" lvl="1" indent="-57150" algn="l" defTabSz="488950">
            <a:lnSpc>
              <a:spcPct val="90000"/>
            </a:lnSpc>
            <a:spcBef>
              <a:spcPct val="0"/>
            </a:spcBef>
            <a:spcAft>
              <a:spcPct val="15000"/>
            </a:spcAft>
            <a:buChar char="•"/>
          </a:pPr>
          <a:r>
            <a:rPr lang="en-US" sz="1100" b="1" kern="1200" dirty="0"/>
            <a:t>$188,944,438</a:t>
          </a:r>
        </a:p>
        <a:p>
          <a:pPr marL="57150" lvl="1" indent="-57150" algn="l" defTabSz="488950">
            <a:lnSpc>
              <a:spcPct val="90000"/>
            </a:lnSpc>
            <a:spcBef>
              <a:spcPct val="0"/>
            </a:spcBef>
            <a:spcAft>
              <a:spcPct val="15000"/>
            </a:spcAft>
            <a:buChar char="•"/>
          </a:pPr>
          <a:r>
            <a:rPr lang="en-US" sz="1100" b="1" kern="1200" dirty="0"/>
            <a:t>ECS = $164,195,344</a:t>
          </a:r>
        </a:p>
        <a:p>
          <a:pPr marL="57150" lvl="1" indent="-57150" algn="l" defTabSz="488950">
            <a:lnSpc>
              <a:spcPct val="90000"/>
            </a:lnSpc>
            <a:spcBef>
              <a:spcPct val="0"/>
            </a:spcBef>
            <a:spcAft>
              <a:spcPct val="15000"/>
            </a:spcAft>
            <a:buChar char="•"/>
          </a:pPr>
          <a:r>
            <a:rPr lang="en-US" sz="1100" b="1" kern="1200" dirty="0"/>
            <a:t>Alliance ECS = 24,749,097             </a:t>
          </a:r>
        </a:p>
      </dsp:txBody>
      <dsp:txXfrm>
        <a:off x="4349513" y="63651"/>
        <a:ext cx="1639411" cy="998570"/>
      </dsp:txXfrm>
    </dsp:sp>
    <dsp:sp modelId="{ED1F8292-9E9F-41CD-9A78-F114D509A9B5}">
      <dsp:nvSpPr>
        <dsp:cNvPr id="0" name=""/>
        <dsp:cNvSpPr/>
      </dsp:nvSpPr>
      <dsp:spPr>
        <a:xfrm>
          <a:off x="92622" y="0"/>
          <a:ext cx="2183282" cy="1414272"/>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lang="en-US" sz="1200" b="1" u="sng" kern="1200" dirty="0">
              <a:solidFill>
                <a:srgbClr val="002060"/>
              </a:solidFill>
            </a:rPr>
            <a:t>CITY SHARE</a:t>
          </a:r>
        </a:p>
        <a:p>
          <a:pPr marL="57150" lvl="1" indent="-57150" algn="l" defTabSz="488950">
            <a:lnSpc>
              <a:spcPct val="90000"/>
            </a:lnSpc>
            <a:spcBef>
              <a:spcPct val="0"/>
            </a:spcBef>
            <a:spcAft>
              <a:spcPct val="15000"/>
            </a:spcAft>
            <a:buChar char="•"/>
          </a:pPr>
          <a:r>
            <a:rPr lang="en-US" sz="1100" b="1" kern="1200" dirty="0"/>
            <a:t>$71,040,631</a:t>
          </a:r>
        </a:p>
      </dsp:txBody>
      <dsp:txXfrm>
        <a:off x="123689" y="31067"/>
        <a:ext cx="1466163" cy="998570"/>
      </dsp:txXfrm>
    </dsp:sp>
    <dsp:sp modelId="{740849ED-D9B3-4CB0-88CF-477F9A9BF704}">
      <dsp:nvSpPr>
        <dsp:cNvPr id="0" name=""/>
        <dsp:cNvSpPr/>
      </dsp:nvSpPr>
      <dsp:spPr>
        <a:xfrm>
          <a:off x="1090117" y="251917"/>
          <a:ext cx="1913686" cy="1913686"/>
        </a:xfrm>
        <a:prstGeom prst="pieWedge">
          <a:avLst/>
        </a:prstGeom>
        <a:gradFill rotWithShape="0">
          <a:gsLst>
            <a:gs pos="0">
              <a:schemeClr val="accent5">
                <a:hueOff val="0"/>
                <a:satOff val="0"/>
                <a:lumOff val="0"/>
                <a:alphaOff val="0"/>
              </a:schemeClr>
            </a:gs>
            <a:gs pos="100000">
              <a:schemeClr val="accent5">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t>City Share</a:t>
          </a:r>
        </a:p>
        <a:p>
          <a:pPr marL="0" lvl="0" indent="0" algn="ctr" defTabSz="800100">
            <a:lnSpc>
              <a:spcPct val="90000"/>
            </a:lnSpc>
            <a:spcBef>
              <a:spcPct val="0"/>
            </a:spcBef>
            <a:spcAft>
              <a:spcPct val="35000"/>
            </a:spcAft>
            <a:buNone/>
          </a:pPr>
          <a:r>
            <a:rPr lang="en-US" sz="1800" b="1" kern="1200" dirty="0"/>
            <a:t>27.3%</a:t>
          </a:r>
        </a:p>
      </dsp:txBody>
      <dsp:txXfrm>
        <a:off x="1650623" y="812423"/>
        <a:ext cx="1353180" cy="1353180"/>
      </dsp:txXfrm>
    </dsp:sp>
    <dsp:sp modelId="{47CCA108-5E4E-4077-B9B2-DEFD206A2696}">
      <dsp:nvSpPr>
        <dsp:cNvPr id="0" name=""/>
        <dsp:cNvSpPr/>
      </dsp:nvSpPr>
      <dsp:spPr>
        <a:xfrm rot="5400000">
          <a:off x="3092196" y="251917"/>
          <a:ext cx="1913686" cy="1913686"/>
        </a:xfrm>
        <a:prstGeom prst="pieWedge">
          <a:avLst/>
        </a:prstGeom>
        <a:gradFill rotWithShape="0">
          <a:gsLst>
            <a:gs pos="0">
              <a:schemeClr val="accent5">
                <a:hueOff val="6200561"/>
                <a:satOff val="-2368"/>
                <a:lumOff val="-719"/>
                <a:alphaOff val="0"/>
              </a:schemeClr>
            </a:gs>
            <a:gs pos="100000">
              <a:schemeClr val="accent5">
                <a:hueOff val="6200561"/>
                <a:satOff val="-2368"/>
                <a:lumOff val="-719"/>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t>State ECS</a:t>
          </a:r>
        </a:p>
        <a:p>
          <a:pPr marL="0" lvl="0" indent="0" algn="ctr" defTabSz="800100">
            <a:lnSpc>
              <a:spcPct val="90000"/>
            </a:lnSpc>
            <a:spcBef>
              <a:spcPct val="0"/>
            </a:spcBef>
            <a:spcAft>
              <a:spcPct val="35000"/>
            </a:spcAft>
            <a:buNone/>
          </a:pPr>
          <a:r>
            <a:rPr lang="en-US" sz="1800" b="1" kern="1200" dirty="0"/>
            <a:t>72.7%</a:t>
          </a:r>
        </a:p>
      </dsp:txBody>
      <dsp:txXfrm rot="-5400000">
        <a:off x="3092196" y="812423"/>
        <a:ext cx="1353180" cy="1353180"/>
      </dsp:txXfrm>
    </dsp:sp>
    <dsp:sp modelId="{70657324-85A5-4F45-A597-5EF974270364}">
      <dsp:nvSpPr>
        <dsp:cNvPr id="0" name=""/>
        <dsp:cNvSpPr/>
      </dsp:nvSpPr>
      <dsp:spPr>
        <a:xfrm rot="10800000">
          <a:off x="3092196" y="2253996"/>
          <a:ext cx="1913686" cy="1913686"/>
        </a:xfrm>
        <a:prstGeom prst="pieWedge">
          <a:avLst/>
        </a:prstGeom>
        <a:gradFill rotWithShape="0">
          <a:gsLst>
            <a:gs pos="0">
              <a:schemeClr val="accent5">
                <a:hueOff val="12401122"/>
                <a:satOff val="-4736"/>
                <a:lumOff val="-1438"/>
                <a:alphaOff val="0"/>
              </a:schemeClr>
            </a:gs>
            <a:gs pos="100000">
              <a:schemeClr val="accent5">
                <a:hueOff val="12401122"/>
                <a:satOff val="-4736"/>
                <a:lumOff val="-1438"/>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endParaRPr lang="en-US" sz="1100" b="1" kern="1200" dirty="0"/>
        </a:p>
        <a:p>
          <a:pPr marL="0" lvl="0" indent="0" algn="ctr" defTabSz="488950">
            <a:lnSpc>
              <a:spcPct val="90000"/>
            </a:lnSpc>
            <a:spcBef>
              <a:spcPct val="0"/>
            </a:spcBef>
            <a:spcAft>
              <a:spcPct val="35000"/>
            </a:spcAft>
            <a:buNone/>
          </a:pPr>
          <a:r>
            <a:rPr lang="en-US" sz="1400" b="1" kern="1200" dirty="0"/>
            <a:t>  </a:t>
          </a:r>
        </a:p>
        <a:p>
          <a:pPr marL="0" lvl="0" indent="0" algn="ctr" defTabSz="488950">
            <a:lnSpc>
              <a:spcPct val="90000"/>
            </a:lnSpc>
            <a:spcBef>
              <a:spcPct val="0"/>
            </a:spcBef>
            <a:spcAft>
              <a:spcPct val="35000"/>
            </a:spcAft>
            <a:buNone/>
          </a:pPr>
          <a:r>
            <a:rPr lang="en-US" sz="1400" b="1" kern="1200" dirty="0"/>
            <a:t>State Grants</a:t>
          </a:r>
        </a:p>
        <a:p>
          <a:pPr marL="0" lvl="0" indent="0" algn="ctr" defTabSz="488950">
            <a:lnSpc>
              <a:spcPct val="90000"/>
            </a:lnSpc>
            <a:spcBef>
              <a:spcPct val="0"/>
            </a:spcBef>
            <a:spcAft>
              <a:spcPct val="35000"/>
            </a:spcAft>
            <a:buNone/>
          </a:pPr>
          <a:r>
            <a:rPr lang="en-US" sz="1400" b="1" kern="1200" dirty="0"/>
            <a:t>Priority + Bilingual + Magnet</a:t>
          </a:r>
          <a:endParaRPr lang="en-US" sz="1100" b="1" kern="1200" dirty="0"/>
        </a:p>
        <a:p>
          <a:pPr marL="0" lvl="0" indent="0" algn="ctr" defTabSz="488950">
            <a:lnSpc>
              <a:spcPct val="90000"/>
            </a:lnSpc>
            <a:spcBef>
              <a:spcPct val="0"/>
            </a:spcBef>
            <a:spcAft>
              <a:spcPct val="35000"/>
            </a:spcAft>
            <a:buNone/>
          </a:pPr>
          <a:r>
            <a:rPr lang="en-US" sz="1400" b="1" kern="1200" dirty="0"/>
            <a:t>$12.4M</a:t>
          </a:r>
        </a:p>
        <a:p>
          <a:pPr marL="0" lvl="0" indent="0" algn="ctr" defTabSz="488950">
            <a:lnSpc>
              <a:spcPct val="90000"/>
            </a:lnSpc>
            <a:spcBef>
              <a:spcPct val="0"/>
            </a:spcBef>
            <a:spcAft>
              <a:spcPct val="35000"/>
            </a:spcAft>
            <a:buNone/>
          </a:pPr>
          <a:endParaRPr lang="en-US" sz="1100" kern="1200" dirty="0"/>
        </a:p>
      </dsp:txBody>
      <dsp:txXfrm rot="10800000">
        <a:off x="3092196" y="2253996"/>
        <a:ext cx="1353180" cy="1353180"/>
      </dsp:txXfrm>
    </dsp:sp>
    <dsp:sp modelId="{2984DCFE-8D9F-46CA-9FDB-579F5997A47F}">
      <dsp:nvSpPr>
        <dsp:cNvPr id="0" name=""/>
        <dsp:cNvSpPr/>
      </dsp:nvSpPr>
      <dsp:spPr>
        <a:xfrm rot="16200000">
          <a:off x="1090117" y="2253996"/>
          <a:ext cx="1913686" cy="1913686"/>
        </a:xfrm>
        <a:prstGeom prst="pieWedge">
          <a:avLst/>
        </a:prstGeom>
        <a:gradFill rotWithShape="0">
          <a:gsLst>
            <a:gs pos="0">
              <a:schemeClr val="accent5">
                <a:hueOff val="18601683"/>
                <a:satOff val="-7104"/>
                <a:lumOff val="-2157"/>
                <a:alphaOff val="0"/>
              </a:schemeClr>
            </a:gs>
            <a:gs pos="100000">
              <a:schemeClr val="accent5">
                <a:hueOff val="18601683"/>
                <a:satOff val="-7104"/>
                <a:lumOff val="-2157"/>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endParaRPr lang="en-US" sz="1000" b="1" kern="1200" dirty="0"/>
        </a:p>
        <a:p>
          <a:pPr marL="0" lvl="0" indent="0" algn="ctr" defTabSz="444500">
            <a:lnSpc>
              <a:spcPct val="90000"/>
            </a:lnSpc>
            <a:spcBef>
              <a:spcPct val="0"/>
            </a:spcBef>
            <a:spcAft>
              <a:spcPct val="35000"/>
            </a:spcAft>
            <a:buNone/>
          </a:pPr>
          <a:endParaRPr lang="en-US" sz="1400" b="1" kern="1200" dirty="0"/>
        </a:p>
        <a:p>
          <a:pPr marL="0" lvl="0" indent="0" algn="ctr" defTabSz="444500">
            <a:lnSpc>
              <a:spcPct val="90000"/>
            </a:lnSpc>
            <a:spcBef>
              <a:spcPct val="0"/>
            </a:spcBef>
            <a:spcAft>
              <a:spcPct val="35000"/>
            </a:spcAft>
            <a:buNone/>
          </a:pPr>
          <a:r>
            <a:rPr lang="en-US" sz="1400" b="1" kern="1200" dirty="0"/>
            <a:t>Federal Grants</a:t>
          </a:r>
          <a:r>
            <a:rPr lang="en-US" sz="1000" b="1" kern="1200" dirty="0"/>
            <a:t>*</a:t>
          </a:r>
        </a:p>
        <a:p>
          <a:pPr marL="0" lvl="0" indent="0" algn="ctr" defTabSz="444500">
            <a:lnSpc>
              <a:spcPct val="90000"/>
            </a:lnSpc>
            <a:spcBef>
              <a:spcPct val="0"/>
            </a:spcBef>
            <a:spcAft>
              <a:spcPct val="35000"/>
            </a:spcAft>
            <a:buNone/>
          </a:pPr>
          <a:r>
            <a:rPr lang="en-US" sz="1000" b="1" kern="1200" dirty="0"/>
            <a:t>Title I</a:t>
          </a:r>
        </a:p>
        <a:p>
          <a:pPr marL="0" lvl="0" indent="0" algn="ctr" defTabSz="444500">
            <a:lnSpc>
              <a:spcPct val="90000"/>
            </a:lnSpc>
            <a:spcBef>
              <a:spcPct val="0"/>
            </a:spcBef>
            <a:spcAft>
              <a:spcPct val="35000"/>
            </a:spcAft>
            <a:buNone/>
          </a:pPr>
          <a:r>
            <a:rPr lang="en-US" sz="1000" b="1" kern="1200" dirty="0"/>
            <a:t>Title IIA</a:t>
          </a:r>
        </a:p>
        <a:p>
          <a:pPr marL="0" lvl="0" indent="0" algn="ctr" defTabSz="444500">
            <a:lnSpc>
              <a:spcPct val="90000"/>
            </a:lnSpc>
            <a:spcBef>
              <a:spcPct val="0"/>
            </a:spcBef>
            <a:spcAft>
              <a:spcPct val="35000"/>
            </a:spcAft>
            <a:buNone/>
          </a:pPr>
          <a:r>
            <a:rPr lang="en-US" sz="1000" b="1" kern="1200" dirty="0"/>
            <a:t>Title III-Bilingual</a:t>
          </a:r>
        </a:p>
        <a:p>
          <a:pPr marL="0" lvl="0" indent="0" algn="ctr" defTabSz="444500">
            <a:lnSpc>
              <a:spcPct val="90000"/>
            </a:lnSpc>
            <a:spcBef>
              <a:spcPct val="0"/>
            </a:spcBef>
            <a:spcAft>
              <a:spcPct val="35000"/>
            </a:spcAft>
            <a:buNone/>
          </a:pPr>
          <a:r>
            <a:rPr lang="en-US" sz="1000" b="1" kern="1200" dirty="0"/>
            <a:t>IDEA</a:t>
          </a:r>
        </a:p>
        <a:p>
          <a:pPr marL="0" lvl="0" indent="0" algn="ctr" defTabSz="444500">
            <a:lnSpc>
              <a:spcPct val="90000"/>
            </a:lnSpc>
            <a:spcBef>
              <a:spcPct val="0"/>
            </a:spcBef>
            <a:spcAft>
              <a:spcPct val="35000"/>
            </a:spcAft>
            <a:buNone/>
          </a:pPr>
          <a:r>
            <a:rPr lang="en-US" sz="1000" b="1" kern="1200" dirty="0"/>
            <a:t>$21.7M</a:t>
          </a:r>
        </a:p>
      </dsp:txBody>
      <dsp:txXfrm rot="5400000">
        <a:off x="1650623" y="2253996"/>
        <a:ext cx="1353180" cy="1353180"/>
      </dsp:txXfrm>
    </dsp:sp>
    <dsp:sp modelId="{DF6BC1D6-0E75-4C49-B2BF-E2D27969EAF6}">
      <dsp:nvSpPr>
        <dsp:cNvPr id="0" name=""/>
        <dsp:cNvSpPr/>
      </dsp:nvSpPr>
      <dsp:spPr>
        <a:xfrm>
          <a:off x="2717634" y="1812036"/>
          <a:ext cx="660730" cy="574548"/>
        </a:xfrm>
        <a:prstGeom prst="blockArc">
          <a:avLst/>
        </a:prstGeom>
        <a:solidFill>
          <a:schemeClr val="accent5">
            <a:tint val="40000"/>
            <a:hueOff val="0"/>
            <a:satOff val="0"/>
            <a:lumOff val="0"/>
            <a:alphaOff val="0"/>
          </a:schemeClr>
        </a:solidFill>
        <a:ln>
          <a:noFill/>
        </a:ln>
        <a:effectLst>
          <a:outerShdw blurRad="50800" dist="25400" dir="5400000" rotWithShape="0">
            <a:srgbClr val="000000">
              <a:alpha val="28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63203BDC-7BB2-44C2-928B-F7A4357013B3}">
      <dsp:nvSpPr>
        <dsp:cNvPr id="0" name=""/>
        <dsp:cNvSpPr/>
      </dsp:nvSpPr>
      <dsp:spPr>
        <a:xfrm rot="10800000">
          <a:off x="2717634" y="2033016"/>
          <a:ext cx="660730" cy="574548"/>
        </a:xfrm>
        <a:prstGeom prst="blockArc">
          <a:avLst/>
        </a:prstGeom>
        <a:solidFill>
          <a:schemeClr val="accent5">
            <a:tint val="40000"/>
            <a:hueOff val="0"/>
            <a:satOff val="0"/>
            <a:lumOff val="0"/>
            <a:alphaOff val="0"/>
          </a:schemeClr>
        </a:solidFill>
        <a:ln>
          <a:noFill/>
        </a:ln>
        <a:effectLst>
          <a:outerShdw blurRad="50800" dist="25400" dir="5400000" rotWithShape="0">
            <a:srgbClr val="000000">
              <a:alpha val="28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D4AFA4-F4B6-4D05-BE52-90DC61545C3E}">
      <dsp:nvSpPr>
        <dsp:cNvPr id="0" name=""/>
        <dsp:cNvSpPr/>
      </dsp:nvSpPr>
      <dsp:spPr>
        <a:xfrm>
          <a:off x="3815913" y="3005327"/>
          <a:ext cx="2236314" cy="1414272"/>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12401122"/>
              <a:satOff val="-4736"/>
              <a:lumOff val="-1438"/>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88950">
            <a:lnSpc>
              <a:spcPct val="90000"/>
            </a:lnSpc>
            <a:spcBef>
              <a:spcPct val="0"/>
            </a:spcBef>
            <a:spcAft>
              <a:spcPct val="15000"/>
            </a:spcAft>
            <a:buChar char="•"/>
          </a:pPr>
          <a:r>
            <a:rPr lang="en-US" sz="1100" b="1" kern="1200" dirty="0"/>
            <a:t>$4,873,986 - Priority</a:t>
          </a:r>
        </a:p>
        <a:p>
          <a:pPr marL="57150" lvl="1" indent="-57150" algn="l" defTabSz="488950">
            <a:lnSpc>
              <a:spcPct val="90000"/>
            </a:lnSpc>
            <a:spcBef>
              <a:spcPct val="0"/>
            </a:spcBef>
            <a:spcAft>
              <a:spcPct val="15000"/>
            </a:spcAft>
            <a:buChar char="•"/>
          </a:pPr>
          <a:r>
            <a:rPr lang="en-US" sz="1100" b="1" kern="1200" dirty="0"/>
            <a:t>$344,942 – ESH**</a:t>
          </a:r>
        </a:p>
        <a:p>
          <a:pPr marL="57150" lvl="1" indent="-57150" algn="l" defTabSz="488950">
            <a:lnSpc>
              <a:spcPct val="90000"/>
            </a:lnSpc>
            <a:spcBef>
              <a:spcPct val="0"/>
            </a:spcBef>
            <a:spcAft>
              <a:spcPct val="15000"/>
            </a:spcAft>
            <a:buChar char="•"/>
          </a:pPr>
          <a:r>
            <a:rPr lang="en-US" sz="1100" b="1" kern="1200" dirty="0"/>
            <a:t>$397,653 – Summer</a:t>
          </a:r>
        </a:p>
        <a:p>
          <a:pPr marL="57150" lvl="1" indent="-57150" algn="l" defTabSz="488950">
            <a:lnSpc>
              <a:spcPct val="90000"/>
            </a:lnSpc>
            <a:spcBef>
              <a:spcPct val="0"/>
            </a:spcBef>
            <a:spcAft>
              <a:spcPct val="15000"/>
            </a:spcAft>
            <a:buChar char="•"/>
          </a:pPr>
          <a:r>
            <a:rPr lang="en-US" sz="1100" b="1" kern="1200" dirty="0"/>
            <a:t>$233,491 – Bilingual</a:t>
          </a:r>
          <a:endParaRPr lang="en-US" sz="1200" b="1" kern="1200" dirty="0"/>
        </a:p>
        <a:p>
          <a:pPr marL="57150" lvl="1" indent="-57150" algn="l" defTabSz="488950">
            <a:lnSpc>
              <a:spcPct val="90000"/>
            </a:lnSpc>
            <a:spcBef>
              <a:spcPct val="0"/>
            </a:spcBef>
            <a:spcAft>
              <a:spcPct val="15000"/>
            </a:spcAft>
            <a:buChar char="•"/>
          </a:pPr>
          <a:r>
            <a:rPr lang="en-US" sz="1100" b="1" kern="1200" dirty="0"/>
            <a:t>$6,590,673 - Magnet</a:t>
          </a:r>
        </a:p>
      </dsp:txBody>
      <dsp:txXfrm>
        <a:off x="4517875" y="3389963"/>
        <a:ext cx="1503286" cy="998570"/>
      </dsp:txXfrm>
    </dsp:sp>
    <dsp:sp modelId="{DB66D07B-5DCF-4B87-93FB-9ACAE03BB5C2}">
      <dsp:nvSpPr>
        <dsp:cNvPr id="0" name=""/>
        <dsp:cNvSpPr/>
      </dsp:nvSpPr>
      <dsp:spPr>
        <a:xfrm>
          <a:off x="113385" y="3005327"/>
          <a:ext cx="2183282" cy="1414272"/>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18601683"/>
              <a:satOff val="-7104"/>
              <a:lumOff val="-2157"/>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57150" lvl="1" indent="-57150" algn="l" defTabSz="488950">
            <a:lnSpc>
              <a:spcPct val="90000"/>
            </a:lnSpc>
            <a:spcBef>
              <a:spcPct val="0"/>
            </a:spcBef>
            <a:spcAft>
              <a:spcPct val="15000"/>
            </a:spcAft>
            <a:buChar char="•"/>
          </a:pPr>
          <a:r>
            <a:rPr lang="en-US" sz="1100" b="1" kern="1200" dirty="0"/>
            <a:t>I: $14.2M</a:t>
          </a:r>
        </a:p>
        <a:p>
          <a:pPr marL="57150" lvl="1" indent="-57150" algn="l" defTabSz="488950">
            <a:lnSpc>
              <a:spcPct val="90000"/>
            </a:lnSpc>
            <a:spcBef>
              <a:spcPct val="0"/>
            </a:spcBef>
            <a:spcAft>
              <a:spcPct val="15000"/>
            </a:spcAft>
            <a:buChar char="•"/>
          </a:pPr>
          <a:r>
            <a:rPr lang="en-US" sz="1100" b="1" kern="1200" dirty="0"/>
            <a:t>IIA: $1.1M</a:t>
          </a:r>
        </a:p>
        <a:p>
          <a:pPr marL="57150" lvl="1" indent="-57150" algn="l" defTabSz="488950">
            <a:lnSpc>
              <a:spcPct val="90000"/>
            </a:lnSpc>
            <a:spcBef>
              <a:spcPct val="0"/>
            </a:spcBef>
            <a:spcAft>
              <a:spcPct val="15000"/>
            </a:spcAft>
            <a:buChar char="•"/>
          </a:pPr>
          <a:r>
            <a:rPr lang="en-US" sz="1100" b="1" kern="1200" dirty="0"/>
            <a:t>III: $569,642</a:t>
          </a:r>
        </a:p>
        <a:p>
          <a:pPr marL="57150" lvl="1" indent="-57150" algn="l" defTabSz="488950">
            <a:lnSpc>
              <a:spcPct val="90000"/>
            </a:lnSpc>
            <a:spcBef>
              <a:spcPct val="0"/>
            </a:spcBef>
            <a:spcAft>
              <a:spcPct val="15000"/>
            </a:spcAft>
            <a:buChar char="•"/>
          </a:pPr>
          <a:r>
            <a:rPr lang="en-US" sz="1100" b="1" kern="1200" dirty="0"/>
            <a:t>IDEA: $5.6M</a:t>
          </a:r>
        </a:p>
        <a:p>
          <a:pPr marL="57150" lvl="1" indent="-57150" algn="l" defTabSz="488950">
            <a:lnSpc>
              <a:spcPct val="90000"/>
            </a:lnSpc>
            <a:spcBef>
              <a:spcPct val="0"/>
            </a:spcBef>
            <a:spcAft>
              <a:spcPct val="15000"/>
            </a:spcAft>
            <a:buChar char="•"/>
          </a:pPr>
          <a:r>
            <a:rPr lang="en-US" sz="1100" b="1" kern="1200" dirty="0"/>
            <a:t>IDEA PK: $163,212</a:t>
          </a:r>
        </a:p>
      </dsp:txBody>
      <dsp:txXfrm>
        <a:off x="144452" y="3389962"/>
        <a:ext cx="1466163" cy="998570"/>
      </dsp:txXfrm>
    </dsp:sp>
    <dsp:sp modelId="{A94211C6-4986-4BFF-AF74-B6CCC419C190}">
      <dsp:nvSpPr>
        <dsp:cNvPr id="0" name=""/>
        <dsp:cNvSpPr/>
      </dsp:nvSpPr>
      <dsp:spPr>
        <a:xfrm>
          <a:off x="3589212" y="32584"/>
          <a:ext cx="2430779" cy="1414272"/>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6200561"/>
              <a:satOff val="-2368"/>
              <a:lumOff val="-719"/>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None/>
          </a:pPr>
          <a:r>
            <a:rPr lang="en-US" sz="1200" b="1" u="sng" kern="1200" dirty="0">
              <a:solidFill>
                <a:srgbClr val="002060"/>
              </a:solidFill>
            </a:rPr>
            <a:t>STATE ECS</a:t>
          </a:r>
        </a:p>
        <a:p>
          <a:pPr marL="57150" lvl="1" indent="-57150" algn="l" defTabSz="488950">
            <a:lnSpc>
              <a:spcPct val="90000"/>
            </a:lnSpc>
            <a:spcBef>
              <a:spcPct val="0"/>
            </a:spcBef>
            <a:spcAft>
              <a:spcPct val="15000"/>
            </a:spcAft>
            <a:buChar char="•"/>
          </a:pPr>
          <a:r>
            <a:rPr lang="en-US" sz="1100" b="1" kern="1200" dirty="0"/>
            <a:t>$188,944,438</a:t>
          </a:r>
        </a:p>
        <a:p>
          <a:pPr marL="57150" lvl="1" indent="-57150" algn="l" defTabSz="488950">
            <a:lnSpc>
              <a:spcPct val="90000"/>
            </a:lnSpc>
            <a:spcBef>
              <a:spcPct val="0"/>
            </a:spcBef>
            <a:spcAft>
              <a:spcPct val="15000"/>
            </a:spcAft>
            <a:buChar char="•"/>
          </a:pPr>
          <a:r>
            <a:rPr lang="en-US" sz="1100" b="1" kern="1200" dirty="0"/>
            <a:t>ECS = $164,195,344</a:t>
          </a:r>
        </a:p>
        <a:p>
          <a:pPr marL="57150" lvl="1" indent="-57150" algn="l" defTabSz="488950">
            <a:lnSpc>
              <a:spcPct val="90000"/>
            </a:lnSpc>
            <a:spcBef>
              <a:spcPct val="0"/>
            </a:spcBef>
            <a:spcAft>
              <a:spcPct val="15000"/>
            </a:spcAft>
            <a:buChar char="•"/>
          </a:pPr>
          <a:r>
            <a:rPr lang="en-US" sz="1100" b="1" kern="1200" dirty="0"/>
            <a:t>Alliance = $24,749,097</a:t>
          </a:r>
        </a:p>
        <a:p>
          <a:pPr marL="57150" lvl="1" indent="-57150" algn="l" defTabSz="488950">
            <a:lnSpc>
              <a:spcPct val="90000"/>
            </a:lnSpc>
            <a:spcBef>
              <a:spcPct val="0"/>
            </a:spcBef>
            <a:spcAft>
              <a:spcPct val="15000"/>
            </a:spcAft>
            <a:buChar char="•"/>
          </a:pPr>
          <a:endParaRPr lang="en-US" sz="1100" b="1" kern="1200" dirty="0"/>
        </a:p>
      </dsp:txBody>
      <dsp:txXfrm>
        <a:off x="4349513" y="63651"/>
        <a:ext cx="1639411" cy="998570"/>
      </dsp:txXfrm>
    </dsp:sp>
    <dsp:sp modelId="{ED1F8292-9E9F-41CD-9A78-F114D509A9B5}">
      <dsp:nvSpPr>
        <dsp:cNvPr id="0" name=""/>
        <dsp:cNvSpPr/>
      </dsp:nvSpPr>
      <dsp:spPr>
        <a:xfrm>
          <a:off x="92622" y="0"/>
          <a:ext cx="2183282" cy="1414272"/>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None/>
          </a:pPr>
          <a:r>
            <a:rPr lang="en-US" sz="1400" b="1" u="sng" kern="1200" dirty="0">
              <a:solidFill>
                <a:srgbClr val="002060"/>
              </a:solidFill>
            </a:rPr>
            <a:t>CITY SHARE</a:t>
          </a:r>
        </a:p>
        <a:p>
          <a:pPr marL="114300" lvl="1" indent="-114300" algn="l" defTabSz="622300">
            <a:lnSpc>
              <a:spcPct val="90000"/>
            </a:lnSpc>
            <a:spcBef>
              <a:spcPct val="0"/>
            </a:spcBef>
            <a:spcAft>
              <a:spcPct val="15000"/>
            </a:spcAft>
            <a:buChar char="•"/>
          </a:pPr>
          <a:r>
            <a:rPr lang="en-US" sz="1400" b="1" kern="1200" dirty="0"/>
            <a:t>$71,040,631</a:t>
          </a:r>
        </a:p>
      </dsp:txBody>
      <dsp:txXfrm>
        <a:off x="123689" y="31067"/>
        <a:ext cx="1466163" cy="998570"/>
      </dsp:txXfrm>
    </dsp:sp>
    <dsp:sp modelId="{740849ED-D9B3-4CB0-88CF-477F9A9BF704}">
      <dsp:nvSpPr>
        <dsp:cNvPr id="0" name=""/>
        <dsp:cNvSpPr/>
      </dsp:nvSpPr>
      <dsp:spPr>
        <a:xfrm>
          <a:off x="1090117" y="251917"/>
          <a:ext cx="1913686" cy="1913686"/>
        </a:xfrm>
        <a:prstGeom prst="pieWedge">
          <a:avLst/>
        </a:prstGeom>
        <a:gradFill rotWithShape="0">
          <a:gsLst>
            <a:gs pos="0">
              <a:schemeClr val="accent5">
                <a:hueOff val="0"/>
                <a:satOff val="0"/>
                <a:lumOff val="0"/>
                <a:alphaOff val="0"/>
              </a:schemeClr>
            </a:gs>
            <a:gs pos="100000">
              <a:schemeClr val="accent5">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t>City Share</a:t>
          </a:r>
        </a:p>
      </dsp:txBody>
      <dsp:txXfrm>
        <a:off x="1650623" y="812423"/>
        <a:ext cx="1353180" cy="1353180"/>
      </dsp:txXfrm>
    </dsp:sp>
    <dsp:sp modelId="{47CCA108-5E4E-4077-B9B2-DEFD206A2696}">
      <dsp:nvSpPr>
        <dsp:cNvPr id="0" name=""/>
        <dsp:cNvSpPr/>
      </dsp:nvSpPr>
      <dsp:spPr>
        <a:xfrm rot="5400000">
          <a:off x="3092196" y="251917"/>
          <a:ext cx="1913686" cy="1913686"/>
        </a:xfrm>
        <a:prstGeom prst="pieWedge">
          <a:avLst/>
        </a:prstGeom>
        <a:gradFill rotWithShape="0">
          <a:gsLst>
            <a:gs pos="0">
              <a:schemeClr val="accent5">
                <a:hueOff val="6200561"/>
                <a:satOff val="-2368"/>
                <a:lumOff val="-719"/>
                <a:alphaOff val="0"/>
              </a:schemeClr>
            </a:gs>
            <a:gs pos="100000">
              <a:schemeClr val="accent5">
                <a:hueOff val="6200561"/>
                <a:satOff val="-2368"/>
                <a:lumOff val="-719"/>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t>State ECS</a:t>
          </a:r>
        </a:p>
      </dsp:txBody>
      <dsp:txXfrm rot="-5400000">
        <a:off x="3092196" y="812423"/>
        <a:ext cx="1353180" cy="1353180"/>
      </dsp:txXfrm>
    </dsp:sp>
    <dsp:sp modelId="{70657324-85A5-4F45-A597-5EF974270364}">
      <dsp:nvSpPr>
        <dsp:cNvPr id="0" name=""/>
        <dsp:cNvSpPr/>
      </dsp:nvSpPr>
      <dsp:spPr>
        <a:xfrm rot="10800000">
          <a:off x="3092196" y="2253996"/>
          <a:ext cx="1913686" cy="1913686"/>
        </a:xfrm>
        <a:prstGeom prst="pieWedge">
          <a:avLst/>
        </a:prstGeom>
        <a:gradFill rotWithShape="0">
          <a:gsLst>
            <a:gs pos="0">
              <a:schemeClr val="accent5">
                <a:hueOff val="12401122"/>
                <a:satOff val="-4736"/>
                <a:lumOff val="-1438"/>
                <a:alphaOff val="0"/>
              </a:schemeClr>
            </a:gs>
            <a:gs pos="100000">
              <a:schemeClr val="accent5">
                <a:hueOff val="12401122"/>
                <a:satOff val="-4736"/>
                <a:lumOff val="-1438"/>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endParaRPr lang="en-US" sz="1100" b="1" kern="1200" dirty="0"/>
        </a:p>
        <a:p>
          <a:pPr marL="0" lvl="0" indent="0" algn="ctr" defTabSz="488950">
            <a:lnSpc>
              <a:spcPct val="90000"/>
            </a:lnSpc>
            <a:spcBef>
              <a:spcPct val="0"/>
            </a:spcBef>
            <a:spcAft>
              <a:spcPct val="35000"/>
            </a:spcAft>
            <a:buNone/>
          </a:pPr>
          <a:r>
            <a:rPr lang="en-US" sz="1400" b="1" kern="1200" dirty="0"/>
            <a:t>  </a:t>
          </a:r>
        </a:p>
        <a:p>
          <a:pPr marL="0" lvl="0" indent="0" algn="ctr" defTabSz="488950">
            <a:lnSpc>
              <a:spcPct val="90000"/>
            </a:lnSpc>
            <a:spcBef>
              <a:spcPct val="0"/>
            </a:spcBef>
            <a:spcAft>
              <a:spcPct val="35000"/>
            </a:spcAft>
            <a:buNone/>
          </a:pPr>
          <a:r>
            <a:rPr lang="en-US" sz="1400" b="1" kern="1200" dirty="0"/>
            <a:t>State Grants</a:t>
          </a:r>
        </a:p>
        <a:p>
          <a:pPr marL="0" lvl="0" indent="0" algn="ctr" defTabSz="488950">
            <a:lnSpc>
              <a:spcPct val="90000"/>
            </a:lnSpc>
            <a:spcBef>
              <a:spcPct val="0"/>
            </a:spcBef>
            <a:spcAft>
              <a:spcPct val="35000"/>
            </a:spcAft>
            <a:buNone/>
          </a:pPr>
          <a:r>
            <a:rPr lang="en-US" sz="1400" b="1" kern="1200" dirty="0"/>
            <a:t>Priority + Bilingual + Magnet</a:t>
          </a:r>
          <a:endParaRPr lang="en-US" sz="1100" b="1" kern="1200" dirty="0"/>
        </a:p>
        <a:p>
          <a:pPr marL="0" lvl="0" indent="0" algn="ctr" defTabSz="488950">
            <a:lnSpc>
              <a:spcPct val="90000"/>
            </a:lnSpc>
            <a:spcBef>
              <a:spcPct val="0"/>
            </a:spcBef>
            <a:spcAft>
              <a:spcPct val="35000"/>
            </a:spcAft>
            <a:buNone/>
          </a:pPr>
          <a:r>
            <a:rPr lang="en-US" sz="1400" b="1" kern="1200" dirty="0"/>
            <a:t>$12.4M</a:t>
          </a:r>
        </a:p>
        <a:p>
          <a:pPr marL="0" lvl="0" indent="0" algn="ctr" defTabSz="488950">
            <a:lnSpc>
              <a:spcPct val="90000"/>
            </a:lnSpc>
            <a:spcBef>
              <a:spcPct val="0"/>
            </a:spcBef>
            <a:spcAft>
              <a:spcPct val="35000"/>
            </a:spcAft>
            <a:buNone/>
          </a:pPr>
          <a:endParaRPr lang="en-US" sz="1100" kern="1200" dirty="0"/>
        </a:p>
      </dsp:txBody>
      <dsp:txXfrm rot="10800000">
        <a:off x="3092196" y="2253996"/>
        <a:ext cx="1353180" cy="1353180"/>
      </dsp:txXfrm>
    </dsp:sp>
    <dsp:sp modelId="{2984DCFE-8D9F-46CA-9FDB-579F5997A47F}">
      <dsp:nvSpPr>
        <dsp:cNvPr id="0" name=""/>
        <dsp:cNvSpPr/>
      </dsp:nvSpPr>
      <dsp:spPr>
        <a:xfrm rot="16200000">
          <a:off x="1090117" y="2253996"/>
          <a:ext cx="1913686" cy="1913686"/>
        </a:xfrm>
        <a:prstGeom prst="pieWedge">
          <a:avLst/>
        </a:prstGeom>
        <a:gradFill rotWithShape="0">
          <a:gsLst>
            <a:gs pos="0">
              <a:schemeClr val="accent5">
                <a:hueOff val="18601683"/>
                <a:satOff val="-7104"/>
                <a:lumOff val="-2157"/>
                <a:alphaOff val="0"/>
              </a:schemeClr>
            </a:gs>
            <a:gs pos="100000">
              <a:schemeClr val="accent5">
                <a:hueOff val="18601683"/>
                <a:satOff val="-7104"/>
                <a:lumOff val="-2157"/>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endParaRPr lang="en-US" sz="1000" b="1" kern="1200" dirty="0"/>
        </a:p>
        <a:p>
          <a:pPr marL="0" lvl="0" indent="0" algn="ctr" defTabSz="444500">
            <a:lnSpc>
              <a:spcPct val="90000"/>
            </a:lnSpc>
            <a:spcBef>
              <a:spcPct val="0"/>
            </a:spcBef>
            <a:spcAft>
              <a:spcPct val="35000"/>
            </a:spcAft>
            <a:buNone/>
          </a:pPr>
          <a:endParaRPr lang="en-US" sz="1400" b="1" kern="1200" dirty="0"/>
        </a:p>
        <a:p>
          <a:pPr marL="0" lvl="0" indent="0" algn="ctr" defTabSz="444500">
            <a:lnSpc>
              <a:spcPct val="90000"/>
            </a:lnSpc>
            <a:spcBef>
              <a:spcPct val="0"/>
            </a:spcBef>
            <a:spcAft>
              <a:spcPct val="35000"/>
            </a:spcAft>
            <a:buNone/>
          </a:pPr>
          <a:r>
            <a:rPr lang="en-US" sz="1400" b="1" kern="1200" dirty="0"/>
            <a:t>Federal Grants</a:t>
          </a:r>
          <a:r>
            <a:rPr lang="en-US" sz="1000" b="1" kern="1200" dirty="0"/>
            <a:t>*</a:t>
          </a:r>
        </a:p>
        <a:p>
          <a:pPr marL="0" lvl="0" indent="0" algn="ctr" defTabSz="444500">
            <a:lnSpc>
              <a:spcPct val="90000"/>
            </a:lnSpc>
            <a:spcBef>
              <a:spcPct val="0"/>
            </a:spcBef>
            <a:spcAft>
              <a:spcPct val="35000"/>
            </a:spcAft>
            <a:buNone/>
          </a:pPr>
          <a:r>
            <a:rPr lang="en-US" sz="1000" b="1" kern="1200" dirty="0"/>
            <a:t>Title I</a:t>
          </a:r>
        </a:p>
        <a:p>
          <a:pPr marL="0" lvl="0" indent="0" algn="ctr" defTabSz="444500">
            <a:lnSpc>
              <a:spcPct val="90000"/>
            </a:lnSpc>
            <a:spcBef>
              <a:spcPct val="0"/>
            </a:spcBef>
            <a:spcAft>
              <a:spcPct val="35000"/>
            </a:spcAft>
            <a:buNone/>
          </a:pPr>
          <a:r>
            <a:rPr lang="en-US" sz="1000" b="1" kern="1200" dirty="0"/>
            <a:t>Title IIA</a:t>
          </a:r>
        </a:p>
        <a:p>
          <a:pPr marL="0" lvl="0" indent="0" algn="ctr" defTabSz="444500">
            <a:lnSpc>
              <a:spcPct val="90000"/>
            </a:lnSpc>
            <a:spcBef>
              <a:spcPct val="0"/>
            </a:spcBef>
            <a:spcAft>
              <a:spcPct val="35000"/>
            </a:spcAft>
            <a:buNone/>
          </a:pPr>
          <a:r>
            <a:rPr lang="en-US" sz="1000" b="1" kern="1200" dirty="0"/>
            <a:t>Title III-Bilingual</a:t>
          </a:r>
        </a:p>
        <a:p>
          <a:pPr marL="0" lvl="0" indent="0" algn="ctr" defTabSz="444500">
            <a:lnSpc>
              <a:spcPct val="90000"/>
            </a:lnSpc>
            <a:spcBef>
              <a:spcPct val="0"/>
            </a:spcBef>
            <a:spcAft>
              <a:spcPct val="35000"/>
            </a:spcAft>
            <a:buNone/>
          </a:pPr>
          <a:r>
            <a:rPr lang="en-US" sz="1000" b="1" kern="1200" dirty="0"/>
            <a:t>IDEA</a:t>
          </a:r>
        </a:p>
        <a:p>
          <a:pPr marL="0" lvl="0" indent="0" algn="ctr" defTabSz="444500">
            <a:lnSpc>
              <a:spcPct val="90000"/>
            </a:lnSpc>
            <a:spcBef>
              <a:spcPct val="0"/>
            </a:spcBef>
            <a:spcAft>
              <a:spcPct val="35000"/>
            </a:spcAft>
            <a:buNone/>
          </a:pPr>
          <a:r>
            <a:rPr lang="en-US" sz="1000" b="1" kern="1200" dirty="0"/>
            <a:t>$21.7M</a:t>
          </a:r>
        </a:p>
      </dsp:txBody>
      <dsp:txXfrm rot="5400000">
        <a:off x="1650623" y="2253996"/>
        <a:ext cx="1353180" cy="1353180"/>
      </dsp:txXfrm>
    </dsp:sp>
    <dsp:sp modelId="{DF6BC1D6-0E75-4C49-B2BF-E2D27969EAF6}">
      <dsp:nvSpPr>
        <dsp:cNvPr id="0" name=""/>
        <dsp:cNvSpPr/>
      </dsp:nvSpPr>
      <dsp:spPr>
        <a:xfrm>
          <a:off x="2717634" y="1812036"/>
          <a:ext cx="660730" cy="574548"/>
        </a:xfrm>
        <a:prstGeom prst="blockArc">
          <a:avLst/>
        </a:prstGeom>
        <a:solidFill>
          <a:schemeClr val="accent5">
            <a:tint val="40000"/>
            <a:hueOff val="0"/>
            <a:satOff val="0"/>
            <a:lumOff val="0"/>
            <a:alphaOff val="0"/>
          </a:schemeClr>
        </a:solidFill>
        <a:ln>
          <a:noFill/>
        </a:ln>
        <a:effectLst>
          <a:outerShdw blurRad="50800" dist="25400" dir="5400000" rotWithShape="0">
            <a:srgbClr val="000000">
              <a:alpha val="28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63203BDC-7BB2-44C2-928B-F7A4357013B3}">
      <dsp:nvSpPr>
        <dsp:cNvPr id="0" name=""/>
        <dsp:cNvSpPr/>
      </dsp:nvSpPr>
      <dsp:spPr>
        <a:xfrm rot="10800000">
          <a:off x="2717634" y="2033016"/>
          <a:ext cx="660730" cy="574548"/>
        </a:xfrm>
        <a:prstGeom prst="blockArc">
          <a:avLst/>
        </a:prstGeom>
        <a:solidFill>
          <a:schemeClr val="accent5">
            <a:tint val="40000"/>
            <a:hueOff val="0"/>
            <a:satOff val="0"/>
            <a:lumOff val="0"/>
            <a:alphaOff val="0"/>
          </a:schemeClr>
        </a:solidFill>
        <a:ln>
          <a:noFill/>
        </a:ln>
        <a:effectLst>
          <a:outerShdw blurRad="50800" dist="25400" dir="5400000" rotWithShape="0">
            <a:srgbClr val="000000">
              <a:alpha val="28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897A24-CD68-441D-9C69-958A98A8A759}">
      <dsp:nvSpPr>
        <dsp:cNvPr id="0" name=""/>
        <dsp:cNvSpPr/>
      </dsp:nvSpPr>
      <dsp:spPr>
        <a:xfrm>
          <a:off x="1598" y="0"/>
          <a:ext cx="1568332" cy="1427817"/>
        </a:xfrm>
        <a:prstGeom prst="roundRect">
          <a:avLst>
            <a:gd name="adj" fmla="val 10000"/>
          </a:avLst>
        </a:prstGeom>
        <a:solidFill>
          <a:schemeClr val="accent4">
            <a:lumMod val="60000"/>
            <a:lumOff val="40000"/>
          </a:schemeClr>
        </a:soli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a:sp3d>
      </dsp:spPr>
      <dsp:style>
        <a:lnRef idx="0">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en-US" sz="2000" b="1" kern="1200" dirty="0"/>
        </a:p>
        <a:p>
          <a:pPr marL="0" lvl="0" indent="0" algn="ctr" defTabSz="889000">
            <a:lnSpc>
              <a:spcPct val="90000"/>
            </a:lnSpc>
            <a:spcBef>
              <a:spcPct val="0"/>
            </a:spcBef>
            <a:spcAft>
              <a:spcPct val="35000"/>
            </a:spcAft>
            <a:buNone/>
          </a:pPr>
          <a:endParaRPr lang="en-US" sz="2000" b="1" kern="1200" dirty="0"/>
        </a:p>
        <a:p>
          <a:pPr marL="0" lvl="0" indent="0" algn="ctr" defTabSz="889000">
            <a:lnSpc>
              <a:spcPct val="90000"/>
            </a:lnSpc>
            <a:spcBef>
              <a:spcPct val="0"/>
            </a:spcBef>
            <a:spcAft>
              <a:spcPct val="35000"/>
            </a:spcAft>
            <a:buNone/>
          </a:pPr>
          <a:r>
            <a:rPr lang="en-US" sz="2000" b="1" kern="1200" dirty="0"/>
            <a:t>Student Achievement</a:t>
          </a:r>
        </a:p>
      </dsp:txBody>
      <dsp:txXfrm>
        <a:off x="1598" y="0"/>
        <a:ext cx="1568332" cy="428345"/>
      </dsp:txXfrm>
    </dsp:sp>
    <dsp:sp modelId="{65466096-386D-4995-AC3E-FCDE193DC0DB}">
      <dsp:nvSpPr>
        <dsp:cNvPr id="0" name=""/>
        <dsp:cNvSpPr/>
      </dsp:nvSpPr>
      <dsp:spPr>
        <a:xfrm>
          <a:off x="1687555" y="0"/>
          <a:ext cx="1568332" cy="1427817"/>
        </a:xfrm>
        <a:prstGeom prst="roundRect">
          <a:avLst>
            <a:gd name="adj" fmla="val 10000"/>
          </a:avLst>
        </a:prstGeom>
        <a:solidFill>
          <a:schemeClr val="accent2">
            <a:tint val="40000"/>
            <a:hueOff val="0"/>
            <a:satOff val="0"/>
            <a:lumOff val="0"/>
            <a:alphaOff val="0"/>
          </a:schemeClr>
        </a:soli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a:sp3d>
      </dsp:spPr>
      <dsp:style>
        <a:lnRef idx="0">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en-US" sz="2000" b="1" kern="1200" dirty="0"/>
        </a:p>
        <a:p>
          <a:pPr marL="0" lvl="0" indent="0" algn="ctr" defTabSz="889000">
            <a:lnSpc>
              <a:spcPct val="90000"/>
            </a:lnSpc>
            <a:spcBef>
              <a:spcPct val="0"/>
            </a:spcBef>
            <a:spcAft>
              <a:spcPct val="35000"/>
            </a:spcAft>
            <a:buNone/>
          </a:pPr>
          <a:endParaRPr lang="en-US" sz="2000" b="1" kern="1200" dirty="0"/>
        </a:p>
        <a:p>
          <a:pPr marL="0" lvl="0" indent="0" algn="ctr" defTabSz="889000">
            <a:lnSpc>
              <a:spcPct val="90000"/>
            </a:lnSpc>
            <a:spcBef>
              <a:spcPct val="0"/>
            </a:spcBef>
            <a:spcAft>
              <a:spcPct val="35000"/>
            </a:spcAft>
            <a:buNone/>
          </a:pPr>
          <a:r>
            <a:rPr lang="en-US" sz="2000" b="1" kern="1200" dirty="0"/>
            <a:t>Curriculum &amp; Instruction</a:t>
          </a:r>
        </a:p>
      </dsp:txBody>
      <dsp:txXfrm>
        <a:off x="1687555" y="0"/>
        <a:ext cx="1568332" cy="428345"/>
      </dsp:txXfrm>
    </dsp:sp>
    <dsp:sp modelId="{06D19FE1-DB49-4236-A1A8-2384BDCBF06A}">
      <dsp:nvSpPr>
        <dsp:cNvPr id="0" name=""/>
        <dsp:cNvSpPr/>
      </dsp:nvSpPr>
      <dsp:spPr>
        <a:xfrm>
          <a:off x="3373512" y="0"/>
          <a:ext cx="1568332" cy="1427817"/>
        </a:xfrm>
        <a:prstGeom prst="roundRect">
          <a:avLst>
            <a:gd name="adj" fmla="val 10000"/>
          </a:avLst>
        </a:prstGeom>
        <a:solidFill>
          <a:schemeClr val="accent6">
            <a:lumMod val="40000"/>
            <a:lumOff val="60000"/>
          </a:schemeClr>
        </a:soli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a:sp3d>
      </dsp:spPr>
      <dsp:style>
        <a:lnRef idx="0">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US" sz="1800" b="1" kern="1200" dirty="0"/>
        </a:p>
        <a:p>
          <a:pPr marL="0" lvl="0" indent="0" algn="ctr" defTabSz="800100">
            <a:lnSpc>
              <a:spcPct val="90000"/>
            </a:lnSpc>
            <a:spcBef>
              <a:spcPct val="0"/>
            </a:spcBef>
            <a:spcAft>
              <a:spcPct val="35000"/>
            </a:spcAft>
            <a:buNone/>
          </a:pPr>
          <a:endParaRPr lang="en-US" sz="1800" b="1" kern="1200" dirty="0"/>
        </a:p>
        <a:p>
          <a:pPr marL="0" lvl="0" indent="0" algn="ctr" defTabSz="800100">
            <a:lnSpc>
              <a:spcPct val="90000"/>
            </a:lnSpc>
            <a:spcBef>
              <a:spcPct val="0"/>
            </a:spcBef>
            <a:spcAft>
              <a:spcPct val="35000"/>
            </a:spcAft>
            <a:buNone/>
          </a:pPr>
          <a:r>
            <a:rPr lang="en-US" sz="1800" b="1" kern="1200" dirty="0"/>
            <a:t>Parent/Family &amp; Community</a:t>
          </a:r>
        </a:p>
      </dsp:txBody>
      <dsp:txXfrm>
        <a:off x="3373512" y="0"/>
        <a:ext cx="1568332" cy="428345"/>
      </dsp:txXfrm>
    </dsp:sp>
    <dsp:sp modelId="{FC33F672-E9DB-45B3-B973-F1DF12CA80BF}">
      <dsp:nvSpPr>
        <dsp:cNvPr id="0" name=""/>
        <dsp:cNvSpPr/>
      </dsp:nvSpPr>
      <dsp:spPr>
        <a:xfrm>
          <a:off x="5059469" y="0"/>
          <a:ext cx="1568332" cy="1427817"/>
        </a:xfrm>
        <a:prstGeom prst="roundRect">
          <a:avLst>
            <a:gd name="adj" fmla="val 10000"/>
          </a:avLst>
        </a:prstGeom>
        <a:solidFill>
          <a:schemeClr val="tx2">
            <a:lumMod val="20000"/>
            <a:lumOff val="80000"/>
          </a:schemeClr>
        </a:soli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a:sp3d>
      </dsp:spPr>
      <dsp:style>
        <a:lnRef idx="0">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US" sz="1800" b="1" kern="1200" dirty="0"/>
        </a:p>
        <a:p>
          <a:pPr marL="0" lvl="0" indent="0" algn="ctr" defTabSz="800100">
            <a:lnSpc>
              <a:spcPct val="90000"/>
            </a:lnSpc>
            <a:spcBef>
              <a:spcPct val="0"/>
            </a:spcBef>
            <a:spcAft>
              <a:spcPct val="35000"/>
            </a:spcAft>
            <a:buNone/>
          </a:pPr>
          <a:endParaRPr lang="en-US" sz="1800" b="1" kern="1200" dirty="0"/>
        </a:p>
        <a:p>
          <a:pPr marL="0" lvl="0" indent="0" algn="ctr" defTabSz="800100">
            <a:lnSpc>
              <a:spcPct val="90000"/>
            </a:lnSpc>
            <a:spcBef>
              <a:spcPct val="0"/>
            </a:spcBef>
            <a:spcAft>
              <a:spcPct val="35000"/>
            </a:spcAft>
            <a:buNone/>
          </a:pPr>
          <a:r>
            <a:rPr lang="en-US" sz="1800" b="1" kern="1200" dirty="0"/>
            <a:t>Engagement, Recruitment &amp; Retention</a:t>
          </a:r>
        </a:p>
      </dsp:txBody>
      <dsp:txXfrm>
        <a:off x="5059469" y="0"/>
        <a:ext cx="1568332" cy="428345"/>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4.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659" cy="467191"/>
          </a:xfrm>
          <a:prstGeom prst="rect">
            <a:avLst/>
          </a:prstGeom>
        </p:spPr>
        <p:txBody>
          <a:bodyPr vert="horz" lIns="90816" tIns="45408" rIns="90816" bIns="45408" rtlCol="0"/>
          <a:lstStyle>
            <a:lvl1pPr algn="l">
              <a:defRPr sz="1200"/>
            </a:lvl1pPr>
          </a:lstStyle>
          <a:p>
            <a:endParaRPr lang="en-US" dirty="0"/>
          </a:p>
        </p:txBody>
      </p:sp>
      <p:sp>
        <p:nvSpPr>
          <p:cNvPr id="3" name="Date Placeholder 2"/>
          <p:cNvSpPr>
            <a:spLocks noGrp="1"/>
          </p:cNvSpPr>
          <p:nvPr>
            <p:ph type="dt" sz="quarter" idx="1"/>
          </p:nvPr>
        </p:nvSpPr>
        <p:spPr>
          <a:xfrm>
            <a:off x="3977868" y="0"/>
            <a:ext cx="3043659" cy="467191"/>
          </a:xfrm>
          <a:prstGeom prst="rect">
            <a:avLst/>
          </a:prstGeom>
        </p:spPr>
        <p:txBody>
          <a:bodyPr vert="horz" lIns="90816" tIns="45408" rIns="90816" bIns="45408" rtlCol="0"/>
          <a:lstStyle>
            <a:lvl1pPr algn="r">
              <a:defRPr sz="1200"/>
            </a:lvl1pPr>
          </a:lstStyle>
          <a:p>
            <a:fld id="{78D407D9-09B2-4C79-9692-038D6488E24E}" type="datetimeFigureOut">
              <a:rPr lang="en-US" smtClean="0"/>
              <a:t>2/22/2022</a:t>
            </a:fld>
            <a:endParaRPr lang="en-US" dirty="0"/>
          </a:p>
        </p:txBody>
      </p:sp>
      <p:sp>
        <p:nvSpPr>
          <p:cNvPr id="4" name="Footer Placeholder 3"/>
          <p:cNvSpPr>
            <a:spLocks noGrp="1"/>
          </p:cNvSpPr>
          <p:nvPr>
            <p:ph type="ftr" sz="quarter" idx="2"/>
          </p:nvPr>
        </p:nvSpPr>
        <p:spPr>
          <a:xfrm>
            <a:off x="1" y="8841911"/>
            <a:ext cx="3043659" cy="467191"/>
          </a:xfrm>
          <a:prstGeom prst="rect">
            <a:avLst/>
          </a:prstGeom>
        </p:spPr>
        <p:txBody>
          <a:bodyPr vert="horz" lIns="90816" tIns="45408" rIns="90816" bIns="45408"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7868" y="8841911"/>
            <a:ext cx="3043659" cy="467191"/>
          </a:xfrm>
          <a:prstGeom prst="rect">
            <a:avLst/>
          </a:prstGeom>
        </p:spPr>
        <p:txBody>
          <a:bodyPr vert="horz" lIns="90816" tIns="45408" rIns="90816" bIns="45408" rtlCol="0" anchor="b"/>
          <a:lstStyle>
            <a:lvl1pPr algn="r">
              <a:defRPr sz="1200"/>
            </a:lvl1pPr>
          </a:lstStyle>
          <a:p>
            <a:fld id="{DDEE3EA5-4256-48D9-BB80-AFAEE92765DC}" type="slidenum">
              <a:rPr lang="en-US" smtClean="0"/>
              <a:t>‹#›</a:t>
            </a:fld>
            <a:endParaRPr lang="en-US" dirty="0"/>
          </a:p>
        </p:txBody>
      </p:sp>
    </p:spTree>
    <p:extLst>
      <p:ext uri="{BB962C8B-B14F-4D97-AF65-F5344CB8AC3E}">
        <p14:creationId xmlns:p14="http://schemas.microsoft.com/office/powerpoint/2010/main" val="34329271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343" cy="465455"/>
          </a:xfrm>
          <a:prstGeom prst="rect">
            <a:avLst/>
          </a:prstGeom>
        </p:spPr>
        <p:txBody>
          <a:bodyPr vert="horz" lIns="93293" tIns="46646" rIns="93293" bIns="46646" rtlCol="0"/>
          <a:lstStyle>
            <a:lvl1pPr algn="l">
              <a:defRPr sz="1200"/>
            </a:lvl1pPr>
          </a:lstStyle>
          <a:p>
            <a:endParaRPr lang="en-US" dirty="0"/>
          </a:p>
        </p:txBody>
      </p:sp>
      <p:sp>
        <p:nvSpPr>
          <p:cNvPr id="3" name="Date Placeholder 2"/>
          <p:cNvSpPr>
            <a:spLocks noGrp="1"/>
          </p:cNvSpPr>
          <p:nvPr>
            <p:ph type="dt" idx="1"/>
          </p:nvPr>
        </p:nvSpPr>
        <p:spPr>
          <a:xfrm>
            <a:off x="3978134" y="0"/>
            <a:ext cx="3043343" cy="465455"/>
          </a:xfrm>
          <a:prstGeom prst="rect">
            <a:avLst/>
          </a:prstGeom>
        </p:spPr>
        <p:txBody>
          <a:bodyPr vert="horz" lIns="93293" tIns="46646" rIns="93293" bIns="46646" rtlCol="0"/>
          <a:lstStyle>
            <a:lvl1pPr algn="r">
              <a:defRPr sz="1200"/>
            </a:lvl1pPr>
          </a:lstStyle>
          <a:p>
            <a:fld id="{5A206290-3023-462E-880D-9172F90D6A69}" type="datetimeFigureOut">
              <a:rPr lang="en-US" smtClean="0"/>
              <a:t>2/22/2022</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293" tIns="46646" rIns="93293" bIns="46646" rtlCol="0" anchor="ctr"/>
          <a:lstStyle/>
          <a:p>
            <a:endParaRPr lang="en-US" dirty="0"/>
          </a:p>
        </p:txBody>
      </p:sp>
      <p:sp>
        <p:nvSpPr>
          <p:cNvPr id="5" name="Notes Placeholder 4"/>
          <p:cNvSpPr>
            <a:spLocks noGrp="1"/>
          </p:cNvSpPr>
          <p:nvPr>
            <p:ph type="body" sz="quarter" idx="3"/>
          </p:nvPr>
        </p:nvSpPr>
        <p:spPr>
          <a:xfrm>
            <a:off x="702311" y="4421826"/>
            <a:ext cx="5618480" cy="4189095"/>
          </a:xfrm>
          <a:prstGeom prst="rect">
            <a:avLst/>
          </a:prstGeom>
        </p:spPr>
        <p:txBody>
          <a:bodyPr vert="horz" lIns="93293" tIns="46646" rIns="93293" bIns="466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42030"/>
            <a:ext cx="3043343" cy="465455"/>
          </a:xfrm>
          <a:prstGeom prst="rect">
            <a:avLst/>
          </a:prstGeom>
        </p:spPr>
        <p:txBody>
          <a:bodyPr vert="horz" lIns="93293" tIns="46646" rIns="93293" bIns="466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4" y="8842030"/>
            <a:ext cx="3043343" cy="465455"/>
          </a:xfrm>
          <a:prstGeom prst="rect">
            <a:avLst/>
          </a:prstGeom>
        </p:spPr>
        <p:txBody>
          <a:bodyPr vert="horz" lIns="93293" tIns="46646" rIns="93293" bIns="46646" rtlCol="0" anchor="b"/>
          <a:lstStyle>
            <a:lvl1pPr algn="r">
              <a:defRPr sz="1200"/>
            </a:lvl1pPr>
          </a:lstStyle>
          <a:p>
            <a:fld id="{82995472-A67C-422D-BFA6-5D4AE64726B1}" type="slidenum">
              <a:rPr lang="en-US" smtClean="0"/>
              <a:t>‹#›</a:t>
            </a:fld>
            <a:endParaRPr lang="en-US" dirty="0"/>
          </a:p>
        </p:txBody>
      </p:sp>
    </p:spTree>
    <p:extLst>
      <p:ext uri="{BB962C8B-B14F-4D97-AF65-F5344CB8AC3E}">
        <p14:creationId xmlns:p14="http://schemas.microsoft.com/office/powerpoint/2010/main" val="4174603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995472-A67C-422D-BFA6-5D4AE64726B1}" type="slidenum">
              <a:rPr lang="en-US" smtClean="0"/>
              <a:t>2</a:t>
            </a:fld>
            <a:endParaRPr lang="en-US" dirty="0"/>
          </a:p>
        </p:txBody>
      </p:sp>
    </p:spTree>
    <p:extLst>
      <p:ext uri="{BB962C8B-B14F-4D97-AF65-F5344CB8AC3E}">
        <p14:creationId xmlns:p14="http://schemas.microsoft.com/office/powerpoint/2010/main" val="1033724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995472-A67C-422D-BFA6-5D4AE64726B1}" type="slidenum">
              <a:rPr lang="en-US" smtClean="0"/>
              <a:t>4</a:t>
            </a:fld>
            <a:endParaRPr lang="en-US" dirty="0"/>
          </a:p>
        </p:txBody>
      </p:sp>
    </p:spTree>
    <p:extLst>
      <p:ext uri="{BB962C8B-B14F-4D97-AF65-F5344CB8AC3E}">
        <p14:creationId xmlns:p14="http://schemas.microsoft.com/office/powerpoint/2010/main" val="2062780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995472-A67C-422D-BFA6-5D4AE64726B1}" type="slidenum">
              <a:rPr lang="en-US" smtClean="0"/>
              <a:t>9</a:t>
            </a:fld>
            <a:endParaRPr lang="en-US" dirty="0"/>
          </a:p>
        </p:txBody>
      </p:sp>
    </p:spTree>
    <p:extLst>
      <p:ext uri="{BB962C8B-B14F-4D97-AF65-F5344CB8AC3E}">
        <p14:creationId xmlns:p14="http://schemas.microsoft.com/office/powerpoint/2010/main" val="1182307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995472-A67C-422D-BFA6-5D4AE64726B1}" type="slidenum">
              <a:rPr lang="en-US" smtClean="0"/>
              <a:t>11</a:t>
            </a:fld>
            <a:endParaRPr lang="en-US" dirty="0"/>
          </a:p>
        </p:txBody>
      </p:sp>
    </p:spTree>
    <p:extLst>
      <p:ext uri="{BB962C8B-B14F-4D97-AF65-F5344CB8AC3E}">
        <p14:creationId xmlns:p14="http://schemas.microsoft.com/office/powerpoint/2010/main" val="3328788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995472-A67C-422D-BFA6-5D4AE64726B1}" type="slidenum">
              <a:rPr lang="en-US" smtClean="0"/>
              <a:t>12</a:t>
            </a:fld>
            <a:endParaRPr lang="en-US" dirty="0"/>
          </a:p>
        </p:txBody>
      </p:sp>
    </p:spTree>
    <p:extLst>
      <p:ext uri="{BB962C8B-B14F-4D97-AF65-F5344CB8AC3E}">
        <p14:creationId xmlns:p14="http://schemas.microsoft.com/office/powerpoint/2010/main" val="54356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r>
              <a:rPr lang="en-US" dirty="0"/>
              <a:t>January 2022</a:t>
            </a:r>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8B029824-C0FE-4500-AD39-B628196C05B5}" type="slidenum">
              <a:rPr lang="en-US" smtClean="0"/>
              <a:t>‹#›</a:t>
            </a:fld>
            <a:endParaRPr lang="en-US"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spd="slow">
    <p:wipe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January 2022</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029824-C0FE-4500-AD39-B628196C05B5}" type="slidenum">
              <a:rPr lang="en-US" smtClean="0"/>
              <a:t>‹#›</a:t>
            </a:fld>
            <a:endParaRPr lang="en-US" dirty="0"/>
          </a:p>
        </p:txBody>
      </p:sp>
    </p:spTree>
  </p:cSld>
  <p:clrMapOvr>
    <a:masterClrMapping/>
  </p:clrMapOvr>
  <p:transition spd="slow">
    <p:wipe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January 2022</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029824-C0FE-4500-AD39-B628196C05B5}" type="slidenum">
              <a:rPr lang="en-US" smtClean="0"/>
              <a:t>‹#›</a:t>
            </a:fld>
            <a:endParaRPr lang="en-US" dirty="0"/>
          </a:p>
        </p:txBody>
      </p:sp>
    </p:spTree>
  </p:cSld>
  <p:clrMapOvr>
    <a:masterClrMapping/>
  </p:clrMapOvr>
  <p:transition spd="slow">
    <p:wipe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dirty="0"/>
              <a:t>January 2022</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029824-C0FE-4500-AD39-B628196C05B5}" type="slidenum">
              <a:rPr lang="en-US" smtClean="0"/>
              <a:t>‹#›</a:t>
            </a:fld>
            <a:endParaRPr lang="en-US" dirty="0"/>
          </a:p>
        </p:txBody>
      </p:sp>
    </p:spTree>
  </p:cSld>
  <p:clrMapOvr>
    <a:masterClrMapping/>
  </p:clrMapOvr>
  <p:transition spd="slow">
    <p:wipe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dirty="0"/>
              <a:t>January 2022</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029824-C0FE-4500-AD39-B628196C05B5}" type="slidenum">
              <a:rPr lang="en-US" smtClean="0"/>
              <a:t>‹#›</a:t>
            </a:fld>
            <a:endParaRPr lang="en-US" dirty="0"/>
          </a:p>
        </p:txBody>
      </p:sp>
    </p:spTree>
  </p:cSld>
  <p:clrMapOvr>
    <a:masterClrMapping/>
  </p:clrMapOvr>
  <p:transition spd="slow">
    <p:wipe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r>
              <a:rPr lang="en-US" dirty="0"/>
              <a:t>January 2022</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029824-C0FE-4500-AD39-B628196C05B5}" type="slidenum">
              <a:rPr lang="en-US" smtClean="0"/>
              <a:t>‹#›</a:t>
            </a:fld>
            <a:endParaRPr lang="en-US" dirty="0"/>
          </a:p>
        </p:txBody>
      </p:sp>
      <p:sp>
        <p:nvSpPr>
          <p:cNvPr id="9" name="Content Placeholder 8"/>
          <p:cNvSpPr>
            <a:spLocks noGrp="1"/>
          </p:cNvSpPr>
          <p:nvPr>
            <p:ph sz="quarter" idx="13"/>
          </p:nvPr>
        </p:nvSpPr>
        <p:spPr>
          <a:xfrm>
            <a:off x="1042416" y="2313432"/>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wipe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dirty="0"/>
              <a:t>January 2022</a:t>
            </a:r>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B029824-C0FE-4500-AD39-B628196C05B5}" type="slidenum">
              <a:rPr lang="en-US" smtClean="0"/>
              <a:t>‹#›</a:t>
            </a:fld>
            <a:endParaRPr lang="en-US" dirty="0"/>
          </a:p>
        </p:txBody>
      </p:sp>
    </p:spTree>
  </p:cSld>
  <p:clrMapOvr>
    <a:masterClrMapping/>
  </p:clrMapOvr>
  <p:transition spd="slow">
    <p:wipe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dirty="0"/>
              <a:t>January 2022</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B029824-C0FE-4500-AD39-B628196C05B5}" type="slidenum">
              <a:rPr lang="en-US" smtClean="0"/>
              <a:t>‹#›</a:t>
            </a:fld>
            <a:endParaRPr lang="en-US" dirty="0"/>
          </a:p>
        </p:txBody>
      </p:sp>
    </p:spTree>
  </p:cSld>
  <p:clrMapOvr>
    <a:masterClrMapping/>
  </p:clrMapOvr>
  <p:transition spd="slow">
    <p:wipe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January 2022</a:t>
            </a:r>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B029824-C0FE-4500-AD39-B628196C05B5}" type="slidenum">
              <a:rPr lang="en-US" smtClean="0"/>
              <a:t>‹#›</a:t>
            </a:fld>
            <a:endParaRPr lang="en-US" dirty="0"/>
          </a:p>
        </p:txBody>
      </p:sp>
    </p:spTree>
  </p:cSld>
  <p:clrMapOvr>
    <a:masterClrMapping/>
  </p:clrMapOvr>
  <p:transition spd="slow">
    <p:wipe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r>
              <a:rPr lang="en-US" dirty="0"/>
              <a:t>January 2022</a:t>
            </a:r>
          </a:p>
        </p:txBody>
      </p:sp>
      <p:sp>
        <p:nvSpPr>
          <p:cNvPr id="7" name="Slide Number Placeholder 6"/>
          <p:cNvSpPr>
            <a:spLocks noGrp="1"/>
          </p:cNvSpPr>
          <p:nvPr>
            <p:ph type="sldNum" sz="quarter" idx="12"/>
          </p:nvPr>
        </p:nvSpPr>
        <p:spPr/>
        <p:txBody>
          <a:bodyPr/>
          <a:lstStyle/>
          <a:p>
            <a:fld id="{8B029824-C0FE-4500-AD39-B628196C05B5}" type="slidenum">
              <a:rPr lang="en-US" smtClean="0"/>
              <a:t>‹#›</a:t>
            </a:fld>
            <a:endParaRPr lang="en-US" dirty="0"/>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slow">
    <p:wipe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January 2022</a:t>
            </a:r>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7" name="Slide Number Placeholder 6"/>
          <p:cNvSpPr>
            <a:spLocks noGrp="1"/>
          </p:cNvSpPr>
          <p:nvPr>
            <p:ph type="sldNum" sz="quarter" idx="12"/>
          </p:nvPr>
        </p:nvSpPr>
        <p:spPr/>
        <p:txBody>
          <a:bodyPr/>
          <a:lstStyle/>
          <a:p>
            <a:fld id="{8B029824-C0FE-4500-AD39-B628196C05B5}" type="slidenum">
              <a:rPr lang="en-US" smtClean="0"/>
              <a:t>‹#›</a:t>
            </a:fld>
            <a:endParaRPr lang="en-US" dirty="0"/>
          </a:p>
        </p:txBody>
      </p:sp>
    </p:spTree>
  </p:cSld>
  <p:clrMapOvr>
    <a:masterClrMapping/>
  </p:clrMapOvr>
  <p:transition spd="slow">
    <p:wipe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r>
              <a:rPr lang="en-US" dirty="0"/>
              <a:t>January 2022</a:t>
            </a:r>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8B029824-C0FE-4500-AD39-B628196C05B5}"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4177" r:id="rId1"/>
    <p:sldLayoutId id="2147484178" r:id="rId2"/>
    <p:sldLayoutId id="2147484179" r:id="rId3"/>
    <p:sldLayoutId id="2147484180" r:id="rId4"/>
    <p:sldLayoutId id="2147484181" r:id="rId5"/>
    <p:sldLayoutId id="2147484182" r:id="rId6"/>
    <p:sldLayoutId id="2147484183" r:id="rId7"/>
    <p:sldLayoutId id="2147484184" r:id="rId8"/>
    <p:sldLayoutId id="2147484185" r:id="rId9"/>
    <p:sldLayoutId id="2147484186" r:id="rId10"/>
    <p:sldLayoutId id="2147484187" r:id="rId11"/>
  </p:sldLayoutIdLst>
  <p:transition spd="slow">
    <p:wipe dir="u"/>
  </p:transition>
  <p:hf hdr="0" ftr="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chart" Target="../charts/chart2.xml"/><Relationship Id="rId1" Type="http://schemas.openxmlformats.org/officeDocument/2006/relationships/slideLayout" Target="../slideLayouts/slideLayout7.xml"/><Relationship Id="rId4" Type="http://schemas.openxmlformats.org/officeDocument/2006/relationships/image" Target="../media/image5.emf"/></Relationships>
</file>

<file path=ppt/slides/_rels/slide3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package" Target="../embeddings/Microsoft_Excel_Worksheet1.xlsx"/><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3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chart" Target="../charts/chart4.xml"/><Relationship Id="rId1" Type="http://schemas.openxmlformats.org/officeDocument/2006/relationships/slideLayout" Target="../slideLayouts/slideLayout7.xml"/><Relationship Id="rId4" Type="http://schemas.openxmlformats.org/officeDocument/2006/relationships/image" Target="../media/image7.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slide" Target="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slide" Target="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slide" Target="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slide" Target="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slide" Target="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slide" Target="slide3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s://bridgeportedunet-my.sharepoint.com/:x:/g/personal/msiegel_bridgeportedu_net/EZ7oBkbcwD1LmT-_1DXC4Y4B5KOE917w5oiGA7_wcGy41g?e=IP6A0g"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algn="ctr"/>
            <a:r>
              <a:rPr lang="en-US" sz="5500" b="1" dirty="0">
                <a:solidFill>
                  <a:schemeClr val="accent2">
                    <a:lumMod val="50000"/>
                  </a:schemeClr>
                </a:solidFill>
              </a:rPr>
              <a:t>Budget Request</a:t>
            </a:r>
          </a:p>
        </p:txBody>
      </p:sp>
      <p:sp>
        <p:nvSpPr>
          <p:cNvPr id="3" name="Subtitle 2"/>
          <p:cNvSpPr>
            <a:spLocks noGrp="1"/>
          </p:cNvSpPr>
          <p:nvPr>
            <p:ph type="subTitle" idx="1"/>
          </p:nvPr>
        </p:nvSpPr>
        <p:spPr/>
        <p:txBody>
          <a:bodyPr>
            <a:normAutofit/>
          </a:bodyPr>
          <a:lstStyle/>
          <a:p>
            <a:pPr algn="ctr"/>
            <a:r>
              <a:rPr lang="en-US" sz="4800" b="1" dirty="0">
                <a:solidFill>
                  <a:srgbClr val="00B050"/>
                </a:solidFill>
              </a:rPr>
              <a:t>2022-23</a:t>
            </a:r>
          </a:p>
        </p:txBody>
      </p:sp>
      <p:sp>
        <p:nvSpPr>
          <p:cNvPr id="4" name="TextBox 3"/>
          <p:cNvSpPr txBox="1"/>
          <p:nvPr/>
        </p:nvSpPr>
        <p:spPr>
          <a:xfrm>
            <a:off x="533400" y="533400"/>
            <a:ext cx="3810000" cy="1077218"/>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US" sz="3200" b="1" dirty="0"/>
              <a:t>Bridgeport Public Schools</a:t>
            </a:r>
          </a:p>
        </p:txBody>
      </p:sp>
      <p:sp>
        <p:nvSpPr>
          <p:cNvPr id="5" name="TextBox 4"/>
          <p:cNvSpPr txBox="1"/>
          <p:nvPr/>
        </p:nvSpPr>
        <p:spPr>
          <a:xfrm>
            <a:off x="8305800" y="6172200"/>
            <a:ext cx="609600" cy="369332"/>
          </a:xfrm>
          <a:prstGeom prst="rect">
            <a:avLst/>
          </a:prstGeom>
          <a:solidFill>
            <a:schemeClr val="accent2">
              <a:lumMod val="60000"/>
              <a:lumOff val="40000"/>
            </a:schemeClr>
          </a:solidFill>
        </p:spPr>
        <p:txBody>
          <a:bodyPr wrap="square" rtlCol="0">
            <a:spAutoFit/>
          </a:bodyPr>
          <a:lstStyle/>
          <a:p>
            <a:pPr algn="ctr"/>
            <a:r>
              <a:rPr lang="en-US" b="1" dirty="0"/>
              <a:t>V3</a:t>
            </a:r>
          </a:p>
        </p:txBody>
      </p:sp>
      <p:sp>
        <p:nvSpPr>
          <p:cNvPr id="9" name="TextBox 8"/>
          <p:cNvSpPr txBox="1"/>
          <p:nvPr/>
        </p:nvSpPr>
        <p:spPr>
          <a:xfrm>
            <a:off x="516941" y="5410200"/>
            <a:ext cx="3810000" cy="584775"/>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US" sz="1600" b="1" dirty="0"/>
              <a:t>Michael Testani</a:t>
            </a:r>
          </a:p>
          <a:p>
            <a:pPr algn="ctr"/>
            <a:r>
              <a:rPr lang="en-US" sz="1600" b="1" dirty="0"/>
              <a:t>Superintendent</a:t>
            </a:r>
          </a:p>
        </p:txBody>
      </p:sp>
      <p:sp>
        <p:nvSpPr>
          <p:cNvPr id="6" name="Rectangle 5">
            <a:extLst>
              <a:ext uri="{FF2B5EF4-FFF2-40B4-BE49-F238E27FC236}">
                <a16:creationId xmlns:a16="http://schemas.microsoft.com/office/drawing/2014/main" id="{E86F7F17-A576-4183-9603-FF571E893DE7}"/>
              </a:ext>
            </a:extLst>
          </p:cNvPr>
          <p:cNvSpPr/>
          <p:nvPr/>
        </p:nvSpPr>
        <p:spPr>
          <a:xfrm>
            <a:off x="5181657" y="152400"/>
            <a:ext cx="2413226" cy="461665"/>
          </a:xfrm>
          <a:prstGeom prst="rect">
            <a:avLst/>
          </a:prstGeom>
        </p:spPr>
        <p:style>
          <a:lnRef idx="0">
            <a:schemeClr val="accent4"/>
          </a:lnRef>
          <a:fillRef idx="3">
            <a:schemeClr val="accent4"/>
          </a:fillRef>
          <a:effectRef idx="3">
            <a:schemeClr val="accent4"/>
          </a:effectRef>
          <a:fontRef idx="minor">
            <a:schemeClr val="lt1"/>
          </a:fontRef>
        </p:style>
        <p:txBody>
          <a:bodyPr wrap="none" lIns="91440" tIns="45720" rIns="91440" bIns="45720">
            <a:spAutoFit/>
          </a:bodyPr>
          <a:lstStyle/>
          <a:p>
            <a:pPr algn="ctr"/>
            <a:r>
              <a:rPr lang="en-US" sz="2400" b="1" cap="none" spc="0" dirty="0">
                <a:ln w="9525">
                  <a:solidFill>
                    <a:schemeClr val="bg1"/>
                  </a:solidFill>
                  <a:prstDash val="solid"/>
                </a:ln>
                <a:solidFill>
                  <a:srgbClr val="FF0000"/>
                </a:solidFill>
                <a:effectLst>
                  <a:outerShdw blurRad="12700" dist="38100" dir="2700000" algn="tl" rotWithShape="0">
                    <a:schemeClr val="bg1">
                      <a:lumMod val="50000"/>
                    </a:schemeClr>
                  </a:outerShdw>
                </a:effectLst>
              </a:rPr>
              <a:t>Approved by BOE</a:t>
            </a:r>
          </a:p>
        </p:txBody>
      </p:sp>
      <p:pic>
        <p:nvPicPr>
          <p:cNvPr id="10" name="Picture 9" descr="C:\Users\MJSDI\AppData\Local\Microsoft\Windows\INetCache\Content.MSO\F0AC4B95.tmp">
            <a:extLst>
              <a:ext uri="{FF2B5EF4-FFF2-40B4-BE49-F238E27FC236}">
                <a16:creationId xmlns:a16="http://schemas.microsoft.com/office/drawing/2014/main" id="{B46C3FA4-61D3-4AB1-B007-7FE977E0330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36122" y="2073844"/>
            <a:ext cx="2743200" cy="2781300"/>
          </a:xfrm>
          <a:prstGeom prst="rect">
            <a:avLst/>
          </a:prstGeom>
          <a:noFill/>
          <a:ln>
            <a:noFill/>
          </a:ln>
        </p:spPr>
      </p:pic>
      <p:sp>
        <p:nvSpPr>
          <p:cNvPr id="7" name="Rectangle 6">
            <a:extLst>
              <a:ext uri="{FF2B5EF4-FFF2-40B4-BE49-F238E27FC236}">
                <a16:creationId xmlns:a16="http://schemas.microsoft.com/office/drawing/2014/main" id="{D09409F4-F8F5-4D0C-8973-A69D80A501ED}"/>
              </a:ext>
            </a:extLst>
          </p:cNvPr>
          <p:cNvSpPr/>
          <p:nvPr/>
        </p:nvSpPr>
        <p:spPr>
          <a:xfrm>
            <a:off x="5054766" y="762000"/>
            <a:ext cx="2667000" cy="461665"/>
          </a:xfrm>
          <a:prstGeom prst="rect">
            <a:avLst/>
          </a:prstGeom>
        </p:spPr>
        <p:style>
          <a:lnRef idx="0">
            <a:schemeClr val="accent4"/>
          </a:lnRef>
          <a:fillRef idx="3">
            <a:schemeClr val="accent4"/>
          </a:fillRef>
          <a:effectRef idx="3">
            <a:schemeClr val="accent4"/>
          </a:effectRef>
          <a:fontRef idx="minor">
            <a:schemeClr val="lt1"/>
          </a:fontRef>
        </p:style>
        <p:txBody>
          <a:bodyPr wrap="square" lIns="91440" tIns="45720" rIns="91440" bIns="45720">
            <a:spAutoFit/>
          </a:bodyPr>
          <a:lstStyle/>
          <a:p>
            <a:pPr algn="ctr"/>
            <a:r>
              <a:rPr lang="en-US" sz="2400" b="1" cap="none" spc="0" dirty="0">
                <a:ln w="9525">
                  <a:solidFill>
                    <a:schemeClr val="bg1"/>
                  </a:solidFill>
                  <a:prstDash val="solid"/>
                </a:ln>
                <a:solidFill>
                  <a:srgbClr val="FF0000"/>
                </a:solidFill>
                <a:effectLst>
                  <a:outerShdw blurRad="12700" dist="38100" dir="2700000" algn="tl" rotWithShape="0">
                    <a:schemeClr val="bg1">
                      <a:lumMod val="50000"/>
                    </a:schemeClr>
                  </a:outerShdw>
                </a:effectLst>
              </a:rPr>
              <a:t>February 15,  2022</a:t>
            </a:r>
          </a:p>
        </p:txBody>
      </p:sp>
    </p:spTree>
    <p:extLst>
      <p:ext uri="{BB962C8B-B14F-4D97-AF65-F5344CB8AC3E}">
        <p14:creationId xmlns:p14="http://schemas.microsoft.com/office/powerpoint/2010/main" val="1964773324"/>
      </p:ext>
    </p:extLst>
  </p:cSld>
  <p:clrMapOvr>
    <a:masterClrMapping/>
  </p:clrMapOvr>
  <p:transition spd="slow">
    <p:wipe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a:t>January 2022</a:t>
            </a:r>
          </a:p>
        </p:txBody>
      </p:sp>
      <p:sp>
        <p:nvSpPr>
          <p:cNvPr id="5" name="Slide Number Placeholder 4"/>
          <p:cNvSpPr>
            <a:spLocks noGrp="1"/>
          </p:cNvSpPr>
          <p:nvPr>
            <p:ph type="sldNum" sz="quarter" idx="12"/>
          </p:nvPr>
        </p:nvSpPr>
        <p:spPr/>
        <p:txBody>
          <a:bodyPr/>
          <a:lstStyle/>
          <a:p>
            <a:fld id="{8B029824-C0FE-4500-AD39-B628196C05B5}" type="slidenum">
              <a:rPr lang="en-US" smtClean="0"/>
              <a:t>10</a:t>
            </a:fld>
            <a:endParaRPr lang="en-US" dirty="0"/>
          </a:p>
        </p:txBody>
      </p:sp>
      <p:sp>
        <p:nvSpPr>
          <p:cNvPr id="6" name="Title 1"/>
          <p:cNvSpPr txBox="1">
            <a:spLocks/>
          </p:cNvSpPr>
          <p:nvPr/>
        </p:nvSpPr>
        <p:spPr>
          <a:xfrm>
            <a:off x="762000" y="762000"/>
            <a:ext cx="7467600" cy="646664"/>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fontScale="97500" lnSpcReduction="10000"/>
          </a:bodyPr>
          <a:lstStyle>
            <a:lvl1pPr algn="l" defTabSz="914400" rtl="0" eaLnBrk="1" latinLnBrk="0" hangingPunct="1">
              <a:spcBef>
                <a:spcPct val="0"/>
              </a:spcBef>
              <a:buNone/>
              <a:defRPr sz="40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en-US" b="1" dirty="0"/>
              <a:t>FISCAL CHALLENGES</a:t>
            </a:r>
          </a:p>
        </p:txBody>
      </p:sp>
      <p:graphicFrame>
        <p:nvGraphicFramePr>
          <p:cNvPr id="7" name="Diagram 6"/>
          <p:cNvGraphicFramePr/>
          <p:nvPr>
            <p:extLst>
              <p:ext uri="{D42A27DB-BD31-4B8C-83A1-F6EECF244321}">
                <p14:modId xmlns:p14="http://schemas.microsoft.com/office/powerpoint/2010/main" val="1464225488"/>
              </p:ext>
            </p:extLst>
          </p:nvPr>
        </p:nvGraphicFramePr>
        <p:xfrm>
          <a:off x="2895600" y="990600"/>
          <a:ext cx="6583680" cy="5303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9" name="Straight Connector 8"/>
          <p:cNvCxnSpPr/>
          <p:nvPr/>
        </p:nvCxnSpPr>
        <p:spPr>
          <a:xfrm>
            <a:off x="6159321" y="4572000"/>
            <a:ext cx="0" cy="485775"/>
          </a:xfrm>
          <a:prstGeom prst="line">
            <a:avLst/>
          </a:prstGeom>
          <a:ln w="76200">
            <a:solidFill>
              <a:schemeClr val="accent6">
                <a:lumMod val="75000"/>
              </a:schemeClr>
            </a:solidFill>
          </a:ln>
          <a:scene3d>
            <a:camera prst="orthographicFront"/>
            <a:lightRig rig="threePt" dir="t"/>
          </a:scene3d>
          <a:sp3d>
            <a:bevelT w="139700" prst="cross"/>
          </a:sp3d>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6934695" y="2825586"/>
            <a:ext cx="347663" cy="295275"/>
          </a:xfrm>
          <a:prstGeom prst="line">
            <a:avLst/>
          </a:prstGeom>
          <a:ln w="76200">
            <a:solidFill>
              <a:schemeClr val="accent6">
                <a:lumMod val="75000"/>
              </a:schemeClr>
            </a:solidFill>
          </a:ln>
          <a:scene3d>
            <a:camera prst="orthographicFront"/>
            <a:lightRig rig="threePt" dir="t"/>
          </a:scene3d>
          <a:sp3d>
            <a:bevelT w="139700" prst="cross"/>
          </a:sp3d>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4953000" y="4052916"/>
            <a:ext cx="385763" cy="319088"/>
          </a:xfrm>
          <a:prstGeom prst="line">
            <a:avLst/>
          </a:prstGeom>
          <a:ln w="76200">
            <a:solidFill>
              <a:schemeClr val="accent6">
                <a:lumMod val="75000"/>
              </a:schemeClr>
            </a:solidFill>
          </a:ln>
          <a:scene3d>
            <a:camera prst="orthographicFront"/>
            <a:lightRig rig="threePt" dir="t"/>
          </a:scene3d>
          <a:sp3d>
            <a:bevelT w="139700" prst="cross"/>
          </a:sp3d>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010400" y="4114829"/>
            <a:ext cx="333375" cy="257175"/>
          </a:xfrm>
          <a:prstGeom prst="line">
            <a:avLst/>
          </a:prstGeom>
          <a:ln w="76200">
            <a:solidFill>
              <a:schemeClr val="accent6">
                <a:lumMod val="75000"/>
              </a:schemeClr>
            </a:solidFill>
          </a:ln>
          <a:scene3d>
            <a:camera prst="orthographicFront"/>
            <a:lightRig rig="threePt" dir="t"/>
          </a:scene3d>
          <a:sp3d>
            <a:bevelT w="139700" prst="cross"/>
          </a:sp3d>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192591" y="2286000"/>
            <a:ext cx="0" cy="485775"/>
          </a:xfrm>
          <a:prstGeom prst="line">
            <a:avLst/>
          </a:prstGeom>
          <a:ln w="76200">
            <a:solidFill>
              <a:schemeClr val="accent6">
                <a:lumMod val="75000"/>
              </a:schemeClr>
            </a:solidFill>
          </a:ln>
          <a:scene3d>
            <a:camera prst="orthographicFront"/>
            <a:lightRig rig="threePt" dir="t"/>
          </a:scene3d>
          <a:sp3d>
            <a:bevelT w="139700" prst="cross"/>
          </a:sp3d>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000626" y="2985129"/>
            <a:ext cx="338137" cy="271463"/>
          </a:xfrm>
          <a:prstGeom prst="line">
            <a:avLst/>
          </a:prstGeom>
          <a:ln w="76200">
            <a:solidFill>
              <a:schemeClr val="accent6">
                <a:lumMod val="75000"/>
              </a:schemeClr>
            </a:solidFill>
          </a:ln>
          <a:scene3d>
            <a:camera prst="orthographicFront"/>
            <a:lightRig rig="threePt" dir="t"/>
          </a:scene3d>
          <a:sp3d>
            <a:bevelT w="139700" prst="cross"/>
          </a:sp3d>
        </p:spPr>
        <p:style>
          <a:lnRef idx="1">
            <a:schemeClr val="accent1"/>
          </a:lnRef>
          <a:fillRef idx="0">
            <a:schemeClr val="accent1"/>
          </a:fillRef>
          <a:effectRef idx="0">
            <a:schemeClr val="accent1"/>
          </a:effectRef>
          <a:fontRef idx="minor">
            <a:schemeClr val="tx1"/>
          </a:fontRef>
        </p:style>
      </p:cxnSp>
      <p:graphicFrame>
        <p:nvGraphicFramePr>
          <p:cNvPr id="20" name="Table 19"/>
          <p:cNvGraphicFramePr>
            <a:graphicFrameLocks noGrp="1"/>
          </p:cNvGraphicFramePr>
          <p:nvPr>
            <p:extLst>
              <p:ext uri="{D42A27DB-BD31-4B8C-83A1-F6EECF244321}">
                <p14:modId xmlns:p14="http://schemas.microsoft.com/office/powerpoint/2010/main" val="4001549543"/>
              </p:ext>
            </p:extLst>
          </p:nvPr>
        </p:nvGraphicFramePr>
        <p:xfrm>
          <a:off x="761999" y="1524000"/>
          <a:ext cx="2971797" cy="4913566"/>
        </p:xfrm>
        <a:graphic>
          <a:graphicData uri="http://schemas.openxmlformats.org/drawingml/2006/table">
            <a:tbl>
              <a:tblPr firstRow="1" lastRow="1" bandRow="1">
                <a:tableStyleId>{21E4AEA4-8DFA-4A89-87EB-49C32662AFE0}</a:tableStyleId>
              </a:tblPr>
              <a:tblGrid>
                <a:gridCol w="1273628">
                  <a:extLst>
                    <a:ext uri="{9D8B030D-6E8A-4147-A177-3AD203B41FA5}">
                      <a16:colId xmlns:a16="http://schemas.microsoft.com/office/drawing/2014/main" val="20000"/>
                    </a:ext>
                  </a:extLst>
                </a:gridCol>
                <a:gridCol w="1698169">
                  <a:extLst>
                    <a:ext uri="{9D8B030D-6E8A-4147-A177-3AD203B41FA5}">
                      <a16:colId xmlns:a16="http://schemas.microsoft.com/office/drawing/2014/main" val="20001"/>
                    </a:ext>
                  </a:extLst>
                </a:gridCol>
              </a:tblGrid>
              <a:tr h="377569">
                <a:tc>
                  <a:txBody>
                    <a:bodyPr/>
                    <a:lstStyle/>
                    <a:p>
                      <a:r>
                        <a:rPr lang="en-US" b="1" dirty="0"/>
                        <a:t>Challenge</a:t>
                      </a:r>
                    </a:p>
                  </a:txBody>
                  <a:tcPr/>
                </a:tc>
                <a:tc>
                  <a:txBody>
                    <a:bodyPr/>
                    <a:lstStyle/>
                    <a:p>
                      <a:r>
                        <a:rPr lang="en-US" b="1" dirty="0"/>
                        <a:t>Cost Control</a:t>
                      </a:r>
                    </a:p>
                  </a:txBody>
                  <a:tcPr/>
                </a:tc>
                <a:extLst>
                  <a:ext uri="{0D108BD9-81ED-4DB2-BD59-A6C34878D82A}">
                    <a16:rowId xmlns:a16="http://schemas.microsoft.com/office/drawing/2014/main" val="10000"/>
                  </a:ext>
                </a:extLst>
              </a:tr>
              <a:tr h="527562">
                <a:tc>
                  <a:txBody>
                    <a:bodyPr/>
                    <a:lstStyle/>
                    <a:p>
                      <a:r>
                        <a:rPr lang="en-US" sz="1400" b="1" dirty="0"/>
                        <a:t>Utility</a:t>
                      </a:r>
                      <a:r>
                        <a:rPr lang="en-US" sz="1400" b="1" baseline="0" dirty="0"/>
                        <a:t> Costs</a:t>
                      </a:r>
                      <a:endParaRPr lang="en-US" sz="1400" b="1" dirty="0"/>
                    </a:p>
                  </a:txBody>
                  <a:tcPr/>
                </a:tc>
                <a:tc>
                  <a:txBody>
                    <a:bodyPr/>
                    <a:lstStyle/>
                    <a:p>
                      <a:r>
                        <a:rPr lang="en-US" sz="1400" dirty="0"/>
                        <a:t>Energy Conservation</a:t>
                      </a:r>
                    </a:p>
                  </a:txBody>
                  <a:tcPr/>
                </a:tc>
                <a:extLst>
                  <a:ext uri="{0D108BD9-81ED-4DB2-BD59-A6C34878D82A}">
                    <a16:rowId xmlns:a16="http://schemas.microsoft.com/office/drawing/2014/main" val="10001"/>
                  </a:ext>
                </a:extLst>
              </a:tr>
              <a:tr h="744793">
                <a:tc>
                  <a:txBody>
                    <a:bodyPr/>
                    <a:lstStyle/>
                    <a:p>
                      <a:r>
                        <a:rPr lang="en-US" sz="1400" b="1" dirty="0"/>
                        <a:t>Legal</a:t>
                      </a:r>
                      <a:r>
                        <a:rPr lang="en-US" sz="1400" b="1" baseline="0" dirty="0"/>
                        <a:t> Services</a:t>
                      </a:r>
                      <a:endParaRPr lang="en-US" sz="1400" b="1" dirty="0"/>
                    </a:p>
                  </a:txBody>
                  <a:tcPr/>
                </a:tc>
                <a:tc>
                  <a:txBody>
                    <a:bodyPr/>
                    <a:lstStyle/>
                    <a:p>
                      <a:r>
                        <a:rPr lang="en-US" sz="1400" dirty="0"/>
                        <a:t>Training – knowledge of</a:t>
                      </a:r>
                      <a:r>
                        <a:rPr lang="en-US" sz="1400" baseline="0" dirty="0"/>
                        <a:t> laws and regulations</a:t>
                      </a:r>
                      <a:endParaRPr lang="en-US" sz="1400" dirty="0"/>
                    </a:p>
                  </a:txBody>
                  <a:tcPr/>
                </a:tc>
                <a:extLst>
                  <a:ext uri="{0D108BD9-81ED-4DB2-BD59-A6C34878D82A}">
                    <a16:rowId xmlns:a16="http://schemas.microsoft.com/office/drawing/2014/main" val="10002"/>
                  </a:ext>
                </a:extLst>
              </a:tr>
              <a:tr h="527562">
                <a:tc>
                  <a:txBody>
                    <a:bodyPr/>
                    <a:lstStyle/>
                    <a:p>
                      <a:r>
                        <a:rPr lang="en-US" sz="1400" b="1" dirty="0"/>
                        <a:t>Transportation</a:t>
                      </a:r>
                    </a:p>
                  </a:txBody>
                  <a:tcPr/>
                </a:tc>
                <a:tc>
                  <a:txBody>
                    <a:bodyPr/>
                    <a:lstStyle/>
                    <a:p>
                      <a:r>
                        <a:rPr lang="en-US" sz="1400" dirty="0"/>
                        <a:t>Efficient routing methods</a:t>
                      </a:r>
                    </a:p>
                  </a:txBody>
                  <a:tcPr/>
                </a:tc>
                <a:extLst>
                  <a:ext uri="{0D108BD9-81ED-4DB2-BD59-A6C34878D82A}">
                    <a16:rowId xmlns:a16="http://schemas.microsoft.com/office/drawing/2014/main" val="10003"/>
                  </a:ext>
                </a:extLst>
              </a:tr>
              <a:tr h="744793">
                <a:tc>
                  <a:txBody>
                    <a:bodyPr/>
                    <a:lstStyle/>
                    <a:p>
                      <a:r>
                        <a:rPr lang="en-US" sz="1400" b="1" dirty="0"/>
                        <a:t>Special</a:t>
                      </a:r>
                      <a:r>
                        <a:rPr lang="en-US" sz="1400" b="1" baseline="0" dirty="0"/>
                        <a:t> Education &amp; ELL Services</a:t>
                      </a:r>
                      <a:endParaRPr lang="en-US" sz="1400" b="1" dirty="0"/>
                    </a:p>
                  </a:txBody>
                  <a:tcPr/>
                </a:tc>
                <a:tc>
                  <a:txBody>
                    <a:bodyPr/>
                    <a:lstStyle/>
                    <a:p>
                      <a:r>
                        <a:rPr lang="en-US" sz="1400" dirty="0"/>
                        <a:t>Intervention strategies</a:t>
                      </a:r>
                    </a:p>
                  </a:txBody>
                  <a:tcPr/>
                </a:tc>
                <a:extLst>
                  <a:ext uri="{0D108BD9-81ED-4DB2-BD59-A6C34878D82A}">
                    <a16:rowId xmlns:a16="http://schemas.microsoft.com/office/drawing/2014/main" val="10004"/>
                  </a:ext>
                </a:extLst>
              </a:tr>
              <a:tr h="868925">
                <a:tc>
                  <a:txBody>
                    <a:bodyPr/>
                    <a:lstStyle/>
                    <a:p>
                      <a:r>
                        <a:rPr lang="en-US" sz="1400" b="1" dirty="0"/>
                        <a:t>Absence Coverage</a:t>
                      </a:r>
                    </a:p>
                  </a:txBody>
                  <a:tcPr/>
                </a:tc>
                <a:tc>
                  <a:txBody>
                    <a:bodyPr/>
                    <a:lstStyle/>
                    <a:p>
                      <a:pPr marL="0" indent="0">
                        <a:buFont typeface="Arial" panose="020B0604020202020204" pitchFamily="34" charset="0"/>
                        <a:buNone/>
                      </a:pPr>
                      <a:r>
                        <a:rPr lang="en-US" sz="1250" dirty="0"/>
                        <a:t>Monitoring through Frontline – absence management [KES]</a:t>
                      </a:r>
                    </a:p>
                  </a:txBody>
                  <a:tcPr/>
                </a:tc>
                <a:extLst>
                  <a:ext uri="{0D108BD9-81ED-4DB2-BD59-A6C34878D82A}">
                    <a16:rowId xmlns:a16="http://schemas.microsoft.com/office/drawing/2014/main" val="10005"/>
                  </a:ext>
                </a:extLst>
              </a:tr>
              <a:tr h="744793">
                <a:tc>
                  <a:txBody>
                    <a:bodyPr/>
                    <a:lstStyle/>
                    <a:p>
                      <a:r>
                        <a:rPr lang="en-US" sz="1400" b="1" dirty="0"/>
                        <a:t>Benefits – Escalated Cost</a:t>
                      </a:r>
                    </a:p>
                  </a:txBody>
                  <a:tcPr/>
                </a:tc>
                <a:tc>
                  <a:txBody>
                    <a:bodyPr/>
                    <a:lstStyle/>
                    <a:p>
                      <a:r>
                        <a:rPr lang="en-US" sz="1400" dirty="0"/>
                        <a:t>Reduced employer share in negotiated agreements</a:t>
                      </a:r>
                    </a:p>
                  </a:txBody>
                  <a:tcPr/>
                </a:tc>
                <a:extLst>
                  <a:ext uri="{0D108BD9-81ED-4DB2-BD59-A6C34878D82A}">
                    <a16:rowId xmlns:a16="http://schemas.microsoft.com/office/drawing/2014/main" val="10006"/>
                  </a:ext>
                </a:extLst>
              </a:tr>
              <a:tr h="377569">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984910046"/>
      </p:ext>
    </p:extLst>
  </p:cSld>
  <p:clrMapOvr>
    <a:masterClrMapping/>
  </p:clrMapOvr>
  <p:transition spd="slow">
    <p:wipe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January 2022</a:t>
            </a:r>
          </a:p>
        </p:txBody>
      </p:sp>
      <p:sp>
        <p:nvSpPr>
          <p:cNvPr id="3" name="Slide Number Placeholder 2"/>
          <p:cNvSpPr>
            <a:spLocks noGrp="1"/>
          </p:cNvSpPr>
          <p:nvPr>
            <p:ph type="sldNum" sz="quarter" idx="12"/>
          </p:nvPr>
        </p:nvSpPr>
        <p:spPr/>
        <p:txBody>
          <a:bodyPr/>
          <a:lstStyle/>
          <a:p>
            <a:fld id="{8B029824-C0FE-4500-AD39-B628196C05B5}" type="slidenum">
              <a:rPr lang="en-US" smtClean="0"/>
              <a:t>11</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795199132"/>
              </p:ext>
            </p:extLst>
          </p:nvPr>
        </p:nvGraphicFramePr>
        <p:xfrm>
          <a:off x="854299" y="1612628"/>
          <a:ext cx="7361446" cy="4736534"/>
        </p:xfrm>
        <a:graphic>
          <a:graphicData uri="http://schemas.openxmlformats.org/drawingml/2006/table">
            <a:tbl>
              <a:tblPr firstRow="1" lastRow="1" bandRow="1">
                <a:tableStyleId>{21E4AEA4-8DFA-4A89-87EB-49C32662AFE0}</a:tableStyleId>
              </a:tblPr>
              <a:tblGrid>
                <a:gridCol w="1279301">
                  <a:extLst>
                    <a:ext uri="{9D8B030D-6E8A-4147-A177-3AD203B41FA5}">
                      <a16:colId xmlns:a16="http://schemas.microsoft.com/office/drawing/2014/main" val="20000"/>
                    </a:ext>
                  </a:extLst>
                </a:gridCol>
                <a:gridCol w="1072271">
                  <a:extLst>
                    <a:ext uri="{9D8B030D-6E8A-4147-A177-3AD203B41FA5}">
                      <a16:colId xmlns:a16="http://schemas.microsoft.com/office/drawing/2014/main" val="20001"/>
                    </a:ext>
                  </a:extLst>
                </a:gridCol>
                <a:gridCol w="1175788">
                  <a:extLst>
                    <a:ext uri="{9D8B030D-6E8A-4147-A177-3AD203B41FA5}">
                      <a16:colId xmlns:a16="http://schemas.microsoft.com/office/drawing/2014/main" val="2899080680"/>
                    </a:ext>
                  </a:extLst>
                </a:gridCol>
                <a:gridCol w="1303589">
                  <a:extLst>
                    <a:ext uri="{9D8B030D-6E8A-4147-A177-3AD203B41FA5}">
                      <a16:colId xmlns:a16="http://schemas.microsoft.com/office/drawing/2014/main" val="20002"/>
                    </a:ext>
                  </a:extLst>
                </a:gridCol>
                <a:gridCol w="2530497">
                  <a:extLst>
                    <a:ext uri="{9D8B030D-6E8A-4147-A177-3AD203B41FA5}">
                      <a16:colId xmlns:a16="http://schemas.microsoft.com/office/drawing/2014/main" val="20003"/>
                    </a:ext>
                  </a:extLst>
                </a:gridCol>
              </a:tblGrid>
              <a:tr h="255974">
                <a:tc>
                  <a:txBody>
                    <a:bodyPr/>
                    <a:lstStyle/>
                    <a:p>
                      <a:pPr algn="ctr"/>
                      <a:r>
                        <a:rPr lang="en-US" sz="1400" dirty="0"/>
                        <a:t>AREA</a:t>
                      </a:r>
                      <a:endParaRPr lang="en-US" sz="1400" b="1" dirty="0"/>
                    </a:p>
                  </a:txBody>
                  <a:tcPr/>
                </a:tc>
                <a:tc>
                  <a:txBody>
                    <a:bodyPr/>
                    <a:lstStyle/>
                    <a:p>
                      <a:pPr algn="ctr"/>
                      <a:r>
                        <a:rPr lang="en-US" sz="1400" dirty="0"/>
                        <a:t>Details</a:t>
                      </a:r>
                    </a:p>
                  </a:txBody>
                  <a:tcPr/>
                </a:tc>
                <a:tc>
                  <a:txBody>
                    <a:bodyPr/>
                    <a:lstStyle/>
                    <a:p>
                      <a:pPr algn="ctr"/>
                      <a:r>
                        <a:rPr lang="en-US" sz="1400" dirty="0"/>
                        <a:t>Current Annual Expenditures</a:t>
                      </a:r>
                    </a:p>
                  </a:txBody>
                  <a:tcPr/>
                </a:tc>
                <a:tc>
                  <a:txBody>
                    <a:bodyPr/>
                    <a:lstStyle/>
                    <a:p>
                      <a:pPr algn="ctr"/>
                      <a:r>
                        <a:rPr lang="en-US" sz="1400" dirty="0"/>
                        <a:t>Built-in Savings</a:t>
                      </a:r>
                    </a:p>
                  </a:txBody>
                  <a:tcPr/>
                </a:tc>
                <a:tc>
                  <a:txBody>
                    <a:bodyPr/>
                    <a:lstStyle/>
                    <a:p>
                      <a:pPr algn="ctr"/>
                      <a:r>
                        <a:rPr lang="en-US" sz="1400" dirty="0"/>
                        <a:t>Explanation of Savings</a:t>
                      </a:r>
                    </a:p>
                  </a:txBody>
                  <a:tcPr/>
                </a:tc>
                <a:extLst>
                  <a:ext uri="{0D108BD9-81ED-4DB2-BD59-A6C34878D82A}">
                    <a16:rowId xmlns:a16="http://schemas.microsoft.com/office/drawing/2014/main" val="10000"/>
                  </a:ext>
                </a:extLst>
              </a:tr>
              <a:tr h="347414">
                <a:tc>
                  <a:txBody>
                    <a:bodyPr/>
                    <a:lstStyle/>
                    <a:p>
                      <a:r>
                        <a:rPr lang="en-US" sz="1400" b="1" dirty="0"/>
                        <a:t>Transportation Contract</a:t>
                      </a:r>
                    </a:p>
                  </a:txBody>
                  <a:tcPr/>
                </a:tc>
                <a:tc>
                  <a:txBody>
                    <a:bodyPr/>
                    <a:lstStyle/>
                    <a:p>
                      <a:r>
                        <a:rPr lang="en-US" sz="1200" dirty="0"/>
                        <a:t>WE</a:t>
                      </a:r>
                      <a:r>
                        <a:rPr lang="en-US" sz="1200" baseline="0" dirty="0"/>
                        <a:t> Transport</a:t>
                      </a:r>
                      <a:endParaRPr lang="en-US" sz="1200" dirty="0"/>
                    </a:p>
                  </a:txBody>
                  <a:tcPr/>
                </a:tc>
                <a:tc>
                  <a:txBody>
                    <a:bodyPr/>
                    <a:lstStyle/>
                    <a:p>
                      <a:pPr algn="ctr"/>
                      <a:r>
                        <a:rPr lang="en-US" sz="1200" b="1" dirty="0"/>
                        <a:t>$21.9 M</a:t>
                      </a:r>
                    </a:p>
                    <a:p>
                      <a:pPr algn="ctr"/>
                      <a:r>
                        <a:rPr lang="en-US" sz="1200" b="1" dirty="0"/>
                        <a:t>projected</a:t>
                      </a:r>
                    </a:p>
                  </a:txBody>
                  <a:tcPr/>
                </a:tc>
                <a:tc>
                  <a:txBody>
                    <a:bodyPr/>
                    <a:lstStyle/>
                    <a:p>
                      <a:pPr algn="ctr"/>
                      <a:r>
                        <a:rPr lang="en-US" sz="1200" b="1" dirty="0"/>
                        <a:t>FY20-21-22: 1.06%, 1.5%, 1.4%</a:t>
                      </a:r>
                    </a:p>
                  </a:txBody>
                  <a:tcPr/>
                </a:tc>
                <a:tc>
                  <a:txBody>
                    <a:bodyPr/>
                    <a:lstStyle/>
                    <a:p>
                      <a:r>
                        <a:rPr lang="en-US" sz="1200" dirty="0"/>
                        <a:t>Negotiated lowest possible rates</a:t>
                      </a:r>
                    </a:p>
                    <a:p>
                      <a:pPr marL="171450" indent="-171450">
                        <a:buFont typeface="Arial" panose="020B0604020202020204" pitchFamily="34" charset="0"/>
                        <a:buChar char="•"/>
                      </a:pPr>
                      <a:r>
                        <a:rPr lang="en-US" sz="1200" dirty="0"/>
                        <a:t>FY22 Regular Bus = $397.36/day = $72,320/year</a:t>
                      </a:r>
                      <a:endParaRPr lang="en-US" sz="1200" b="1" dirty="0"/>
                    </a:p>
                  </a:txBody>
                  <a:tcPr/>
                </a:tc>
                <a:extLst>
                  <a:ext uri="{0D108BD9-81ED-4DB2-BD59-A6C34878D82A}">
                    <a16:rowId xmlns:a16="http://schemas.microsoft.com/office/drawing/2014/main" val="10002"/>
                  </a:ext>
                </a:extLst>
              </a:tr>
              <a:tr h="347414">
                <a:tc>
                  <a:txBody>
                    <a:bodyPr/>
                    <a:lstStyle/>
                    <a:p>
                      <a:r>
                        <a:rPr lang="en-US" sz="1400" b="1" dirty="0"/>
                        <a:t>Fre</a:t>
                      </a:r>
                      <a:r>
                        <a:rPr lang="en-US" sz="1400" b="1" baseline="0" dirty="0"/>
                        <a:t>e Bus (Field) Trips </a:t>
                      </a:r>
                      <a:endParaRPr lang="en-US" sz="1400" b="1" dirty="0"/>
                    </a:p>
                  </a:txBody>
                  <a:tcPr/>
                </a:tc>
                <a:tc>
                  <a:txBody>
                    <a:bodyPr/>
                    <a:lstStyle/>
                    <a:p>
                      <a:r>
                        <a:rPr lang="en-US" sz="1200" dirty="0"/>
                        <a:t>WE</a:t>
                      </a:r>
                      <a:r>
                        <a:rPr lang="en-US" sz="1200" baseline="0" dirty="0"/>
                        <a:t> Transport</a:t>
                      </a:r>
                      <a:endParaRPr lang="en-US" sz="1200" dirty="0"/>
                    </a:p>
                  </a:txBody>
                  <a:tcPr/>
                </a:tc>
                <a:tc>
                  <a:txBody>
                    <a:bodyPr/>
                    <a:lstStyle/>
                    <a:p>
                      <a:pPr algn="ctr"/>
                      <a:r>
                        <a:rPr lang="en-US" sz="1200" b="1" dirty="0"/>
                        <a:t>Free</a:t>
                      </a:r>
                    </a:p>
                  </a:txBody>
                  <a:tcPr/>
                </a:tc>
                <a:tc>
                  <a:txBody>
                    <a:bodyPr/>
                    <a:lstStyle/>
                    <a:p>
                      <a:pPr algn="ctr"/>
                      <a:r>
                        <a:rPr lang="en-US" sz="1200" b="1" dirty="0"/>
                        <a:t>$23,500</a:t>
                      </a:r>
                    </a:p>
                  </a:txBody>
                  <a:tcPr/>
                </a:tc>
                <a:tc>
                  <a:txBody>
                    <a:bodyPr/>
                    <a:lstStyle/>
                    <a:p>
                      <a:r>
                        <a:rPr lang="en-US" sz="1200" dirty="0"/>
                        <a:t>Ten (10) free</a:t>
                      </a:r>
                      <a:r>
                        <a:rPr lang="en-US" sz="1200" baseline="0" dirty="0"/>
                        <a:t> trips per month, up to 100 per school year, Bridgeport locale</a:t>
                      </a:r>
                      <a:endParaRPr lang="en-US" sz="1200" dirty="0"/>
                    </a:p>
                  </a:txBody>
                  <a:tcPr/>
                </a:tc>
                <a:extLst>
                  <a:ext uri="{0D108BD9-81ED-4DB2-BD59-A6C34878D82A}">
                    <a16:rowId xmlns:a16="http://schemas.microsoft.com/office/drawing/2014/main" val="4194550287"/>
                  </a:ext>
                </a:extLst>
              </a:tr>
              <a:tr h="518160">
                <a:tc>
                  <a:txBody>
                    <a:bodyPr/>
                    <a:lstStyle/>
                    <a:p>
                      <a:r>
                        <a:rPr lang="en-US" sz="1400" b="1" dirty="0"/>
                        <a:t>Copier/Print</a:t>
                      </a:r>
                      <a:r>
                        <a:rPr lang="en-US" sz="1400" b="1" baseline="0" dirty="0"/>
                        <a:t> Services</a:t>
                      </a:r>
                      <a:endParaRPr lang="en-US" sz="1400" b="1" dirty="0"/>
                    </a:p>
                  </a:txBody>
                  <a:tcPr/>
                </a:tc>
                <a:tc>
                  <a:txBody>
                    <a:bodyPr/>
                    <a:lstStyle/>
                    <a:p>
                      <a:r>
                        <a:rPr lang="en-US" sz="1200" dirty="0"/>
                        <a:t>Xerox XPS Network</a:t>
                      </a:r>
                    </a:p>
                  </a:txBody>
                  <a:tcPr/>
                </a:tc>
                <a:tc>
                  <a:txBody>
                    <a:bodyPr/>
                    <a:lstStyle/>
                    <a:p>
                      <a:pPr algn="ctr"/>
                      <a:r>
                        <a:rPr lang="en-US" sz="1200" b="1" dirty="0"/>
                        <a:t>$1.1m</a:t>
                      </a:r>
                    </a:p>
                    <a:p>
                      <a:pPr algn="ctr"/>
                      <a:r>
                        <a:rPr lang="en-US" sz="1200" b="1" dirty="0"/>
                        <a:t>projected</a:t>
                      </a:r>
                    </a:p>
                  </a:txBody>
                  <a:tcPr/>
                </a:tc>
                <a:tc>
                  <a:txBody>
                    <a:bodyPr/>
                    <a:lstStyle/>
                    <a:p>
                      <a:pPr algn="ctr"/>
                      <a:r>
                        <a:rPr lang="en-US" sz="1200" b="1" dirty="0"/>
                        <a:t>$20-30,000</a:t>
                      </a:r>
                    </a:p>
                    <a:p>
                      <a:pPr algn="ctr"/>
                      <a:r>
                        <a:rPr lang="en-US" sz="1200" b="1" dirty="0"/>
                        <a:t>estimated</a:t>
                      </a:r>
                    </a:p>
                  </a:txBody>
                  <a:tcPr/>
                </a:tc>
                <a:tc>
                  <a:txBody>
                    <a:bodyPr/>
                    <a:lstStyle/>
                    <a:p>
                      <a:r>
                        <a:rPr lang="en-US" sz="1200" dirty="0"/>
                        <a:t>Renegotiated</a:t>
                      </a:r>
                      <a:r>
                        <a:rPr lang="en-US" sz="1200" baseline="0" dirty="0"/>
                        <a:t> contract – Jan 2022</a:t>
                      </a:r>
                    </a:p>
                    <a:p>
                      <a:pPr marL="285750" indent="-285750">
                        <a:buFont typeface="Arial" panose="020B0604020202020204" pitchFamily="34" charset="0"/>
                        <a:buChar char="•"/>
                      </a:pPr>
                      <a:r>
                        <a:rPr lang="en-US" sz="1200" baseline="0" dirty="0"/>
                        <a:t>New MFD equipment</a:t>
                      </a:r>
                    </a:p>
                    <a:p>
                      <a:pPr marL="285750" indent="-285750">
                        <a:buFont typeface="Arial" panose="020B0604020202020204" pitchFamily="34" charset="0"/>
                        <a:buChar char="•"/>
                      </a:pPr>
                      <a:r>
                        <a:rPr lang="en-US" sz="1200" baseline="0" dirty="0"/>
                        <a:t>Each school has one color MFD.</a:t>
                      </a:r>
                    </a:p>
                    <a:p>
                      <a:pPr marL="285750" indent="-285750">
                        <a:buFont typeface="Arial" panose="020B0604020202020204" pitchFamily="34" charset="0"/>
                        <a:buChar char="•"/>
                      </a:pPr>
                      <a:r>
                        <a:rPr lang="en-US" sz="1200" baseline="0" dirty="0"/>
                        <a:t>Monthly volume limits aligned to updated usage projections</a:t>
                      </a:r>
                    </a:p>
                    <a:p>
                      <a:pPr marL="285750" indent="-285750">
                        <a:buFont typeface="Arial" panose="020B0604020202020204" pitchFamily="34" charset="0"/>
                        <a:buChar char="•"/>
                      </a:pPr>
                      <a:r>
                        <a:rPr lang="en-US" sz="1200" baseline="0" dirty="0"/>
                        <a:t>PaperCut management software</a:t>
                      </a:r>
                    </a:p>
                  </a:txBody>
                  <a:tcPr/>
                </a:tc>
                <a:extLst>
                  <a:ext uri="{0D108BD9-81ED-4DB2-BD59-A6C34878D82A}">
                    <a16:rowId xmlns:a16="http://schemas.microsoft.com/office/drawing/2014/main" val="10003"/>
                  </a:ext>
                </a:extLst>
              </a:tr>
              <a:tr h="830014">
                <a:tc>
                  <a:txBody>
                    <a:bodyPr/>
                    <a:lstStyle/>
                    <a:p>
                      <a:r>
                        <a:rPr lang="en-US" sz="1400" b="1" dirty="0"/>
                        <a:t>Substitute Staffing Service</a:t>
                      </a:r>
                    </a:p>
                  </a:txBody>
                  <a:tcPr/>
                </a:tc>
                <a:tc>
                  <a:txBody>
                    <a:bodyPr/>
                    <a:lstStyle/>
                    <a:p>
                      <a:r>
                        <a:rPr lang="en-US" sz="1200" dirty="0"/>
                        <a:t>Kelly Educational Staffing*</a:t>
                      </a:r>
                    </a:p>
                  </a:txBody>
                  <a:tcPr/>
                </a:tc>
                <a:tc>
                  <a:txBody>
                    <a:bodyPr/>
                    <a:lstStyle/>
                    <a:p>
                      <a:pPr algn="ctr"/>
                      <a:r>
                        <a:rPr lang="en-US" sz="1200" b="1" dirty="0"/>
                        <a:t>$4.5M</a:t>
                      </a:r>
                    </a:p>
                    <a:p>
                      <a:pPr algn="ctr"/>
                      <a:r>
                        <a:rPr lang="en-US" sz="1200" b="1" dirty="0"/>
                        <a:t>projected</a:t>
                      </a:r>
                    </a:p>
                  </a:txBody>
                  <a:tcPr/>
                </a:tc>
                <a:tc>
                  <a:txBody>
                    <a:bodyPr/>
                    <a:lstStyle/>
                    <a:p>
                      <a:pPr algn="ctr"/>
                      <a:r>
                        <a:rPr lang="en-US" sz="1200" b="1" dirty="0"/>
                        <a:t> New 3-year contract </a:t>
                      </a:r>
                    </a:p>
                    <a:p>
                      <a:pPr algn="ctr"/>
                      <a:r>
                        <a:rPr lang="en-US" sz="1200" b="1" dirty="0"/>
                        <a:t>2021-2024</a:t>
                      </a:r>
                    </a:p>
                  </a:txBody>
                  <a:tcPr/>
                </a:tc>
                <a:tc>
                  <a:txBody>
                    <a:bodyPr/>
                    <a:lstStyle/>
                    <a:p>
                      <a:pPr marL="285750" indent="-285750">
                        <a:buFont typeface="Arial" panose="020B0604020202020204" pitchFamily="34" charset="0"/>
                        <a:buChar char="•"/>
                      </a:pPr>
                      <a:r>
                        <a:rPr lang="en-US" sz="1200" dirty="0"/>
                        <a:t>Maintenance of mark-up percentages.</a:t>
                      </a:r>
                      <a:endParaRPr lang="en-US" sz="1200" baseline="0" dirty="0"/>
                    </a:p>
                  </a:txBody>
                  <a:tcPr/>
                </a:tc>
                <a:extLst>
                  <a:ext uri="{0D108BD9-81ED-4DB2-BD59-A6C34878D82A}">
                    <a16:rowId xmlns:a16="http://schemas.microsoft.com/office/drawing/2014/main" val="10004"/>
                  </a:ext>
                </a:extLst>
              </a:tr>
              <a:tr h="370840">
                <a:tc>
                  <a:txBody>
                    <a:bodyPr/>
                    <a:lstStyle/>
                    <a:p>
                      <a:r>
                        <a:rPr lang="en-US" sz="1400" b="1" dirty="0"/>
                        <a:t>Energy Usage</a:t>
                      </a:r>
                    </a:p>
                  </a:txBody>
                  <a:tcPr/>
                </a:tc>
                <a:tc>
                  <a:txBody>
                    <a:bodyPr/>
                    <a:lstStyle/>
                    <a:p>
                      <a:r>
                        <a:rPr lang="en-US" sz="1200" dirty="0"/>
                        <a:t>Utilities</a:t>
                      </a:r>
                    </a:p>
                  </a:txBody>
                  <a:tcPr/>
                </a:tc>
                <a:tc>
                  <a:txBody>
                    <a:bodyPr/>
                    <a:lstStyle/>
                    <a:p>
                      <a:pPr algn="ctr"/>
                      <a:r>
                        <a:rPr lang="en-US" sz="1200" b="1" dirty="0"/>
                        <a:t>$7.0M</a:t>
                      </a:r>
                    </a:p>
                    <a:p>
                      <a:pPr algn="ctr"/>
                      <a:r>
                        <a:rPr lang="en-US" sz="1200" b="1" dirty="0"/>
                        <a:t>projected</a:t>
                      </a:r>
                    </a:p>
                  </a:txBody>
                  <a:tcPr/>
                </a:tc>
                <a:tc>
                  <a:txBody>
                    <a:bodyPr/>
                    <a:lstStyle/>
                    <a:p>
                      <a:pPr algn="ctr"/>
                      <a:r>
                        <a:rPr lang="en-US" sz="1200" b="1" dirty="0"/>
                        <a:t>$250,000</a:t>
                      </a:r>
                    </a:p>
                  </a:txBody>
                  <a:tcPr/>
                </a:tc>
                <a:tc>
                  <a:txBody>
                    <a:bodyPr/>
                    <a:lstStyle/>
                    <a:p>
                      <a:r>
                        <a:rPr lang="en-US" sz="1200" dirty="0"/>
                        <a:t>Continued energy conservation measures</a:t>
                      </a:r>
                    </a:p>
                  </a:txBody>
                  <a:tcPr/>
                </a:tc>
                <a:extLst>
                  <a:ext uri="{0D108BD9-81ED-4DB2-BD59-A6C34878D82A}">
                    <a16:rowId xmlns:a16="http://schemas.microsoft.com/office/drawing/2014/main" val="10005"/>
                  </a:ext>
                </a:extLst>
              </a:tr>
              <a:tr h="370840">
                <a:tc>
                  <a:txBody>
                    <a:bodyPr/>
                    <a:lstStyle/>
                    <a:p>
                      <a:endParaRPr lang="en-US" sz="1600" dirty="0"/>
                    </a:p>
                  </a:txBody>
                  <a:tcPr/>
                </a:tc>
                <a:tc>
                  <a:txBody>
                    <a:bodyPr/>
                    <a:lstStyle/>
                    <a:p>
                      <a:endParaRPr lang="en-US" sz="1400" dirty="0"/>
                    </a:p>
                  </a:txBody>
                  <a:tcPr/>
                </a:tc>
                <a:tc>
                  <a:txBody>
                    <a:bodyPr/>
                    <a:lstStyle/>
                    <a:p>
                      <a:endParaRPr lang="en-US" sz="1400" b="1" dirty="0"/>
                    </a:p>
                  </a:txBody>
                  <a:tcPr/>
                </a:tc>
                <a:tc>
                  <a:txBody>
                    <a:bodyPr/>
                    <a:lstStyle/>
                    <a:p>
                      <a:endParaRPr lang="en-US" sz="1400" b="1" dirty="0"/>
                    </a:p>
                  </a:txBody>
                  <a:tcPr/>
                </a:tc>
                <a:tc>
                  <a:txBody>
                    <a:bodyPr/>
                    <a:lstStyle/>
                    <a:p>
                      <a:endParaRPr lang="en-US" sz="1400" dirty="0"/>
                    </a:p>
                  </a:txBody>
                  <a:tcPr/>
                </a:tc>
                <a:extLst>
                  <a:ext uri="{0D108BD9-81ED-4DB2-BD59-A6C34878D82A}">
                    <a16:rowId xmlns:a16="http://schemas.microsoft.com/office/drawing/2014/main" val="10008"/>
                  </a:ext>
                </a:extLst>
              </a:tr>
            </a:tbl>
          </a:graphicData>
        </a:graphic>
      </p:graphicFrame>
      <p:sp>
        <p:nvSpPr>
          <p:cNvPr id="5" name="Title 1"/>
          <p:cNvSpPr txBox="1">
            <a:spLocks/>
          </p:cNvSpPr>
          <p:nvPr/>
        </p:nvSpPr>
        <p:spPr>
          <a:xfrm>
            <a:off x="838200" y="762000"/>
            <a:ext cx="7377545" cy="457200"/>
          </a:xfrm>
          <a:prstGeom prst="rect">
            <a:avLst/>
          </a:prstGeom>
        </p:spPr>
        <p:style>
          <a:lnRef idx="0">
            <a:schemeClr val="accent2"/>
          </a:lnRef>
          <a:fillRef idx="3">
            <a:schemeClr val="accent2"/>
          </a:fillRef>
          <a:effectRef idx="3">
            <a:schemeClr val="accent2"/>
          </a:effectRef>
          <a:fontRef idx="minor">
            <a:schemeClr val="lt1"/>
          </a:fontRef>
        </p:style>
        <p:txBody>
          <a:bodyPr anchor="ctr">
            <a:normAutofit fontScale="90000" lnSpcReduction="20000"/>
          </a:bodyPr>
          <a:lstStyle>
            <a:lvl1pPr algn="l" defTabSz="914400" rtl="0" eaLnBrk="1" latinLnBrk="0" hangingPunct="1">
              <a:spcBef>
                <a:spcPct val="0"/>
              </a:spcBef>
              <a:buNone/>
              <a:defRPr sz="40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en-US" sz="3200" b="1" dirty="0"/>
              <a:t>Cost Control Management: </a:t>
            </a:r>
            <a:r>
              <a:rPr lang="en-US" sz="3200" b="1" i="1" dirty="0"/>
              <a:t>Examples</a:t>
            </a:r>
          </a:p>
        </p:txBody>
      </p:sp>
      <p:sp>
        <p:nvSpPr>
          <p:cNvPr id="7" name="Rounded Rectangle 6"/>
          <p:cNvSpPr/>
          <p:nvPr/>
        </p:nvSpPr>
        <p:spPr>
          <a:xfrm>
            <a:off x="897717" y="1277740"/>
            <a:ext cx="7228365" cy="30480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600" b="1" dirty="0"/>
              <a:t>Cost controls are built into the budget to optimize resources, on an ongo</a:t>
            </a:r>
            <a:r>
              <a:rPr lang="en-US" sz="1600" b="1" i="1" dirty="0"/>
              <a:t>ing</a:t>
            </a:r>
            <a:r>
              <a:rPr lang="en-US" sz="1600" b="1" dirty="0"/>
              <a:t> basis.</a:t>
            </a:r>
          </a:p>
        </p:txBody>
      </p:sp>
    </p:spTree>
    <p:extLst>
      <p:ext uri="{BB962C8B-B14F-4D97-AF65-F5344CB8AC3E}">
        <p14:creationId xmlns:p14="http://schemas.microsoft.com/office/powerpoint/2010/main" val="2639544706"/>
      </p:ext>
    </p:extLst>
  </p:cSld>
  <p:clrMapOvr>
    <a:masterClrMapping/>
  </p:clrMapOvr>
  <p:transition spd="slow">
    <p:wipe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January 2022</a:t>
            </a:r>
          </a:p>
        </p:txBody>
      </p:sp>
      <p:sp>
        <p:nvSpPr>
          <p:cNvPr id="3" name="Slide Number Placeholder 2"/>
          <p:cNvSpPr>
            <a:spLocks noGrp="1"/>
          </p:cNvSpPr>
          <p:nvPr>
            <p:ph type="sldNum" sz="quarter" idx="12"/>
          </p:nvPr>
        </p:nvSpPr>
        <p:spPr/>
        <p:txBody>
          <a:bodyPr/>
          <a:lstStyle/>
          <a:p>
            <a:fld id="{8B029824-C0FE-4500-AD39-B628196C05B5}" type="slidenum">
              <a:rPr lang="en-US" smtClean="0"/>
              <a:t>12</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101013929"/>
              </p:ext>
            </p:extLst>
          </p:nvPr>
        </p:nvGraphicFramePr>
        <p:xfrm>
          <a:off x="817825" y="1625821"/>
          <a:ext cx="7377545" cy="3990782"/>
        </p:xfrm>
        <a:graphic>
          <a:graphicData uri="http://schemas.openxmlformats.org/drawingml/2006/table">
            <a:tbl>
              <a:tblPr firstRow="1" lastRow="1" bandRow="1">
                <a:tableStyleId>{21E4AEA4-8DFA-4A89-87EB-49C32662AFE0}</a:tableStyleId>
              </a:tblPr>
              <a:tblGrid>
                <a:gridCol w="934775">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gridCol w="1337370">
                  <a:extLst>
                    <a:ext uri="{9D8B030D-6E8A-4147-A177-3AD203B41FA5}">
                      <a16:colId xmlns:a16="http://schemas.microsoft.com/office/drawing/2014/main" val="1280939277"/>
                    </a:ext>
                  </a:extLst>
                </a:gridCol>
              </a:tblGrid>
              <a:tr h="288384">
                <a:tc>
                  <a:txBody>
                    <a:bodyPr/>
                    <a:lstStyle/>
                    <a:p>
                      <a:pPr algn="ctr"/>
                      <a:r>
                        <a:rPr lang="en-US" sz="1400" b="1" dirty="0"/>
                        <a:t>Account</a:t>
                      </a:r>
                    </a:p>
                  </a:txBody>
                  <a:tcPr/>
                </a:tc>
                <a:tc>
                  <a:txBody>
                    <a:bodyPr/>
                    <a:lstStyle/>
                    <a:p>
                      <a:pPr algn="ctr"/>
                      <a:r>
                        <a:rPr lang="en-US" sz="1400" dirty="0"/>
                        <a:t>Category</a:t>
                      </a:r>
                    </a:p>
                  </a:txBody>
                  <a:tcPr/>
                </a:tc>
                <a:tc>
                  <a:txBody>
                    <a:bodyPr/>
                    <a:lstStyle/>
                    <a:p>
                      <a:pPr algn="ctr"/>
                      <a:r>
                        <a:rPr lang="en-US" sz="1400" dirty="0"/>
                        <a:t>FY21 Amount</a:t>
                      </a:r>
                    </a:p>
                  </a:txBody>
                  <a:tcPr/>
                </a:tc>
                <a:tc>
                  <a:txBody>
                    <a:bodyPr/>
                    <a:lstStyle/>
                    <a:p>
                      <a:pPr algn="ctr"/>
                      <a:r>
                        <a:rPr lang="en-US" sz="1400" dirty="0"/>
                        <a:t>Notes</a:t>
                      </a:r>
                    </a:p>
                  </a:txBody>
                  <a:tcPr/>
                </a:tc>
                <a:tc>
                  <a:txBody>
                    <a:bodyPr/>
                    <a:lstStyle/>
                    <a:p>
                      <a:pPr algn="ctr"/>
                      <a:r>
                        <a:rPr lang="en-US" sz="1400" dirty="0"/>
                        <a:t>FY22 Projection</a:t>
                      </a:r>
                    </a:p>
                  </a:txBody>
                  <a:tcPr/>
                </a:tc>
                <a:extLst>
                  <a:ext uri="{0D108BD9-81ED-4DB2-BD59-A6C34878D82A}">
                    <a16:rowId xmlns:a16="http://schemas.microsoft.com/office/drawing/2014/main" val="10000"/>
                  </a:ext>
                </a:extLst>
              </a:tr>
              <a:tr h="518160">
                <a:tc>
                  <a:txBody>
                    <a:bodyPr/>
                    <a:lstStyle/>
                    <a:p>
                      <a:r>
                        <a:rPr lang="en-US" sz="1400" b="1" dirty="0"/>
                        <a:t>835-837-840-841-874-875</a:t>
                      </a:r>
                    </a:p>
                  </a:txBody>
                  <a:tcPr/>
                </a:tc>
                <a:tc>
                  <a:txBody>
                    <a:bodyPr/>
                    <a:lstStyle/>
                    <a:p>
                      <a:r>
                        <a:rPr lang="en-US" sz="1400" b="1" dirty="0"/>
                        <a:t>Regular</a:t>
                      </a:r>
                    </a:p>
                    <a:p>
                      <a:endParaRPr lang="en-US" sz="1400" b="1" dirty="0"/>
                    </a:p>
                    <a:p>
                      <a:endParaRPr lang="en-US" sz="1400" b="1" dirty="0"/>
                    </a:p>
                  </a:txBody>
                  <a:tcPr/>
                </a:tc>
                <a:tc>
                  <a:txBody>
                    <a:bodyPr/>
                    <a:lstStyle/>
                    <a:p>
                      <a:pPr algn="r"/>
                      <a:r>
                        <a:rPr lang="en-US" sz="1400" b="1" dirty="0"/>
                        <a:t>$6.30M</a:t>
                      </a:r>
                    </a:p>
                  </a:txBody>
                  <a:tcPr/>
                </a:tc>
                <a:tc>
                  <a:txBody>
                    <a:bodyPr/>
                    <a:lstStyle/>
                    <a:p>
                      <a:pPr marL="0" indent="0">
                        <a:buFont typeface="Arial" panose="020B0604020202020204" pitchFamily="34" charset="0"/>
                        <a:buNone/>
                      </a:pPr>
                      <a:r>
                        <a:rPr lang="en-US" sz="1200" b="1" dirty="0"/>
                        <a:t>Net:</a:t>
                      </a:r>
                    </a:p>
                    <a:p>
                      <a:pPr marL="171450" indent="-171450">
                        <a:buFont typeface="Arial" panose="020B0604020202020204" pitchFamily="34" charset="0"/>
                        <a:buChar char="•"/>
                      </a:pPr>
                      <a:r>
                        <a:rPr lang="en-US" sz="1100" b="1" dirty="0"/>
                        <a:t>State Magnet Grant = $.6M</a:t>
                      </a:r>
                    </a:p>
                    <a:p>
                      <a:pPr marL="171450" indent="-171450">
                        <a:buFont typeface="Arial" panose="020B0604020202020204" pitchFamily="34" charset="0"/>
                        <a:buChar char="•"/>
                      </a:pPr>
                      <a:r>
                        <a:rPr lang="en-US" sz="1100" b="1" dirty="0"/>
                        <a:t>Homeless = Title I</a:t>
                      </a:r>
                    </a:p>
                    <a:p>
                      <a:pPr marL="0" indent="0">
                        <a:buFont typeface="Arial" panose="020B0604020202020204" pitchFamily="34" charset="0"/>
                        <a:buNone/>
                      </a:pPr>
                      <a:r>
                        <a:rPr lang="en-US" sz="1100" b="1" dirty="0"/>
                        <a:t>Includes:</a:t>
                      </a:r>
                    </a:p>
                    <a:p>
                      <a:pPr marL="171450" indent="-171450">
                        <a:buFont typeface="Arial" panose="020B0604020202020204" pitchFamily="34" charset="0"/>
                        <a:buChar char="•"/>
                      </a:pPr>
                      <a:r>
                        <a:rPr lang="en-US" sz="1100" b="1" dirty="0"/>
                        <a:t>Bullard Havens = $.36M</a:t>
                      </a:r>
                    </a:p>
                    <a:p>
                      <a:pPr marL="171450" indent="-171450">
                        <a:buFont typeface="Arial" panose="020B0604020202020204" pitchFamily="34" charset="0"/>
                        <a:buChar char="•"/>
                      </a:pPr>
                      <a:r>
                        <a:rPr lang="en-US" sz="1100" b="1" dirty="0"/>
                        <a:t>Agriculture = </a:t>
                      </a:r>
                      <a:r>
                        <a:rPr lang="en-US" sz="1100" b="1"/>
                        <a:t>$.15M</a:t>
                      </a:r>
                      <a:endParaRPr lang="en-US" sz="1200" b="1" dirty="0"/>
                    </a:p>
                  </a:txBody>
                  <a:tcPr/>
                </a:tc>
                <a:tc>
                  <a:txBody>
                    <a:bodyPr/>
                    <a:lstStyle/>
                    <a:p>
                      <a:pPr marL="0" indent="0">
                        <a:buFont typeface="Arial" panose="020B0604020202020204" pitchFamily="34" charset="0"/>
                        <a:buNone/>
                      </a:pPr>
                      <a:r>
                        <a:rPr lang="en-US" sz="1400" b="1" dirty="0"/>
                        <a:t>$6.5M</a:t>
                      </a:r>
                    </a:p>
                  </a:txBody>
                  <a:tcPr/>
                </a:tc>
                <a:extLst>
                  <a:ext uri="{0D108BD9-81ED-4DB2-BD59-A6C34878D82A}">
                    <a16:rowId xmlns:a16="http://schemas.microsoft.com/office/drawing/2014/main" val="10002"/>
                  </a:ext>
                </a:extLst>
              </a:tr>
              <a:tr h="323022">
                <a:tc>
                  <a:txBody>
                    <a:bodyPr/>
                    <a:lstStyle/>
                    <a:p>
                      <a:r>
                        <a:rPr lang="en-US" sz="1400" b="1" dirty="0"/>
                        <a:t>843</a:t>
                      </a:r>
                    </a:p>
                  </a:txBody>
                  <a:tcPr/>
                </a:tc>
                <a:tc>
                  <a:txBody>
                    <a:bodyPr/>
                    <a:lstStyle/>
                    <a:p>
                      <a:r>
                        <a:rPr lang="en-US" sz="1400" b="1" dirty="0"/>
                        <a:t>Athletics</a:t>
                      </a:r>
                    </a:p>
                  </a:txBody>
                  <a:tcPr/>
                </a:tc>
                <a:tc>
                  <a:txBody>
                    <a:bodyPr/>
                    <a:lstStyle/>
                    <a:p>
                      <a:pPr algn="r"/>
                      <a:r>
                        <a:rPr lang="en-US" sz="1400" b="1" dirty="0"/>
                        <a:t>$.15M</a:t>
                      </a:r>
                    </a:p>
                  </a:txBody>
                  <a:tcPr/>
                </a:tc>
                <a:tc>
                  <a:txBody>
                    <a:bodyPr/>
                    <a:lstStyle/>
                    <a:p>
                      <a:pPr marL="171450" indent="-171450">
                        <a:buFont typeface="Arial" panose="020B0604020202020204" pitchFamily="34" charset="0"/>
                        <a:buChar char="•"/>
                      </a:pPr>
                      <a:r>
                        <a:rPr lang="en-US" sz="1200" b="1" dirty="0"/>
                        <a:t>Funded - Alliance</a:t>
                      </a:r>
                    </a:p>
                  </a:txBody>
                  <a:tcPr/>
                </a:tc>
                <a:tc>
                  <a:txBody>
                    <a:bodyPr/>
                    <a:lstStyle/>
                    <a:p>
                      <a:pPr marL="0" indent="0">
                        <a:buFont typeface="Arial" panose="020B0604020202020204" pitchFamily="34" charset="0"/>
                        <a:buNone/>
                      </a:pPr>
                      <a:r>
                        <a:rPr lang="en-US" sz="1400" b="1" dirty="0"/>
                        <a:t>$.15M</a:t>
                      </a:r>
                    </a:p>
                  </a:txBody>
                  <a:tcPr/>
                </a:tc>
                <a:extLst>
                  <a:ext uri="{0D108BD9-81ED-4DB2-BD59-A6C34878D82A}">
                    <a16:rowId xmlns:a16="http://schemas.microsoft.com/office/drawing/2014/main" val="2653181043"/>
                  </a:ext>
                </a:extLst>
              </a:tr>
              <a:tr h="518160">
                <a:tc>
                  <a:txBody>
                    <a:bodyPr/>
                    <a:lstStyle/>
                    <a:p>
                      <a:r>
                        <a:rPr lang="en-US" sz="1400" b="1" dirty="0"/>
                        <a:t>876</a:t>
                      </a:r>
                    </a:p>
                  </a:txBody>
                  <a:tcPr/>
                </a:tc>
                <a:tc>
                  <a:txBody>
                    <a:bodyPr/>
                    <a:lstStyle/>
                    <a:p>
                      <a:r>
                        <a:rPr lang="en-US" sz="1400" b="1" dirty="0"/>
                        <a:t>Charter</a:t>
                      </a:r>
                    </a:p>
                  </a:txBody>
                  <a:tcPr/>
                </a:tc>
                <a:tc>
                  <a:txBody>
                    <a:bodyPr/>
                    <a:lstStyle/>
                    <a:p>
                      <a:pPr algn="r"/>
                      <a:r>
                        <a:rPr lang="en-US" sz="1400" b="1" dirty="0"/>
                        <a:t>$1.27M</a:t>
                      </a:r>
                    </a:p>
                  </a:txBody>
                  <a:tcPr/>
                </a:tc>
                <a:tc>
                  <a:txBody>
                    <a:bodyPr/>
                    <a:lstStyle/>
                    <a:p>
                      <a:endParaRPr lang="en-US" sz="1200" baseline="0" dirty="0"/>
                    </a:p>
                  </a:txBody>
                  <a:tcPr/>
                </a:tc>
                <a:tc>
                  <a:txBody>
                    <a:bodyPr/>
                    <a:lstStyle/>
                    <a:p>
                      <a:r>
                        <a:rPr lang="en-US" sz="1400" b="1" baseline="0"/>
                        <a:t>$1.5M</a:t>
                      </a:r>
                      <a:endParaRPr lang="en-US" sz="1400" b="1" baseline="0" dirty="0"/>
                    </a:p>
                  </a:txBody>
                  <a:tcPr/>
                </a:tc>
                <a:extLst>
                  <a:ext uri="{0D108BD9-81ED-4DB2-BD59-A6C34878D82A}">
                    <a16:rowId xmlns:a16="http://schemas.microsoft.com/office/drawing/2014/main" val="10003"/>
                  </a:ext>
                </a:extLst>
              </a:tr>
              <a:tr h="518160">
                <a:tc>
                  <a:txBody>
                    <a:bodyPr/>
                    <a:lstStyle/>
                    <a:p>
                      <a:r>
                        <a:rPr lang="en-US" sz="1400" b="1" dirty="0"/>
                        <a:t>877</a:t>
                      </a:r>
                    </a:p>
                  </a:txBody>
                  <a:tcPr/>
                </a:tc>
                <a:tc>
                  <a:txBody>
                    <a:bodyPr/>
                    <a:lstStyle/>
                    <a:p>
                      <a:r>
                        <a:rPr lang="en-US" sz="1400" b="1" dirty="0"/>
                        <a:t>Special Education</a:t>
                      </a:r>
                    </a:p>
                  </a:txBody>
                  <a:tcPr/>
                </a:tc>
                <a:tc>
                  <a:txBody>
                    <a:bodyPr/>
                    <a:lstStyle/>
                    <a:p>
                      <a:pPr algn="r"/>
                      <a:r>
                        <a:rPr lang="en-US" sz="1400" b="1" dirty="0"/>
                        <a:t>$11.88M</a:t>
                      </a:r>
                    </a:p>
                  </a:txBody>
                  <a:tcPr/>
                </a:tc>
                <a:tc>
                  <a:txBody>
                    <a:bodyPr/>
                    <a:lstStyle/>
                    <a:p>
                      <a:endParaRPr lang="en-US" sz="1200" baseline="0" dirty="0"/>
                    </a:p>
                  </a:txBody>
                  <a:tcPr/>
                </a:tc>
                <a:tc>
                  <a:txBody>
                    <a:bodyPr/>
                    <a:lstStyle/>
                    <a:p>
                      <a:r>
                        <a:rPr lang="en-US" sz="1400" b="1" baseline="0" dirty="0"/>
                        <a:t>$13.3M</a:t>
                      </a:r>
                    </a:p>
                  </a:txBody>
                  <a:tcPr/>
                </a:tc>
                <a:extLst>
                  <a:ext uri="{0D108BD9-81ED-4DB2-BD59-A6C34878D82A}">
                    <a16:rowId xmlns:a16="http://schemas.microsoft.com/office/drawing/2014/main" val="3097436057"/>
                  </a:ext>
                </a:extLst>
              </a:tr>
              <a:tr h="472440">
                <a:tc>
                  <a:txBody>
                    <a:bodyPr/>
                    <a:lstStyle/>
                    <a:p>
                      <a:r>
                        <a:rPr lang="en-US" sz="1400" b="1" dirty="0"/>
                        <a:t>878</a:t>
                      </a:r>
                    </a:p>
                  </a:txBody>
                  <a:tcPr/>
                </a:tc>
                <a:tc>
                  <a:txBody>
                    <a:bodyPr/>
                    <a:lstStyle/>
                    <a:p>
                      <a:r>
                        <a:rPr lang="en-US" sz="1400" b="1" dirty="0"/>
                        <a:t>Parochial/Non-public</a:t>
                      </a:r>
                    </a:p>
                  </a:txBody>
                  <a:tcPr/>
                </a:tc>
                <a:tc>
                  <a:txBody>
                    <a:bodyPr/>
                    <a:lstStyle/>
                    <a:p>
                      <a:pPr algn="r"/>
                      <a:r>
                        <a:rPr lang="en-US" sz="1400" b="1" dirty="0"/>
                        <a:t>$.395M</a:t>
                      </a:r>
                    </a:p>
                  </a:txBody>
                  <a:tcPr/>
                </a:tc>
                <a:tc>
                  <a:txBody>
                    <a:bodyPr/>
                    <a:lstStyle/>
                    <a:p>
                      <a:pPr marL="285750" indent="-285750">
                        <a:buFont typeface="Arial" panose="020B0604020202020204" pitchFamily="34" charset="0"/>
                        <a:buChar char="•"/>
                      </a:pPr>
                      <a:endParaRPr lang="en-US" sz="1200" baseline="0" dirty="0"/>
                    </a:p>
                  </a:txBody>
                  <a:tcPr/>
                </a:tc>
                <a:tc>
                  <a:txBody>
                    <a:bodyPr/>
                    <a:lstStyle/>
                    <a:p>
                      <a:pPr marL="0" indent="0">
                        <a:buFont typeface="Arial" panose="020B0604020202020204" pitchFamily="34" charset="0"/>
                        <a:buNone/>
                      </a:pPr>
                      <a:r>
                        <a:rPr lang="en-US" sz="1400" b="1" baseline="0" dirty="0"/>
                        <a:t>$.60M</a:t>
                      </a:r>
                    </a:p>
                  </a:txBody>
                  <a:tcPr/>
                </a:tc>
                <a:extLst>
                  <a:ext uri="{0D108BD9-81ED-4DB2-BD59-A6C34878D82A}">
                    <a16:rowId xmlns:a16="http://schemas.microsoft.com/office/drawing/2014/main" val="10004"/>
                  </a:ext>
                </a:extLst>
              </a:tr>
              <a:tr h="370840">
                <a:tc>
                  <a:txBody>
                    <a:bodyPr/>
                    <a:lstStyle/>
                    <a:p>
                      <a:r>
                        <a:rPr lang="en-US" sz="1400" b="1" dirty="0"/>
                        <a:t>879</a:t>
                      </a:r>
                    </a:p>
                  </a:txBody>
                  <a:tcPr/>
                </a:tc>
                <a:tc>
                  <a:txBody>
                    <a:bodyPr/>
                    <a:lstStyle/>
                    <a:p>
                      <a:r>
                        <a:rPr lang="en-US" sz="1400" b="1" dirty="0"/>
                        <a:t>SPED Charter Schools</a:t>
                      </a:r>
                    </a:p>
                  </a:txBody>
                  <a:tcPr/>
                </a:tc>
                <a:tc>
                  <a:txBody>
                    <a:bodyPr/>
                    <a:lstStyle/>
                    <a:p>
                      <a:pPr algn="r"/>
                      <a:r>
                        <a:rPr lang="en-US" sz="1400" b="1" dirty="0"/>
                        <a:t>$.207M</a:t>
                      </a:r>
                    </a:p>
                  </a:txBody>
                  <a:tcPr/>
                </a:tc>
                <a:tc>
                  <a:txBody>
                    <a:bodyPr/>
                    <a:lstStyle/>
                    <a:p>
                      <a:endParaRPr lang="en-US" sz="1400" dirty="0"/>
                    </a:p>
                  </a:txBody>
                  <a:tcPr/>
                </a:tc>
                <a:tc>
                  <a:txBody>
                    <a:bodyPr/>
                    <a:lstStyle/>
                    <a:p>
                      <a:r>
                        <a:rPr lang="en-US" sz="1400" b="1" dirty="0"/>
                        <a:t>$.25M</a:t>
                      </a:r>
                    </a:p>
                  </a:txBody>
                  <a:tcPr/>
                </a:tc>
                <a:extLst>
                  <a:ext uri="{0D108BD9-81ED-4DB2-BD59-A6C34878D82A}">
                    <a16:rowId xmlns:a16="http://schemas.microsoft.com/office/drawing/2014/main" val="10005"/>
                  </a:ext>
                </a:extLst>
              </a:tr>
              <a:tr h="370840">
                <a:tc>
                  <a:txBody>
                    <a:bodyPr/>
                    <a:lstStyle/>
                    <a:p>
                      <a:r>
                        <a:rPr lang="en-US" sz="1600" dirty="0"/>
                        <a:t>TOTAL</a:t>
                      </a:r>
                    </a:p>
                  </a:txBody>
                  <a:tcPr/>
                </a:tc>
                <a:tc>
                  <a:txBody>
                    <a:bodyPr/>
                    <a:lstStyle/>
                    <a:p>
                      <a:endParaRPr lang="en-US" sz="1400" dirty="0"/>
                    </a:p>
                  </a:txBody>
                  <a:tcPr/>
                </a:tc>
                <a:tc>
                  <a:txBody>
                    <a:bodyPr/>
                    <a:lstStyle/>
                    <a:p>
                      <a:pPr algn="r"/>
                      <a:r>
                        <a:rPr lang="en-US" sz="1600" b="1" dirty="0"/>
                        <a:t>$20.20M</a:t>
                      </a:r>
                    </a:p>
                  </a:txBody>
                  <a:tcPr/>
                </a:tc>
                <a:tc>
                  <a:txBody>
                    <a:bodyPr/>
                    <a:lstStyle/>
                    <a:p>
                      <a:endParaRPr lang="en-US" sz="1400" dirty="0"/>
                    </a:p>
                  </a:txBody>
                  <a:tcPr/>
                </a:tc>
                <a:tc>
                  <a:txBody>
                    <a:bodyPr/>
                    <a:lstStyle/>
                    <a:p>
                      <a:r>
                        <a:rPr lang="en-US" sz="1600" dirty="0"/>
                        <a:t>$22.3M</a:t>
                      </a:r>
                    </a:p>
                  </a:txBody>
                  <a:tcPr/>
                </a:tc>
                <a:extLst>
                  <a:ext uri="{0D108BD9-81ED-4DB2-BD59-A6C34878D82A}">
                    <a16:rowId xmlns:a16="http://schemas.microsoft.com/office/drawing/2014/main" val="10008"/>
                  </a:ext>
                </a:extLst>
              </a:tr>
            </a:tbl>
          </a:graphicData>
        </a:graphic>
      </p:graphicFrame>
      <p:sp>
        <p:nvSpPr>
          <p:cNvPr id="5" name="Title 1"/>
          <p:cNvSpPr txBox="1">
            <a:spLocks/>
          </p:cNvSpPr>
          <p:nvPr/>
        </p:nvSpPr>
        <p:spPr>
          <a:xfrm>
            <a:off x="838200" y="723900"/>
            <a:ext cx="7377545" cy="533400"/>
          </a:xfrm>
          <a:prstGeom prst="rect">
            <a:avLst/>
          </a:prstGeom>
        </p:spPr>
        <p:style>
          <a:lnRef idx="0">
            <a:schemeClr val="accent2"/>
          </a:lnRef>
          <a:fillRef idx="3">
            <a:schemeClr val="accent2"/>
          </a:fillRef>
          <a:effectRef idx="3">
            <a:schemeClr val="accent2"/>
          </a:effectRef>
          <a:fontRef idx="minor">
            <a:schemeClr val="lt1"/>
          </a:fontRef>
        </p:style>
        <p:txBody>
          <a:bodyPr anchor="ctr">
            <a:normAutofit fontScale="82500" lnSpcReduction="20000"/>
          </a:bodyPr>
          <a:lstStyle>
            <a:lvl1pPr algn="l" defTabSz="914400" rtl="0" eaLnBrk="1" latinLnBrk="0" hangingPunct="1">
              <a:spcBef>
                <a:spcPct val="0"/>
              </a:spcBef>
              <a:buNone/>
              <a:defRPr sz="40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en-US" b="1" dirty="0"/>
              <a:t>TRANSPORTATION</a:t>
            </a:r>
            <a:endParaRPr lang="en-US" b="1" i="1" dirty="0"/>
          </a:p>
        </p:txBody>
      </p:sp>
      <p:sp>
        <p:nvSpPr>
          <p:cNvPr id="7" name="Rounded Rectangle 6"/>
          <p:cNvSpPr/>
          <p:nvPr/>
        </p:nvSpPr>
        <p:spPr>
          <a:xfrm>
            <a:off x="1004011" y="1289160"/>
            <a:ext cx="7005171" cy="30480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000" b="1" dirty="0"/>
              <a:t>Expenditures: FY21 Actual &amp; FY22 Projected</a:t>
            </a:r>
          </a:p>
        </p:txBody>
      </p:sp>
      <p:sp>
        <p:nvSpPr>
          <p:cNvPr id="8" name="TextBox 7">
            <a:extLst>
              <a:ext uri="{FF2B5EF4-FFF2-40B4-BE49-F238E27FC236}">
                <a16:creationId xmlns:a16="http://schemas.microsoft.com/office/drawing/2014/main" id="{FC1FBD35-854A-48BB-9510-A61B00AA45BA}"/>
              </a:ext>
            </a:extLst>
          </p:cNvPr>
          <p:cNvSpPr txBox="1"/>
          <p:nvPr/>
        </p:nvSpPr>
        <p:spPr>
          <a:xfrm>
            <a:off x="878202" y="5694017"/>
            <a:ext cx="7315200" cy="73866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sz="1400" b="1" dirty="0"/>
              <a:t>In 2020-21, due to pandemic-related factors, transportation expenses were lower than in prior pre-pandemic years.  It is projected that FY22 expenses will rise in alignment with pre-pandemic years.  </a:t>
            </a:r>
          </a:p>
        </p:txBody>
      </p:sp>
    </p:spTree>
    <p:extLst>
      <p:ext uri="{BB962C8B-B14F-4D97-AF65-F5344CB8AC3E}">
        <p14:creationId xmlns:p14="http://schemas.microsoft.com/office/powerpoint/2010/main" val="263863756"/>
      </p:ext>
    </p:extLst>
  </p:cSld>
  <p:clrMapOvr>
    <a:masterClrMapping/>
  </p:clrMapOvr>
  <p:transition spd="slow">
    <p:wipe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a:t>January 2022</a:t>
            </a:r>
          </a:p>
        </p:txBody>
      </p:sp>
      <p:sp>
        <p:nvSpPr>
          <p:cNvPr id="6" name="Slide Number Placeholder 5"/>
          <p:cNvSpPr>
            <a:spLocks noGrp="1"/>
          </p:cNvSpPr>
          <p:nvPr>
            <p:ph type="sldNum" sz="quarter" idx="12"/>
          </p:nvPr>
        </p:nvSpPr>
        <p:spPr/>
        <p:txBody>
          <a:bodyPr/>
          <a:lstStyle/>
          <a:p>
            <a:fld id="{8B029824-C0FE-4500-AD39-B628196C05B5}" type="slidenum">
              <a:rPr lang="en-US" smtClean="0"/>
              <a:t>13</a:t>
            </a:fld>
            <a:endParaRPr lang="en-US" dirty="0"/>
          </a:p>
        </p:txBody>
      </p:sp>
      <p:sp>
        <p:nvSpPr>
          <p:cNvPr id="7" name="Title 1"/>
          <p:cNvSpPr>
            <a:spLocks noGrp="1"/>
          </p:cNvSpPr>
          <p:nvPr>
            <p:ph type="title"/>
          </p:nvPr>
        </p:nvSpPr>
        <p:spPr>
          <a:xfrm>
            <a:off x="762000" y="706002"/>
            <a:ext cx="7543800" cy="454459"/>
          </a:xfrm>
        </p:spPr>
        <p:style>
          <a:lnRef idx="0">
            <a:schemeClr val="accent2"/>
          </a:lnRef>
          <a:fillRef idx="3">
            <a:schemeClr val="accent2"/>
          </a:fillRef>
          <a:effectRef idx="3">
            <a:schemeClr val="accent2"/>
          </a:effectRef>
          <a:fontRef idx="minor">
            <a:schemeClr val="lt1"/>
          </a:fontRef>
        </p:style>
        <p:txBody>
          <a:bodyPr anchor="ctr">
            <a:noAutofit/>
          </a:bodyPr>
          <a:lstStyle/>
          <a:p>
            <a:r>
              <a:rPr lang="en-US" sz="3200" b="1" dirty="0"/>
              <a:t>Core Curriculum Renewal Cycle</a:t>
            </a:r>
          </a:p>
        </p:txBody>
      </p:sp>
      <p:graphicFrame>
        <p:nvGraphicFramePr>
          <p:cNvPr id="2" name="Table 2">
            <a:extLst>
              <a:ext uri="{FF2B5EF4-FFF2-40B4-BE49-F238E27FC236}">
                <a16:creationId xmlns:a16="http://schemas.microsoft.com/office/drawing/2014/main" id="{9B4E9A96-8C89-4A91-A152-4C6CE832178A}"/>
              </a:ext>
            </a:extLst>
          </p:cNvPr>
          <p:cNvGraphicFramePr>
            <a:graphicFrameLocks noGrp="1"/>
          </p:cNvGraphicFramePr>
          <p:nvPr>
            <p:extLst>
              <p:ext uri="{D42A27DB-BD31-4B8C-83A1-F6EECF244321}">
                <p14:modId xmlns:p14="http://schemas.microsoft.com/office/powerpoint/2010/main" val="920496375"/>
              </p:ext>
            </p:extLst>
          </p:nvPr>
        </p:nvGraphicFramePr>
        <p:xfrm>
          <a:off x="723900" y="1489276"/>
          <a:ext cx="7620000" cy="4221480"/>
        </p:xfrm>
        <a:graphic>
          <a:graphicData uri="http://schemas.openxmlformats.org/drawingml/2006/table">
            <a:tbl>
              <a:tblPr firstRow="1" bandRow="1">
                <a:tableStyleId>{21E4AEA4-8DFA-4A89-87EB-49C32662AFE0}</a:tableStyleId>
              </a:tblPr>
              <a:tblGrid>
                <a:gridCol w="1207129">
                  <a:extLst>
                    <a:ext uri="{9D8B030D-6E8A-4147-A177-3AD203B41FA5}">
                      <a16:colId xmlns:a16="http://schemas.microsoft.com/office/drawing/2014/main" val="1317464920"/>
                    </a:ext>
                  </a:extLst>
                </a:gridCol>
                <a:gridCol w="2565149">
                  <a:extLst>
                    <a:ext uri="{9D8B030D-6E8A-4147-A177-3AD203B41FA5}">
                      <a16:colId xmlns:a16="http://schemas.microsoft.com/office/drawing/2014/main" val="3877636835"/>
                    </a:ext>
                  </a:extLst>
                </a:gridCol>
                <a:gridCol w="679010">
                  <a:extLst>
                    <a:ext uri="{9D8B030D-6E8A-4147-A177-3AD203B41FA5}">
                      <a16:colId xmlns:a16="http://schemas.microsoft.com/office/drawing/2014/main" val="2123633680"/>
                    </a:ext>
                  </a:extLst>
                </a:gridCol>
                <a:gridCol w="829901">
                  <a:extLst>
                    <a:ext uri="{9D8B030D-6E8A-4147-A177-3AD203B41FA5}">
                      <a16:colId xmlns:a16="http://schemas.microsoft.com/office/drawing/2014/main" val="2227274000"/>
                    </a:ext>
                  </a:extLst>
                </a:gridCol>
                <a:gridCol w="754455">
                  <a:extLst>
                    <a:ext uri="{9D8B030D-6E8A-4147-A177-3AD203B41FA5}">
                      <a16:colId xmlns:a16="http://schemas.microsoft.com/office/drawing/2014/main" val="607815992"/>
                    </a:ext>
                  </a:extLst>
                </a:gridCol>
                <a:gridCol w="980792">
                  <a:extLst>
                    <a:ext uri="{9D8B030D-6E8A-4147-A177-3AD203B41FA5}">
                      <a16:colId xmlns:a16="http://schemas.microsoft.com/office/drawing/2014/main" val="2282617578"/>
                    </a:ext>
                  </a:extLst>
                </a:gridCol>
                <a:gridCol w="603564">
                  <a:extLst>
                    <a:ext uri="{9D8B030D-6E8A-4147-A177-3AD203B41FA5}">
                      <a16:colId xmlns:a16="http://schemas.microsoft.com/office/drawing/2014/main" val="2311820136"/>
                    </a:ext>
                  </a:extLst>
                </a:gridCol>
              </a:tblGrid>
              <a:tr h="263324">
                <a:tc>
                  <a:txBody>
                    <a:bodyPr/>
                    <a:lstStyle/>
                    <a:p>
                      <a:r>
                        <a:rPr lang="en-US" sz="1400" dirty="0"/>
                        <a:t>Subject Area</a:t>
                      </a:r>
                    </a:p>
                  </a:txBody>
                  <a:tcPr/>
                </a:tc>
                <a:tc>
                  <a:txBody>
                    <a:bodyPr/>
                    <a:lstStyle/>
                    <a:p>
                      <a:r>
                        <a:rPr lang="en-US" sz="1400" dirty="0"/>
                        <a:t>Program</a:t>
                      </a:r>
                    </a:p>
                  </a:txBody>
                  <a:tcPr/>
                </a:tc>
                <a:tc>
                  <a:txBody>
                    <a:bodyPr/>
                    <a:lstStyle/>
                    <a:p>
                      <a:pPr algn="ctr"/>
                      <a:r>
                        <a:rPr lang="en-US" sz="1400" dirty="0"/>
                        <a:t>Grade</a:t>
                      </a:r>
                    </a:p>
                  </a:txBody>
                  <a:tcPr/>
                </a:tc>
                <a:tc>
                  <a:txBody>
                    <a:bodyPr/>
                    <a:lstStyle/>
                    <a:p>
                      <a:pPr algn="ctr"/>
                      <a:r>
                        <a:rPr lang="en-US" sz="1400" dirty="0"/>
                        <a:t>Initial</a:t>
                      </a:r>
                    </a:p>
                  </a:txBody>
                  <a:tcPr/>
                </a:tc>
                <a:tc>
                  <a:txBody>
                    <a:bodyPr/>
                    <a:lstStyle/>
                    <a:p>
                      <a:pPr algn="ctr"/>
                      <a:r>
                        <a:rPr lang="en-US" sz="1400" dirty="0"/>
                        <a:t># Years</a:t>
                      </a:r>
                    </a:p>
                  </a:txBody>
                  <a:tcPr/>
                </a:tc>
                <a:tc>
                  <a:txBody>
                    <a:bodyPr/>
                    <a:lstStyle/>
                    <a:p>
                      <a:pPr algn="ctr"/>
                      <a:r>
                        <a:rPr lang="en-US" sz="1400" dirty="0"/>
                        <a:t>Cost</a:t>
                      </a:r>
                    </a:p>
                  </a:txBody>
                  <a:tcPr/>
                </a:tc>
                <a:tc>
                  <a:txBody>
                    <a:bodyPr/>
                    <a:lstStyle/>
                    <a:p>
                      <a:pPr algn="ctr"/>
                      <a:r>
                        <a:rPr lang="en-US" sz="1200" dirty="0">
                          <a:solidFill>
                            <a:srgbClr val="0070C0"/>
                          </a:solidFill>
                        </a:rPr>
                        <a:t>Done</a:t>
                      </a:r>
                      <a:r>
                        <a:rPr lang="en-US" sz="1200" dirty="0">
                          <a:solidFill>
                            <a:srgbClr val="0070C0"/>
                          </a:solidFill>
                          <a:sym typeface="Wingdings" panose="05000000000000000000" pitchFamily="2" charset="2"/>
                        </a:rPr>
                        <a:t></a:t>
                      </a:r>
                      <a:endParaRPr lang="en-US" sz="1200" dirty="0">
                        <a:solidFill>
                          <a:srgbClr val="0070C0"/>
                        </a:solidFill>
                      </a:endParaRPr>
                    </a:p>
                  </a:txBody>
                  <a:tcPr/>
                </a:tc>
                <a:extLst>
                  <a:ext uri="{0D108BD9-81ED-4DB2-BD59-A6C34878D82A}">
                    <a16:rowId xmlns:a16="http://schemas.microsoft.com/office/drawing/2014/main" val="1679042775"/>
                  </a:ext>
                </a:extLst>
              </a:tr>
              <a:tr h="182880">
                <a:tc>
                  <a:txBody>
                    <a:bodyPr/>
                    <a:lstStyle/>
                    <a:p>
                      <a:r>
                        <a:rPr lang="en-US" sz="1300" b="1" dirty="0"/>
                        <a:t>Literacy</a:t>
                      </a:r>
                      <a:r>
                        <a:rPr lang="en-US" sz="1300" b="1" dirty="0">
                          <a:solidFill>
                            <a:srgbClr val="C00000"/>
                          </a:solidFill>
                        </a:rPr>
                        <a:t>*</a:t>
                      </a:r>
                    </a:p>
                  </a:txBody>
                  <a:tcPr/>
                </a:tc>
                <a:tc>
                  <a:txBody>
                    <a:bodyPr/>
                    <a:lstStyle/>
                    <a:p>
                      <a:r>
                        <a:rPr lang="en-US" sz="1300" b="1" dirty="0"/>
                        <a:t>McGraw-Hill Reading Wonders</a:t>
                      </a:r>
                    </a:p>
                  </a:txBody>
                  <a:tcPr/>
                </a:tc>
                <a:tc>
                  <a:txBody>
                    <a:bodyPr/>
                    <a:lstStyle/>
                    <a:p>
                      <a:r>
                        <a:rPr lang="en-US" sz="1300" b="1" dirty="0"/>
                        <a:t>K-1-2-3</a:t>
                      </a:r>
                    </a:p>
                  </a:txBody>
                  <a:tcPr/>
                </a:tc>
                <a:tc>
                  <a:txBody>
                    <a:bodyPr/>
                    <a:lstStyle/>
                    <a:p>
                      <a:r>
                        <a:rPr lang="en-US" sz="1300" b="1" dirty="0"/>
                        <a:t>2019-20</a:t>
                      </a:r>
                    </a:p>
                  </a:txBody>
                  <a:tcPr/>
                </a:tc>
                <a:tc>
                  <a:txBody>
                    <a:bodyPr/>
                    <a:lstStyle/>
                    <a:p>
                      <a:r>
                        <a:rPr lang="en-US" sz="1300" b="1" dirty="0"/>
                        <a:t>6 years</a:t>
                      </a:r>
                    </a:p>
                  </a:txBody>
                  <a:tcPr/>
                </a:tc>
                <a:tc>
                  <a:txBody>
                    <a:bodyPr/>
                    <a:lstStyle/>
                    <a:p>
                      <a:r>
                        <a:rPr lang="en-US" sz="1300" b="1" dirty="0"/>
                        <a:t>$1,150,021</a:t>
                      </a:r>
                    </a:p>
                  </a:txBody>
                  <a:tcPr/>
                </a:tc>
                <a:tc>
                  <a:txBody>
                    <a:bodyPr/>
                    <a:lstStyle/>
                    <a:p>
                      <a:pPr algn="ctr"/>
                      <a:r>
                        <a:rPr lang="en-US" sz="1300" b="1" dirty="0">
                          <a:solidFill>
                            <a:srgbClr val="0070C0"/>
                          </a:solidFill>
                          <a:sym typeface="Wingdings" panose="05000000000000000000" pitchFamily="2" charset="2"/>
                        </a:rPr>
                        <a:t></a:t>
                      </a:r>
                      <a:endParaRPr lang="en-US" sz="1300" b="1" dirty="0">
                        <a:solidFill>
                          <a:srgbClr val="0070C0"/>
                        </a:solidFill>
                      </a:endParaRPr>
                    </a:p>
                  </a:txBody>
                  <a:tcPr/>
                </a:tc>
                <a:extLst>
                  <a:ext uri="{0D108BD9-81ED-4DB2-BD59-A6C34878D82A}">
                    <a16:rowId xmlns:a16="http://schemas.microsoft.com/office/drawing/2014/main" val="3673270946"/>
                  </a:ext>
                </a:extLst>
              </a:tr>
              <a:tr h="182880">
                <a:tc>
                  <a:txBody>
                    <a:bodyPr/>
                    <a:lstStyle/>
                    <a:p>
                      <a:endParaRPr lang="en-US" sz="1300" b="1" dirty="0"/>
                    </a:p>
                  </a:txBody>
                  <a:tcPr/>
                </a:tc>
                <a:tc>
                  <a:txBody>
                    <a:bodyPr/>
                    <a:lstStyle/>
                    <a:p>
                      <a:r>
                        <a:rPr lang="en-US" sz="1300" b="1" dirty="0"/>
                        <a:t>Reading Wonders</a:t>
                      </a:r>
                    </a:p>
                  </a:txBody>
                  <a:tcPr/>
                </a:tc>
                <a:tc>
                  <a:txBody>
                    <a:bodyPr/>
                    <a:lstStyle/>
                    <a:p>
                      <a:r>
                        <a:rPr lang="en-US" sz="1300" b="1" dirty="0"/>
                        <a:t>4-5-6</a:t>
                      </a:r>
                    </a:p>
                  </a:txBody>
                  <a:tcPr/>
                </a:tc>
                <a:tc>
                  <a:txBody>
                    <a:bodyPr/>
                    <a:lstStyle/>
                    <a:p>
                      <a:r>
                        <a:rPr lang="en-US" sz="1300" b="1" dirty="0"/>
                        <a:t>2020-21</a:t>
                      </a:r>
                    </a:p>
                  </a:txBody>
                  <a:tcPr/>
                </a:tc>
                <a:tc>
                  <a:txBody>
                    <a:bodyPr/>
                    <a:lstStyle/>
                    <a:p>
                      <a:r>
                        <a:rPr lang="en-US" sz="1300" b="1" dirty="0"/>
                        <a:t>6 years</a:t>
                      </a:r>
                    </a:p>
                  </a:txBody>
                  <a:tcPr/>
                </a:tc>
                <a:tc>
                  <a:txBody>
                    <a:bodyPr/>
                    <a:lstStyle/>
                    <a:p>
                      <a:r>
                        <a:rPr lang="en-US" sz="1300" b="1" dirty="0"/>
                        <a:t>$1,048,725</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solidFill>
                            <a:srgbClr val="0070C0"/>
                          </a:solidFill>
                          <a:sym typeface="Wingdings" panose="05000000000000000000" pitchFamily="2" charset="2"/>
                        </a:rPr>
                        <a:t></a:t>
                      </a:r>
                      <a:endParaRPr lang="en-US" sz="1300" b="1" dirty="0"/>
                    </a:p>
                  </a:txBody>
                  <a:tcPr/>
                </a:tc>
                <a:extLst>
                  <a:ext uri="{0D108BD9-81ED-4DB2-BD59-A6C34878D82A}">
                    <a16:rowId xmlns:a16="http://schemas.microsoft.com/office/drawing/2014/main" val="1723575488"/>
                  </a:ext>
                </a:extLst>
              </a:tr>
              <a:tr h="182880">
                <a:tc>
                  <a:txBody>
                    <a:bodyPr/>
                    <a:lstStyle/>
                    <a:p>
                      <a:endParaRPr lang="en-US" sz="1300" b="1" dirty="0"/>
                    </a:p>
                  </a:txBody>
                  <a:tcPr/>
                </a:tc>
                <a:tc>
                  <a:txBody>
                    <a:bodyPr/>
                    <a:lstStyle/>
                    <a:p>
                      <a:r>
                        <a:rPr lang="en-US" sz="1300" b="1" dirty="0">
                          <a:solidFill>
                            <a:schemeClr val="tx2">
                              <a:lumMod val="50000"/>
                            </a:schemeClr>
                          </a:solidFill>
                        </a:rPr>
                        <a:t>McGraw-Hill StudySync</a:t>
                      </a:r>
                    </a:p>
                  </a:txBody>
                  <a:tcPr/>
                </a:tc>
                <a:tc>
                  <a:txBody>
                    <a:bodyPr/>
                    <a:lstStyle/>
                    <a:p>
                      <a:r>
                        <a:rPr lang="en-US" sz="1300" b="1" dirty="0">
                          <a:solidFill>
                            <a:schemeClr val="tx2">
                              <a:lumMod val="50000"/>
                            </a:schemeClr>
                          </a:solidFill>
                        </a:rPr>
                        <a:t>7-8</a:t>
                      </a:r>
                    </a:p>
                  </a:txBody>
                  <a:tcPr/>
                </a:tc>
                <a:tc>
                  <a:txBody>
                    <a:bodyPr/>
                    <a:lstStyle/>
                    <a:p>
                      <a:r>
                        <a:rPr lang="en-US" sz="1300" b="1" dirty="0">
                          <a:solidFill>
                            <a:schemeClr val="tx2">
                              <a:lumMod val="50000"/>
                            </a:schemeClr>
                          </a:solidFill>
                        </a:rPr>
                        <a:t>2021-22</a:t>
                      </a:r>
                    </a:p>
                  </a:txBody>
                  <a:tcPr/>
                </a:tc>
                <a:tc>
                  <a:txBody>
                    <a:bodyPr/>
                    <a:lstStyle/>
                    <a:p>
                      <a:r>
                        <a:rPr lang="en-US" sz="1300" b="1" dirty="0">
                          <a:solidFill>
                            <a:schemeClr val="tx2">
                              <a:lumMod val="50000"/>
                            </a:schemeClr>
                          </a:solidFill>
                        </a:rPr>
                        <a:t>6 years</a:t>
                      </a:r>
                    </a:p>
                  </a:txBody>
                  <a:tcPr/>
                </a:tc>
                <a:tc>
                  <a:txBody>
                    <a:bodyPr/>
                    <a:lstStyle/>
                    <a:p>
                      <a:r>
                        <a:rPr lang="en-US" sz="1300" b="1" dirty="0">
                          <a:solidFill>
                            <a:schemeClr val="tx2">
                              <a:lumMod val="50000"/>
                            </a:schemeClr>
                          </a:solidFill>
                        </a:rPr>
                        <a:t>$674,002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solidFill>
                            <a:srgbClr val="0070C0"/>
                          </a:solidFill>
                          <a:sym typeface="Wingdings" panose="05000000000000000000" pitchFamily="2" charset="2"/>
                        </a:rPr>
                        <a:t></a:t>
                      </a:r>
                      <a:endParaRPr lang="en-US" sz="1300" b="1" dirty="0">
                        <a:solidFill>
                          <a:srgbClr val="7030A0"/>
                        </a:solidFill>
                      </a:endParaRPr>
                    </a:p>
                  </a:txBody>
                  <a:tcPr/>
                </a:tc>
                <a:extLst>
                  <a:ext uri="{0D108BD9-81ED-4DB2-BD59-A6C34878D82A}">
                    <a16:rowId xmlns:a16="http://schemas.microsoft.com/office/drawing/2014/main" val="1284664662"/>
                  </a:ext>
                </a:extLst>
              </a:tr>
              <a:tr h="182880">
                <a:tc>
                  <a:txBody>
                    <a:bodyPr/>
                    <a:lstStyle/>
                    <a:p>
                      <a:endParaRPr lang="en-US" sz="1300" b="1" dirty="0"/>
                    </a:p>
                  </a:txBody>
                  <a:tcPr/>
                </a:tc>
                <a:tc>
                  <a:txBody>
                    <a:bodyPr/>
                    <a:lstStyle/>
                    <a:p>
                      <a:r>
                        <a:rPr lang="en-US" sz="1300" b="1" dirty="0">
                          <a:solidFill>
                            <a:schemeClr val="tx2">
                              <a:lumMod val="50000"/>
                            </a:schemeClr>
                          </a:solidFill>
                        </a:rPr>
                        <a:t>ELL: Reading A to Z</a:t>
                      </a:r>
                    </a:p>
                  </a:txBody>
                  <a:tcPr/>
                </a:tc>
                <a:tc>
                  <a:txBody>
                    <a:bodyPr/>
                    <a:lstStyle/>
                    <a:p>
                      <a:r>
                        <a:rPr lang="en-US" sz="1300" b="1" dirty="0">
                          <a:solidFill>
                            <a:schemeClr val="tx2">
                              <a:lumMod val="50000"/>
                            </a:schemeClr>
                          </a:solidFill>
                        </a:rPr>
                        <a:t>K-8</a:t>
                      </a:r>
                    </a:p>
                  </a:txBody>
                  <a:tcPr/>
                </a:tc>
                <a:tc>
                  <a:txBody>
                    <a:bodyPr/>
                    <a:lstStyle/>
                    <a:p>
                      <a:r>
                        <a:rPr lang="en-US" sz="1300" b="1" dirty="0">
                          <a:solidFill>
                            <a:schemeClr val="tx2">
                              <a:lumMod val="50000"/>
                            </a:schemeClr>
                          </a:solidFill>
                        </a:rPr>
                        <a:t>2021-22</a:t>
                      </a:r>
                    </a:p>
                  </a:txBody>
                  <a:tcPr/>
                </a:tc>
                <a:tc>
                  <a:txBody>
                    <a:bodyPr/>
                    <a:lstStyle/>
                    <a:p>
                      <a:r>
                        <a:rPr lang="en-US" sz="1300" b="1" dirty="0">
                          <a:solidFill>
                            <a:schemeClr val="tx2">
                              <a:lumMod val="50000"/>
                            </a:schemeClr>
                          </a:solidFill>
                        </a:rPr>
                        <a:t>5 years</a:t>
                      </a:r>
                    </a:p>
                  </a:txBody>
                  <a:tcPr/>
                </a:tc>
                <a:tc>
                  <a:txBody>
                    <a:bodyPr/>
                    <a:lstStyle/>
                    <a:p>
                      <a:r>
                        <a:rPr lang="en-US" sz="1300" b="1" dirty="0">
                          <a:solidFill>
                            <a:schemeClr val="tx2">
                              <a:lumMod val="50000"/>
                            </a:schemeClr>
                          </a:solidFill>
                        </a:rPr>
                        <a:t>$105,352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solidFill>
                            <a:srgbClr val="0070C0"/>
                          </a:solidFill>
                          <a:sym typeface="Wingdings" panose="05000000000000000000" pitchFamily="2" charset="2"/>
                        </a:rPr>
                        <a:t></a:t>
                      </a:r>
                      <a:endParaRPr lang="en-US" sz="1300" b="1" dirty="0">
                        <a:solidFill>
                          <a:srgbClr val="7030A0"/>
                        </a:solidFill>
                      </a:endParaRPr>
                    </a:p>
                  </a:txBody>
                  <a:tcPr/>
                </a:tc>
                <a:extLst>
                  <a:ext uri="{0D108BD9-81ED-4DB2-BD59-A6C34878D82A}">
                    <a16:rowId xmlns:a16="http://schemas.microsoft.com/office/drawing/2014/main" val="141969015"/>
                  </a:ext>
                </a:extLst>
              </a:tr>
              <a:tr h="182880">
                <a:tc>
                  <a:txBody>
                    <a:bodyPr/>
                    <a:lstStyle/>
                    <a:p>
                      <a:r>
                        <a:rPr lang="en-US" sz="1300" b="1" dirty="0"/>
                        <a:t>Social Studies</a:t>
                      </a:r>
                    </a:p>
                  </a:txBody>
                  <a:tcPr/>
                </a:tc>
                <a:tc>
                  <a:txBody>
                    <a:bodyPr/>
                    <a:lstStyle/>
                    <a:p>
                      <a:r>
                        <a:rPr lang="en-US" sz="1300" b="1" dirty="0">
                          <a:solidFill>
                            <a:schemeClr val="tx1"/>
                          </a:solidFill>
                        </a:rPr>
                        <a:t>Actively Learn: </a:t>
                      </a:r>
                      <a:r>
                        <a:rPr lang="en-US" sz="1250" b="1" dirty="0">
                          <a:solidFill>
                            <a:schemeClr val="tx1"/>
                          </a:solidFill>
                        </a:rPr>
                        <a:t>ELA &amp; Social Studies</a:t>
                      </a:r>
                    </a:p>
                  </a:txBody>
                  <a:tcPr/>
                </a:tc>
                <a:tc>
                  <a:txBody>
                    <a:bodyPr/>
                    <a:lstStyle/>
                    <a:p>
                      <a:r>
                        <a:rPr lang="en-US" sz="1300" b="1" dirty="0">
                          <a:solidFill>
                            <a:schemeClr val="tx1"/>
                          </a:solidFill>
                        </a:rPr>
                        <a:t>7-12</a:t>
                      </a:r>
                    </a:p>
                  </a:txBody>
                  <a:tcPr/>
                </a:tc>
                <a:tc>
                  <a:txBody>
                    <a:bodyPr/>
                    <a:lstStyle/>
                    <a:p>
                      <a:r>
                        <a:rPr lang="en-US" sz="1300" b="1" dirty="0">
                          <a:solidFill>
                            <a:schemeClr val="tx1"/>
                          </a:solidFill>
                        </a:rPr>
                        <a:t>2021-22</a:t>
                      </a:r>
                    </a:p>
                  </a:txBody>
                  <a:tcPr/>
                </a:tc>
                <a:tc>
                  <a:txBody>
                    <a:bodyPr/>
                    <a:lstStyle/>
                    <a:p>
                      <a:r>
                        <a:rPr lang="en-US" sz="1300" b="1" dirty="0">
                          <a:solidFill>
                            <a:schemeClr val="tx1"/>
                          </a:solidFill>
                        </a:rPr>
                        <a:t>4 years</a:t>
                      </a:r>
                    </a:p>
                  </a:txBody>
                  <a:tcPr/>
                </a:tc>
                <a:tc>
                  <a:txBody>
                    <a:bodyPr/>
                    <a:lstStyle/>
                    <a:p>
                      <a:r>
                        <a:rPr lang="en-US" sz="1300" b="1" dirty="0">
                          <a:solidFill>
                            <a:schemeClr val="tx1"/>
                          </a:solidFill>
                        </a:rPr>
                        <a:t>$803,914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solidFill>
                            <a:srgbClr val="0070C0"/>
                          </a:solidFill>
                          <a:sym typeface="Wingdings" panose="05000000000000000000" pitchFamily="2" charset="2"/>
                        </a:rPr>
                        <a:t></a:t>
                      </a:r>
                      <a:endParaRPr lang="en-US" sz="1300" b="1" dirty="0">
                        <a:solidFill>
                          <a:srgbClr val="7030A0"/>
                        </a:solidFill>
                      </a:endParaRPr>
                    </a:p>
                  </a:txBody>
                  <a:tcPr/>
                </a:tc>
                <a:extLst>
                  <a:ext uri="{0D108BD9-81ED-4DB2-BD59-A6C34878D82A}">
                    <a16:rowId xmlns:a16="http://schemas.microsoft.com/office/drawing/2014/main" val="3235473380"/>
                  </a:ext>
                </a:extLst>
              </a:tr>
              <a:tr h="1828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dirty="0"/>
                        <a:t>Mathematics</a:t>
                      </a:r>
                      <a:r>
                        <a:rPr lang="en-US" sz="1300" b="1" dirty="0">
                          <a:solidFill>
                            <a:srgbClr val="C00000"/>
                          </a:solidFill>
                        </a:rPr>
                        <a:t>*</a:t>
                      </a:r>
                    </a:p>
                  </a:txBody>
                  <a:tcPr/>
                </a:tc>
                <a:tc>
                  <a:txBody>
                    <a:bodyPr/>
                    <a:lstStyle/>
                    <a:p>
                      <a:r>
                        <a:rPr lang="en-US" sz="1300" b="1" dirty="0"/>
                        <a:t>IReady Math Solution</a:t>
                      </a:r>
                    </a:p>
                  </a:txBody>
                  <a:tcPr/>
                </a:tc>
                <a:tc>
                  <a:txBody>
                    <a:bodyPr/>
                    <a:lstStyle/>
                    <a:p>
                      <a:r>
                        <a:rPr lang="en-US" sz="1300" b="1" dirty="0"/>
                        <a:t>K-1-2</a:t>
                      </a:r>
                    </a:p>
                  </a:txBody>
                  <a:tcPr/>
                </a:tc>
                <a:tc>
                  <a:txBody>
                    <a:bodyPr/>
                    <a:lstStyle/>
                    <a:p>
                      <a:r>
                        <a:rPr lang="en-US" sz="1300" b="1" dirty="0"/>
                        <a:t>2019-20</a:t>
                      </a:r>
                    </a:p>
                  </a:txBody>
                  <a:tcPr/>
                </a:tc>
                <a:tc>
                  <a:txBody>
                    <a:bodyPr/>
                    <a:lstStyle/>
                    <a:p>
                      <a:r>
                        <a:rPr lang="en-US" sz="1300" b="1" dirty="0"/>
                        <a:t>4 years</a:t>
                      </a:r>
                    </a:p>
                  </a:txBody>
                  <a:tcPr/>
                </a:tc>
                <a:tc>
                  <a:txBody>
                    <a:bodyPr/>
                    <a:lstStyle/>
                    <a:p>
                      <a:r>
                        <a:rPr lang="en-US" sz="1300" b="1" dirty="0"/>
                        <a:t>$522,839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solidFill>
                            <a:srgbClr val="0070C0"/>
                          </a:solidFill>
                          <a:sym typeface="Wingdings" panose="05000000000000000000" pitchFamily="2" charset="2"/>
                        </a:rPr>
                        <a:t></a:t>
                      </a:r>
                      <a:endParaRPr lang="en-US" sz="1300" b="1" dirty="0"/>
                    </a:p>
                  </a:txBody>
                  <a:tcPr/>
                </a:tc>
                <a:extLst>
                  <a:ext uri="{0D108BD9-81ED-4DB2-BD59-A6C34878D82A}">
                    <a16:rowId xmlns:a16="http://schemas.microsoft.com/office/drawing/2014/main" val="2722458170"/>
                  </a:ext>
                </a:extLst>
              </a:tr>
              <a:tr h="182880">
                <a:tc>
                  <a:txBody>
                    <a:bodyPr/>
                    <a:lstStyle/>
                    <a:p>
                      <a:endParaRPr lang="en-US" sz="1300" b="1" dirty="0">
                        <a:solidFill>
                          <a:srgbClr val="C00000"/>
                        </a:solidFill>
                      </a:endParaRPr>
                    </a:p>
                  </a:txBody>
                  <a:tcPr/>
                </a:tc>
                <a:tc>
                  <a:txBody>
                    <a:bodyPr/>
                    <a:lstStyle/>
                    <a:p>
                      <a:r>
                        <a:rPr lang="en-US" sz="1300" b="1" dirty="0">
                          <a:solidFill>
                            <a:schemeClr val="tx1"/>
                          </a:solidFill>
                        </a:rPr>
                        <a:t>HMH Into Math</a:t>
                      </a:r>
                    </a:p>
                  </a:txBody>
                  <a:tcPr/>
                </a:tc>
                <a:tc>
                  <a:txBody>
                    <a:bodyPr/>
                    <a:lstStyle/>
                    <a:p>
                      <a:r>
                        <a:rPr lang="en-US" sz="1300" b="1" dirty="0">
                          <a:solidFill>
                            <a:schemeClr val="tx1"/>
                          </a:solidFill>
                        </a:rPr>
                        <a:t>6-7-8</a:t>
                      </a:r>
                    </a:p>
                  </a:txBody>
                  <a:tcPr/>
                </a:tc>
                <a:tc>
                  <a:txBody>
                    <a:bodyPr/>
                    <a:lstStyle/>
                    <a:p>
                      <a:r>
                        <a:rPr lang="en-US" sz="1300" b="1" dirty="0">
                          <a:solidFill>
                            <a:schemeClr val="tx1"/>
                          </a:solidFill>
                        </a:rPr>
                        <a:t>2020-21</a:t>
                      </a:r>
                    </a:p>
                  </a:txBody>
                  <a:tcPr/>
                </a:tc>
                <a:tc>
                  <a:txBody>
                    <a:bodyPr/>
                    <a:lstStyle/>
                    <a:p>
                      <a:r>
                        <a:rPr lang="en-US" sz="1300" b="1" dirty="0">
                          <a:solidFill>
                            <a:schemeClr val="tx1"/>
                          </a:solidFill>
                        </a:rPr>
                        <a:t>6 years</a:t>
                      </a:r>
                    </a:p>
                  </a:txBody>
                  <a:tcPr/>
                </a:tc>
                <a:tc>
                  <a:txBody>
                    <a:bodyPr/>
                    <a:lstStyle/>
                    <a:p>
                      <a:r>
                        <a:rPr lang="en-US" sz="1300" b="1" dirty="0">
                          <a:solidFill>
                            <a:schemeClr val="tx1"/>
                          </a:solidFill>
                        </a:rPr>
                        <a:t>$794,787</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solidFill>
                            <a:srgbClr val="0070C0"/>
                          </a:solidFill>
                          <a:sym typeface="Wingdings" panose="05000000000000000000" pitchFamily="2" charset="2"/>
                        </a:rPr>
                        <a:t></a:t>
                      </a:r>
                      <a:endParaRPr lang="en-US" sz="1300" b="1" dirty="0">
                        <a:solidFill>
                          <a:srgbClr val="7030A0"/>
                        </a:solidFill>
                      </a:endParaRPr>
                    </a:p>
                  </a:txBody>
                  <a:tcPr/>
                </a:tc>
                <a:extLst>
                  <a:ext uri="{0D108BD9-81ED-4DB2-BD59-A6C34878D82A}">
                    <a16:rowId xmlns:a16="http://schemas.microsoft.com/office/drawing/2014/main" val="1800412260"/>
                  </a:ext>
                </a:extLst>
              </a:tr>
              <a:tr h="182880">
                <a:tc>
                  <a:txBody>
                    <a:bodyPr/>
                    <a:lstStyle/>
                    <a:p>
                      <a:endParaRPr lang="en-US" sz="1300" b="1" dirty="0"/>
                    </a:p>
                  </a:txBody>
                  <a:tcPr/>
                </a:tc>
                <a:tc>
                  <a:txBody>
                    <a:bodyPr/>
                    <a:lstStyle/>
                    <a:p>
                      <a:r>
                        <a:rPr lang="en-US" sz="1300" b="1" dirty="0">
                          <a:solidFill>
                            <a:schemeClr val="tx2">
                              <a:lumMod val="50000"/>
                            </a:schemeClr>
                          </a:solidFill>
                        </a:rPr>
                        <a:t>HMH Into Math</a:t>
                      </a:r>
                    </a:p>
                  </a:txBody>
                  <a:tcPr/>
                </a:tc>
                <a:tc>
                  <a:txBody>
                    <a:bodyPr/>
                    <a:lstStyle/>
                    <a:p>
                      <a:r>
                        <a:rPr lang="en-US" sz="1300" b="1" dirty="0">
                          <a:solidFill>
                            <a:schemeClr val="tx2">
                              <a:lumMod val="50000"/>
                            </a:schemeClr>
                          </a:solidFill>
                        </a:rPr>
                        <a:t>2-3-4-5</a:t>
                      </a:r>
                    </a:p>
                  </a:txBody>
                  <a:tcPr/>
                </a:tc>
                <a:tc>
                  <a:txBody>
                    <a:bodyPr/>
                    <a:lstStyle/>
                    <a:p>
                      <a:r>
                        <a:rPr lang="en-US" sz="1300" b="1" dirty="0">
                          <a:solidFill>
                            <a:schemeClr val="tx2">
                              <a:lumMod val="50000"/>
                            </a:schemeClr>
                          </a:solidFill>
                        </a:rPr>
                        <a:t>2021-22</a:t>
                      </a:r>
                    </a:p>
                  </a:txBody>
                  <a:tcPr/>
                </a:tc>
                <a:tc>
                  <a:txBody>
                    <a:bodyPr/>
                    <a:lstStyle/>
                    <a:p>
                      <a:r>
                        <a:rPr lang="en-US" sz="1300" b="1" dirty="0">
                          <a:solidFill>
                            <a:schemeClr val="tx2">
                              <a:lumMod val="50000"/>
                            </a:schemeClr>
                          </a:solidFill>
                        </a:rPr>
                        <a:t>6 years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dirty="0">
                          <a:solidFill>
                            <a:schemeClr val="tx2">
                              <a:lumMod val="50000"/>
                            </a:schemeClr>
                          </a:solidFill>
                        </a:rPr>
                        <a:t>$1,144,110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solidFill>
                            <a:srgbClr val="0070C0"/>
                          </a:solidFill>
                          <a:sym typeface="Wingdings" panose="05000000000000000000" pitchFamily="2" charset="2"/>
                        </a:rPr>
                        <a:t></a:t>
                      </a:r>
                      <a:endParaRPr lang="en-US" sz="1300" b="1" dirty="0"/>
                    </a:p>
                  </a:txBody>
                  <a:tcPr/>
                </a:tc>
                <a:extLst>
                  <a:ext uri="{0D108BD9-81ED-4DB2-BD59-A6C34878D82A}">
                    <a16:rowId xmlns:a16="http://schemas.microsoft.com/office/drawing/2014/main" val="3292333323"/>
                  </a:ext>
                </a:extLst>
              </a:tr>
              <a:tr h="182880">
                <a:tc>
                  <a:txBody>
                    <a:bodyPr/>
                    <a:lstStyle/>
                    <a:p>
                      <a:endParaRPr lang="en-US" sz="1300" b="1" dirty="0"/>
                    </a:p>
                  </a:txBody>
                  <a:tcPr/>
                </a:tc>
                <a:tc>
                  <a:txBody>
                    <a:bodyPr/>
                    <a:lstStyle/>
                    <a:p>
                      <a:r>
                        <a:rPr lang="en-US" sz="1300" b="1" dirty="0">
                          <a:solidFill>
                            <a:schemeClr val="tx2">
                              <a:lumMod val="50000"/>
                            </a:schemeClr>
                          </a:solidFill>
                        </a:rPr>
                        <a:t>HMH Into AGA</a:t>
                      </a:r>
                    </a:p>
                  </a:txBody>
                  <a:tcPr/>
                </a:tc>
                <a:tc>
                  <a:txBody>
                    <a:bodyPr/>
                    <a:lstStyle/>
                    <a:p>
                      <a:r>
                        <a:rPr lang="en-US" sz="1300" b="1" dirty="0">
                          <a:solidFill>
                            <a:schemeClr val="tx2">
                              <a:lumMod val="50000"/>
                            </a:schemeClr>
                          </a:solidFill>
                        </a:rPr>
                        <a:t>9-10</a:t>
                      </a:r>
                    </a:p>
                  </a:txBody>
                  <a:tcPr/>
                </a:tc>
                <a:tc>
                  <a:txBody>
                    <a:bodyPr/>
                    <a:lstStyle/>
                    <a:p>
                      <a:r>
                        <a:rPr lang="en-US" sz="1300" b="1" dirty="0">
                          <a:solidFill>
                            <a:schemeClr val="tx2">
                              <a:lumMod val="50000"/>
                            </a:schemeClr>
                          </a:solidFill>
                        </a:rPr>
                        <a:t>2021-22</a:t>
                      </a:r>
                    </a:p>
                  </a:txBody>
                  <a:tcPr/>
                </a:tc>
                <a:tc>
                  <a:txBody>
                    <a:bodyPr/>
                    <a:lstStyle/>
                    <a:p>
                      <a:r>
                        <a:rPr lang="en-US" sz="1300" b="1" dirty="0">
                          <a:solidFill>
                            <a:schemeClr val="tx2">
                              <a:lumMod val="50000"/>
                            </a:schemeClr>
                          </a:solidFill>
                        </a:rPr>
                        <a:t>6 years</a:t>
                      </a:r>
                    </a:p>
                  </a:txBody>
                  <a:tcPr/>
                </a:tc>
                <a:tc>
                  <a:txBody>
                    <a:bodyPr/>
                    <a:lstStyle/>
                    <a:p>
                      <a:r>
                        <a:rPr lang="en-US" sz="1300" b="1" dirty="0">
                          <a:solidFill>
                            <a:schemeClr val="tx2">
                              <a:lumMod val="50000"/>
                            </a:schemeClr>
                          </a:solidFill>
                        </a:rPr>
                        <a:t>$548,103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solidFill>
                            <a:srgbClr val="0070C0"/>
                          </a:solidFill>
                          <a:sym typeface="Wingdings" panose="05000000000000000000" pitchFamily="2" charset="2"/>
                        </a:rPr>
                        <a:t></a:t>
                      </a:r>
                      <a:endParaRPr lang="en-US" sz="1300" b="1" dirty="0">
                        <a:solidFill>
                          <a:srgbClr val="7030A0"/>
                        </a:solidFill>
                      </a:endParaRPr>
                    </a:p>
                  </a:txBody>
                  <a:tcPr/>
                </a:tc>
                <a:extLst>
                  <a:ext uri="{0D108BD9-81ED-4DB2-BD59-A6C34878D82A}">
                    <a16:rowId xmlns:a16="http://schemas.microsoft.com/office/drawing/2014/main" val="3418538162"/>
                  </a:ext>
                </a:extLst>
              </a:tr>
              <a:tr h="182880">
                <a:tc>
                  <a:txBody>
                    <a:bodyPr/>
                    <a:lstStyle/>
                    <a:p>
                      <a:endParaRPr lang="en-US" sz="1300" b="1" dirty="0"/>
                    </a:p>
                  </a:txBody>
                  <a:tcPr/>
                </a:tc>
                <a:tc>
                  <a:txBody>
                    <a:bodyPr/>
                    <a:lstStyle/>
                    <a:p>
                      <a:r>
                        <a:rPr lang="en-US" sz="1300" b="1" dirty="0">
                          <a:solidFill>
                            <a:srgbClr val="9900FF"/>
                          </a:solidFill>
                        </a:rPr>
                        <a:t>HMH Into Math</a:t>
                      </a:r>
                    </a:p>
                  </a:txBody>
                  <a:tcPr/>
                </a:tc>
                <a:tc>
                  <a:txBody>
                    <a:bodyPr/>
                    <a:lstStyle/>
                    <a:p>
                      <a:r>
                        <a:rPr lang="en-US" sz="1300" b="1" dirty="0">
                          <a:solidFill>
                            <a:srgbClr val="9900FF"/>
                          </a:solidFill>
                        </a:rPr>
                        <a:t>K-1</a:t>
                      </a:r>
                    </a:p>
                  </a:txBody>
                  <a:tcPr/>
                </a:tc>
                <a:tc>
                  <a:txBody>
                    <a:bodyPr/>
                    <a:lstStyle/>
                    <a:p>
                      <a:r>
                        <a:rPr lang="en-US" sz="1300" b="1" dirty="0">
                          <a:solidFill>
                            <a:srgbClr val="9900FF"/>
                          </a:solidFill>
                        </a:rPr>
                        <a:t>TBD</a:t>
                      </a:r>
                    </a:p>
                  </a:txBody>
                  <a:tcPr/>
                </a:tc>
                <a:tc>
                  <a:txBody>
                    <a:bodyPr/>
                    <a:lstStyle/>
                    <a:p>
                      <a:r>
                        <a:rPr lang="en-US" sz="1300" b="1" dirty="0">
                          <a:solidFill>
                            <a:srgbClr val="9900FF"/>
                          </a:solidFill>
                        </a:rPr>
                        <a:t>6 years</a:t>
                      </a:r>
                    </a:p>
                  </a:txBody>
                  <a:tcPr/>
                </a:tc>
                <a:tc>
                  <a:txBody>
                    <a:bodyPr/>
                    <a:lstStyle/>
                    <a:p>
                      <a:r>
                        <a:rPr lang="en-US" sz="1300" b="1" dirty="0">
                          <a:solidFill>
                            <a:srgbClr val="9900FF"/>
                          </a:solidFill>
                        </a:rPr>
                        <a:t>TBD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300" b="1" dirty="0">
                        <a:solidFill>
                          <a:srgbClr val="9900FF"/>
                        </a:solidFill>
                      </a:endParaRPr>
                    </a:p>
                  </a:txBody>
                  <a:tcPr/>
                </a:tc>
                <a:extLst>
                  <a:ext uri="{0D108BD9-81ED-4DB2-BD59-A6C34878D82A}">
                    <a16:rowId xmlns:a16="http://schemas.microsoft.com/office/drawing/2014/main" val="1302128402"/>
                  </a:ext>
                </a:extLst>
              </a:tr>
              <a:tr h="182880">
                <a:tc>
                  <a:txBody>
                    <a:bodyPr/>
                    <a:lstStyle/>
                    <a:p>
                      <a:endParaRPr lang="en-US" sz="1300" b="1" dirty="0"/>
                    </a:p>
                  </a:txBody>
                  <a:tcPr/>
                </a:tc>
                <a:tc>
                  <a:txBody>
                    <a:bodyPr/>
                    <a:lstStyle/>
                    <a:p>
                      <a:r>
                        <a:rPr lang="en-US" sz="1300" b="1" dirty="0">
                          <a:solidFill>
                            <a:srgbClr val="9900FF"/>
                          </a:solidFill>
                        </a:rPr>
                        <a:t>MobyMax Math - Renewal</a:t>
                      </a:r>
                    </a:p>
                  </a:txBody>
                  <a:tcPr/>
                </a:tc>
                <a:tc>
                  <a:txBody>
                    <a:bodyPr/>
                    <a:lstStyle/>
                    <a:p>
                      <a:r>
                        <a:rPr lang="en-US" sz="1300" b="1" dirty="0">
                          <a:solidFill>
                            <a:srgbClr val="9900FF"/>
                          </a:solidFill>
                        </a:rPr>
                        <a:t>K-8</a:t>
                      </a:r>
                    </a:p>
                  </a:txBody>
                  <a:tcPr/>
                </a:tc>
                <a:tc>
                  <a:txBody>
                    <a:bodyPr/>
                    <a:lstStyle/>
                    <a:p>
                      <a:r>
                        <a:rPr lang="en-US" sz="1300" b="1" dirty="0">
                          <a:solidFill>
                            <a:srgbClr val="9900FF"/>
                          </a:solidFill>
                        </a:rPr>
                        <a:t>TBD</a:t>
                      </a:r>
                    </a:p>
                  </a:txBody>
                  <a:tcPr/>
                </a:tc>
                <a:tc>
                  <a:txBody>
                    <a:bodyPr/>
                    <a:lstStyle/>
                    <a:p>
                      <a:r>
                        <a:rPr lang="en-US" sz="1300" b="1" dirty="0">
                          <a:solidFill>
                            <a:srgbClr val="9900FF"/>
                          </a:solidFill>
                        </a:rPr>
                        <a:t>3 years</a:t>
                      </a:r>
                    </a:p>
                  </a:txBody>
                  <a:tcPr/>
                </a:tc>
                <a:tc>
                  <a:txBody>
                    <a:bodyPr/>
                    <a:lstStyle/>
                    <a:p>
                      <a:r>
                        <a:rPr lang="en-US" sz="1300" b="1" dirty="0">
                          <a:solidFill>
                            <a:srgbClr val="9900FF"/>
                          </a:solidFill>
                        </a:rPr>
                        <a:t>TBD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300" b="1" dirty="0"/>
                    </a:p>
                  </a:txBody>
                  <a:tcPr/>
                </a:tc>
                <a:extLst>
                  <a:ext uri="{0D108BD9-81ED-4DB2-BD59-A6C34878D82A}">
                    <a16:rowId xmlns:a16="http://schemas.microsoft.com/office/drawing/2014/main" val="1428793553"/>
                  </a:ext>
                </a:extLst>
              </a:tr>
              <a:tr h="182880">
                <a:tc>
                  <a:txBody>
                    <a:bodyPr/>
                    <a:lstStyle/>
                    <a:p>
                      <a:r>
                        <a:rPr lang="en-US" sz="1300" b="1" dirty="0"/>
                        <a:t>Science</a:t>
                      </a:r>
                    </a:p>
                  </a:txBody>
                  <a:tcPr/>
                </a:tc>
                <a:tc>
                  <a:txBody>
                    <a:bodyPr/>
                    <a:lstStyle/>
                    <a:p>
                      <a:r>
                        <a:rPr lang="en-US" sz="1300" b="1" dirty="0">
                          <a:solidFill>
                            <a:srgbClr val="9900FF"/>
                          </a:solidFill>
                        </a:rPr>
                        <a:t>Science Program TBD</a:t>
                      </a:r>
                    </a:p>
                  </a:txBody>
                  <a:tcPr/>
                </a:tc>
                <a:tc>
                  <a:txBody>
                    <a:bodyPr/>
                    <a:lstStyle/>
                    <a:p>
                      <a:r>
                        <a:rPr lang="en-US" sz="1300" b="1" dirty="0">
                          <a:solidFill>
                            <a:srgbClr val="9900FF"/>
                          </a:solidFill>
                        </a:rPr>
                        <a:t>K-5</a:t>
                      </a:r>
                    </a:p>
                  </a:txBody>
                  <a:tcPr/>
                </a:tc>
                <a:tc>
                  <a:txBody>
                    <a:bodyPr/>
                    <a:lstStyle/>
                    <a:p>
                      <a:r>
                        <a:rPr lang="en-US" sz="1300" b="1" dirty="0">
                          <a:solidFill>
                            <a:srgbClr val="9900FF"/>
                          </a:solidFill>
                        </a:rPr>
                        <a:t>TBD</a:t>
                      </a:r>
                    </a:p>
                  </a:txBody>
                  <a:tcPr/>
                </a:tc>
                <a:tc>
                  <a:txBody>
                    <a:bodyPr/>
                    <a:lstStyle/>
                    <a:p>
                      <a:r>
                        <a:rPr lang="en-US" sz="1300" b="1" dirty="0">
                          <a:solidFill>
                            <a:srgbClr val="9900FF"/>
                          </a:solidFill>
                        </a:rPr>
                        <a:t>6 years</a:t>
                      </a:r>
                    </a:p>
                  </a:txBody>
                  <a:tcPr/>
                </a:tc>
                <a:tc>
                  <a:txBody>
                    <a:bodyPr/>
                    <a:lstStyle/>
                    <a:p>
                      <a:r>
                        <a:rPr lang="en-US" sz="1300" b="1" dirty="0">
                          <a:solidFill>
                            <a:srgbClr val="9900FF"/>
                          </a:solidFill>
                        </a:rPr>
                        <a:t>TBD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300" b="1" dirty="0">
                        <a:solidFill>
                          <a:srgbClr val="9900FF"/>
                        </a:solidFill>
                      </a:endParaRPr>
                    </a:p>
                  </a:txBody>
                  <a:tcPr/>
                </a:tc>
                <a:extLst>
                  <a:ext uri="{0D108BD9-81ED-4DB2-BD59-A6C34878D82A}">
                    <a16:rowId xmlns:a16="http://schemas.microsoft.com/office/drawing/2014/main" val="2496734533"/>
                  </a:ext>
                </a:extLst>
              </a:tr>
              <a:tr h="182880">
                <a:tc>
                  <a:txBody>
                    <a:bodyPr/>
                    <a:lstStyle/>
                    <a:p>
                      <a:endParaRPr lang="en-US" sz="1300" b="1" dirty="0"/>
                    </a:p>
                  </a:txBody>
                  <a:tcPr/>
                </a:tc>
                <a:tc>
                  <a:txBody>
                    <a:bodyPr/>
                    <a:lstStyle/>
                    <a:p>
                      <a:r>
                        <a:rPr lang="en-US" sz="1300" b="1" dirty="0">
                          <a:solidFill>
                            <a:srgbClr val="9900FF"/>
                          </a:solidFill>
                        </a:rPr>
                        <a:t>Science Program TBD</a:t>
                      </a:r>
                    </a:p>
                  </a:txBody>
                  <a:tcPr/>
                </a:tc>
                <a:tc>
                  <a:txBody>
                    <a:bodyPr/>
                    <a:lstStyle/>
                    <a:p>
                      <a:r>
                        <a:rPr lang="en-US" sz="1300" b="1" dirty="0">
                          <a:solidFill>
                            <a:srgbClr val="9900FF"/>
                          </a:solidFill>
                        </a:rPr>
                        <a:t>6-8</a:t>
                      </a:r>
                    </a:p>
                  </a:txBody>
                  <a:tcPr/>
                </a:tc>
                <a:tc>
                  <a:txBody>
                    <a:bodyPr/>
                    <a:lstStyle/>
                    <a:p>
                      <a:r>
                        <a:rPr lang="en-US" sz="1300" b="1" dirty="0">
                          <a:solidFill>
                            <a:srgbClr val="9900FF"/>
                          </a:solidFill>
                        </a:rPr>
                        <a:t>TBD</a:t>
                      </a:r>
                    </a:p>
                  </a:txBody>
                  <a:tcPr/>
                </a:tc>
                <a:tc>
                  <a:txBody>
                    <a:bodyPr/>
                    <a:lstStyle/>
                    <a:p>
                      <a:r>
                        <a:rPr lang="en-US" sz="1300" b="1" dirty="0">
                          <a:solidFill>
                            <a:srgbClr val="9900FF"/>
                          </a:solidFill>
                        </a:rPr>
                        <a:t>6 years</a:t>
                      </a:r>
                    </a:p>
                  </a:txBody>
                  <a:tcPr/>
                </a:tc>
                <a:tc>
                  <a:txBody>
                    <a:bodyPr/>
                    <a:lstStyle/>
                    <a:p>
                      <a:r>
                        <a:rPr lang="en-US" sz="1300" b="1" dirty="0">
                          <a:solidFill>
                            <a:srgbClr val="9900FF"/>
                          </a:solidFill>
                        </a:rPr>
                        <a:t>TBD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300" b="1" dirty="0"/>
                    </a:p>
                  </a:txBody>
                  <a:tcPr/>
                </a:tc>
                <a:extLst>
                  <a:ext uri="{0D108BD9-81ED-4DB2-BD59-A6C34878D82A}">
                    <a16:rowId xmlns:a16="http://schemas.microsoft.com/office/drawing/2014/main" val="1282839333"/>
                  </a:ext>
                </a:extLst>
              </a:tr>
            </a:tbl>
          </a:graphicData>
        </a:graphic>
      </p:graphicFrame>
      <p:sp>
        <p:nvSpPr>
          <p:cNvPr id="11" name="TextBox 10">
            <a:extLst>
              <a:ext uri="{FF2B5EF4-FFF2-40B4-BE49-F238E27FC236}">
                <a16:creationId xmlns:a16="http://schemas.microsoft.com/office/drawing/2014/main" id="{88C65F1A-24E6-4CE1-A995-CD6E17EB308F}"/>
              </a:ext>
            </a:extLst>
          </p:cNvPr>
          <p:cNvSpPr txBox="1"/>
          <p:nvPr/>
        </p:nvSpPr>
        <p:spPr>
          <a:xfrm>
            <a:off x="685800" y="6096000"/>
            <a:ext cx="3657600"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nchor="ctr">
            <a:spAutoFit/>
          </a:bodyPr>
          <a:lstStyle/>
          <a:p>
            <a:r>
              <a:rPr lang="en-US" dirty="0">
                <a:solidFill>
                  <a:srgbClr val="C00000"/>
                </a:solidFill>
              </a:rPr>
              <a:t>*</a:t>
            </a:r>
            <a:r>
              <a:rPr lang="en-US" sz="1300" b="1" i="1" dirty="0">
                <a:solidFill>
                  <a:srgbClr val="0070C0"/>
                </a:solidFill>
              </a:rPr>
              <a:t>with annual replenishment of consumable books</a:t>
            </a:r>
          </a:p>
        </p:txBody>
      </p:sp>
      <p:sp>
        <p:nvSpPr>
          <p:cNvPr id="8" name="TextBox 7">
            <a:extLst>
              <a:ext uri="{FF2B5EF4-FFF2-40B4-BE49-F238E27FC236}">
                <a16:creationId xmlns:a16="http://schemas.microsoft.com/office/drawing/2014/main" id="{0889DCF2-3611-4282-8FCE-FCC590327F2A}"/>
              </a:ext>
            </a:extLst>
          </p:cNvPr>
          <p:cNvSpPr txBox="1"/>
          <p:nvPr/>
        </p:nvSpPr>
        <p:spPr>
          <a:xfrm>
            <a:off x="762000" y="1196888"/>
            <a:ext cx="7543800" cy="292388"/>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1300" b="1" i="1" dirty="0">
                <a:solidFill>
                  <a:schemeClr val="bg1"/>
                </a:solidFill>
              </a:rPr>
              <a:t>The district is focused on optimization of fiscal resources to meet core academic objectives.</a:t>
            </a:r>
          </a:p>
        </p:txBody>
      </p:sp>
    </p:spTree>
    <p:extLst>
      <p:ext uri="{BB962C8B-B14F-4D97-AF65-F5344CB8AC3E}">
        <p14:creationId xmlns:p14="http://schemas.microsoft.com/office/powerpoint/2010/main" val="2371134557"/>
      </p:ext>
    </p:extLst>
  </p:cSld>
  <p:clrMapOvr>
    <a:masterClrMapping/>
  </p:clrMapOvr>
  <p:transition spd="slow">
    <p:wipe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53266" y="3124200"/>
            <a:ext cx="6637468" cy="1362075"/>
          </a:xfrm>
        </p:spPr>
        <p:style>
          <a:lnRef idx="0">
            <a:schemeClr val="accent2"/>
          </a:lnRef>
          <a:fillRef idx="3">
            <a:schemeClr val="accent2"/>
          </a:fillRef>
          <a:effectRef idx="3">
            <a:schemeClr val="accent2"/>
          </a:effectRef>
          <a:fontRef idx="minor">
            <a:schemeClr val="lt1"/>
          </a:fontRef>
        </p:style>
        <p:txBody>
          <a:bodyPr/>
          <a:lstStyle/>
          <a:p>
            <a:r>
              <a:rPr lang="en-US" b="1" dirty="0"/>
              <a:t>BUDGET OVERVIEW: 2021-22 (Current School Year)</a:t>
            </a:r>
          </a:p>
        </p:txBody>
      </p:sp>
      <p:sp>
        <p:nvSpPr>
          <p:cNvPr id="2" name="Text Placeholder 1"/>
          <p:cNvSpPr>
            <a:spLocks noGrp="1"/>
          </p:cNvSpPr>
          <p:nvPr>
            <p:ph type="body" idx="1"/>
          </p:nvPr>
        </p:nvSpPr>
        <p:spPr>
          <a:xfrm>
            <a:off x="1253266" y="4490571"/>
            <a:ext cx="6637467" cy="1520413"/>
          </a:xfrm>
        </p:spPr>
        <p:style>
          <a:lnRef idx="2">
            <a:schemeClr val="accent2"/>
          </a:lnRef>
          <a:fillRef idx="1">
            <a:schemeClr val="lt1"/>
          </a:fillRef>
          <a:effectRef idx="0">
            <a:schemeClr val="accent2"/>
          </a:effectRef>
          <a:fontRef idx="minor">
            <a:schemeClr val="dk1"/>
          </a:fontRef>
        </p:style>
        <p:txBody>
          <a:bodyPr>
            <a:normAutofit fontScale="92500" lnSpcReduction="20000"/>
          </a:bodyPr>
          <a:lstStyle/>
          <a:p>
            <a:pPr marL="342900" indent="-342900">
              <a:buFont typeface="Wingdings" panose="05000000000000000000" pitchFamily="2" charset="2"/>
              <a:buChar char="q"/>
            </a:pPr>
            <a:r>
              <a:rPr lang="en-US" b="1" dirty="0">
                <a:solidFill>
                  <a:schemeClr val="tx2"/>
                </a:solidFill>
              </a:rPr>
              <a:t>District Budget: Operating Budget + Major Grants</a:t>
            </a:r>
          </a:p>
          <a:p>
            <a:pPr marL="342900" indent="-342900">
              <a:buFont typeface="Wingdings" panose="05000000000000000000" pitchFamily="2" charset="2"/>
              <a:buChar char="q"/>
            </a:pPr>
            <a:r>
              <a:rPr lang="en-US" b="1" dirty="0">
                <a:solidFill>
                  <a:schemeClr val="tx2"/>
                </a:solidFill>
              </a:rPr>
              <a:t>Enrollment: Trends and Implications</a:t>
            </a:r>
          </a:p>
          <a:p>
            <a:pPr marL="342900" indent="-342900">
              <a:buFont typeface="Wingdings" panose="05000000000000000000" pitchFamily="2" charset="2"/>
              <a:buChar char="q"/>
            </a:pPr>
            <a:r>
              <a:rPr lang="en-US" b="1" dirty="0">
                <a:solidFill>
                  <a:schemeClr val="tx2"/>
                </a:solidFill>
              </a:rPr>
              <a:t>SPED/ELL Services: Federal &amp; State Grants</a:t>
            </a:r>
          </a:p>
          <a:p>
            <a:pPr marL="342900" indent="-342900">
              <a:buFont typeface="Wingdings" panose="05000000000000000000" pitchFamily="2" charset="2"/>
              <a:buChar char="q"/>
            </a:pPr>
            <a:r>
              <a:rPr lang="en-US" b="1" dirty="0">
                <a:solidFill>
                  <a:schemeClr val="tx2"/>
                </a:solidFill>
              </a:rPr>
              <a:t>State/City Share</a:t>
            </a:r>
          </a:p>
          <a:p>
            <a:pPr marL="342900" indent="-342900">
              <a:buFont typeface="Wingdings" panose="05000000000000000000" pitchFamily="2" charset="2"/>
              <a:buChar char="q"/>
            </a:pPr>
            <a:r>
              <a:rPr lang="en-US" b="1" dirty="0">
                <a:solidFill>
                  <a:schemeClr val="tx2"/>
                </a:solidFill>
              </a:rPr>
              <a:t>Average Percentage Growth</a:t>
            </a:r>
          </a:p>
        </p:txBody>
      </p:sp>
      <p:sp>
        <p:nvSpPr>
          <p:cNvPr id="4" name="Date Placeholder 3"/>
          <p:cNvSpPr>
            <a:spLocks noGrp="1"/>
          </p:cNvSpPr>
          <p:nvPr>
            <p:ph type="dt" sz="half" idx="10"/>
          </p:nvPr>
        </p:nvSpPr>
        <p:spPr/>
        <p:txBody>
          <a:bodyPr/>
          <a:lstStyle/>
          <a:p>
            <a:r>
              <a:rPr lang="en-US" dirty="0"/>
              <a:t>January 2022</a:t>
            </a:r>
          </a:p>
        </p:txBody>
      </p:sp>
      <p:sp>
        <p:nvSpPr>
          <p:cNvPr id="6" name="Slide Number Placeholder 5"/>
          <p:cNvSpPr>
            <a:spLocks noGrp="1"/>
          </p:cNvSpPr>
          <p:nvPr>
            <p:ph type="sldNum" sz="quarter" idx="12"/>
          </p:nvPr>
        </p:nvSpPr>
        <p:spPr/>
        <p:txBody>
          <a:bodyPr/>
          <a:lstStyle/>
          <a:p>
            <a:fld id="{8B029824-C0FE-4500-AD39-B628196C05B5}" type="slidenum">
              <a:rPr lang="en-US" smtClean="0"/>
              <a:t>14</a:t>
            </a:fld>
            <a:endParaRPr lang="en-US" dirty="0"/>
          </a:p>
        </p:txBody>
      </p:sp>
      <p:pic>
        <p:nvPicPr>
          <p:cNvPr id="1026" name="Picture 2" descr="C:\Program Files (x86)\Microsoft Office\MEDIA\CAGCAT10\j0222015.wmf"/>
          <p:cNvPicPr>
            <a:picLocks noChangeAspect="1" noChangeArrowheads="1"/>
          </p:cNvPicPr>
          <p:nvPr/>
        </p:nvPicPr>
        <p:blipFill>
          <a:blip r:embed="rId2"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1253266" y="624840"/>
            <a:ext cx="1731136" cy="173736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7" name="Title 2">
            <a:extLst>
              <a:ext uri="{FF2B5EF4-FFF2-40B4-BE49-F238E27FC236}">
                <a16:creationId xmlns:a16="http://schemas.microsoft.com/office/drawing/2014/main" id="{D0E113CB-5B10-4230-AF50-931735E41BA3}"/>
              </a:ext>
            </a:extLst>
          </p:cNvPr>
          <p:cNvSpPr txBox="1">
            <a:spLocks/>
          </p:cNvSpPr>
          <p:nvPr/>
        </p:nvSpPr>
        <p:spPr>
          <a:xfrm>
            <a:off x="1253266" y="2483585"/>
            <a:ext cx="1489934" cy="609600"/>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b">
            <a:normAutofit fontScale="92500" lnSpcReduction="10000"/>
          </a:bodyPr>
          <a:lstStyle>
            <a:lvl1pPr algn="l" defTabSz="914400" rtl="0" eaLnBrk="1" latinLnBrk="0" hangingPunct="1">
              <a:spcBef>
                <a:spcPct val="0"/>
              </a:spcBef>
              <a:buNone/>
              <a:defRPr sz="4000" b="0" kern="1200" cap="none" baseline="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algn="ctr"/>
            <a:r>
              <a:rPr lang="en-US" b="1" dirty="0"/>
              <a:t>Part 2</a:t>
            </a:r>
          </a:p>
        </p:txBody>
      </p:sp>
    </p:spTree>
    <p:extLst>
      <p:ext uri="{BB962C8B-B14F-4D97-AF65-F5344CB8AC3E}">
        <p14:creationId xmlns:p14="http://schemas.microsoft.com/office/powerpoint/2010/main" val="3780479208"/>
      </p:ext>
    </p:extLst>
  </p:cSld>
  <p:clrMapOvr>
    <a:masterClrMapping/>
  </p:clrMapOvr>
  <p:transition spd="slow">
    <p:wipe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535272-0C12-45EA-B63F-01C5A54F68DB}"/>
              </a:ext>
            </a:extLst>
          </p:cNvPr>
          <p:cNvSpPr>
            <a:spLocks noGrp="1"/>
          </p:cNvSpPr>
          <p:nvPr>
            <p:ph type="dt" sz="half" idx="10"/>
          </p:nvPr>
        </p:nvSpPr>
        <p:spPr/>
        <p:txBody>
          <a:bodyPr/>
          <a:lstStyle/>
          <a:p>
            <a:r>
              <a:rPr lang="en-US" dirty="0"/>
              <a:t>January 2022</a:t>
            </a:r>
          </a:p>
        </p:txBody>
      </p:sp>
      <p:sp>
        <p:nvSpPr>
          <p:cNvPr id="3" name="Slide Number Placeholder 2">
            <a:extLst>
              <a:ext uri="{FF2B5EF4-FFF2-40B4-BE49-F238E27FC236}">
                <a16:creationId xmlns:a16="http://schemas.microsoft.com/office/drawing/2014/main" id="{685C7994-E81E-4D0F-A761-5288EEF5852E}"/>
              </a:ext>
            </a:extLst>
          </p:cNvPr>
          <p:cNvSpPr>
            <a:spLocks noGrp="1"/>
          </p:cNvSpPr>
          <p:nvPr>
            <p:ph type="sldNum" sz="quarter" idx="12"/>
          </p:nvPr>
        </p:nvSpPr>
        <p:spPr/>
        <p:txBody>
          <a:bodyPr/>
          <a:lstStyle/>
          <a:p>
            <a:fld id="{8B029824-C0FE-4500-AD39-B628196C05B5}" type="slidenum">
              <a:rPr lang="en-US" smtClean="0"/>
              <a:t>15</a:t>
            </a:fld>
            <a:endParaRPr lang="en-US" dirty="0"/>
          </a:p>
        </p:txBody>
      </p:sp>
      <p:sp>
        <p:nvSpPr>
          <p:cNvPr id="6" name="Title 1">
            <a:extLst>
              <a:ext uri="{FF2B5EF4-FFF2-40B4-BE49-F238E27FC236}">
                <a16:creationId xmlns:a16="http://schemas.microsoft.com/office/drawing/2014/main" id="{831CB38E-578D-441F-B6A9-67F384E66E3D}"/>
              </a:ext>
            </a:extLst>
          </p:cNvPr>
          <p:cNvSpPr txBox="1">
            <a:spLocks/>
          </p:cNvSpPr>
          <p:nvPr/>
        </p:nvSpPr>
        <p:spPr>
          <a:xfrm>
            <a:off x="914400" y="762000"/>
            <a:ext cx="7315200" cy="685800"/>
          </a:xfrm>
          <a:prstGeom prst="rect">
            <a:avLst/>
          </a:prstGeom>
        </p:spPr>
        <p:style>
          <a:lnRef idx="0">
            <a:schemeClr val="accent2"/>
          </a:lnRef>
          <a:fillRef idx="3">
            <a:schemeClr val="accent2"/>
          </a:fillRef>
          <a:effectRef idx="3">
            <a:schemeClr val="accent2"/>
          </a:effectRef>
          <a:fontRef idx="minor">
            <a:schemeClr val="lt1"/>
          </a:fontRef>
        </p:style>
        <p:txBody>
          <a:bodyPr anchor="ctr">
            <a:normAutofit fontScale="90000"/>
          </a:bodyPr>
          <a:lstStyle>
            <a:lvl1pPr algn="l" defTabSz="914400" rtl="0" eaLnBrk="1" latinLnBrk="0" hangingPunct="1">
              <a:spcBef>
                <a:spcPct val="0"/>
              </a:spcBef>
              <a:buNone/>
              <a:defRPr sz="40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en-US" b="1" dirty="0"/>
              <a:t>DISTRICT BUDGET			2021-22</a:t>
            </a:r>
          </a:p>
        </p:txBody>
      </p:sp>
      <p:sp>
        <p:nvSpPr>
          <p:cNvPr id="8" name="Content Placeholder 7">
            <a:extLst>
              <a:ext uri="{FF2B5EF4-FFF2-40B4-BE49-F238E27FC236}">
                <a16:creationId xmlns:a16="http://schemas.microsoft.com/office/drawing/2014/main" id="{4195C1E1-DEEF-4AA8-8FD5-9F478EDE6C00}"/>
              </a:ext>
            </a:extLst>
          </p:cNvPr>
          <p:cNvSpPr txBox="1">
            <a:spLocks/>
          </p:cNvSpPr>
          <p:nvPr/>
        </p:nvSpPr>
        <p:spPr>
          <a:xfrm>
            <a:off x="990600" y="1524000"/>
            <a:ext cx="7239000" cy="4648200"/>
          </a:xfrm>
          <a:prstGeom prst="rect">
            <a:avLst/>
          </a:prstGeom>
        </p:spPr>
        <p:txBody>
          <a:bodyPr>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buFont typeface="Wingdings 2" pitchFamily="18" charset="2"/>
              <a:buNone/>
            </a:pPr>
            <a:endParaRPr lang="en-US" dirty="0"/>
          </a:p>
          <a:p>
            <a:endParaRPr lang="en-US" dirty="0"/>
          </a:p>
        </p:txBody>
      </p:sp>
      <p:sp>
        <p:nvSpPr>
          <p:cNvPr id="9" name="Slide Number Placeholder 9">
            <a:extLst>
              <a:ext uri="{FF2B5EF4-FFF2-40B4-BE49-F238E27FC236}">
                <a16:creationId xmlns:a16="http://schemas.microsoft.com/office/drawing/2014/main" id="{171B3362-22FA-4014-BE8D-B7264374828D}"/>
              </a:ext>
            </a:extLst>
          </p:cNvPr>
          <p:cNvSpPr txBox="1">
            <a:spLocks/>
          </p:cNvSpPr>
          <p:nvPr/>
        </p:nvSpPr>
        <p:spPr>
          <a:xfrm>
            <a:off x="4649096" y="224491"/>
            <a:ext cx="1332156"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FEFEF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029824-C0FE-4500-AD39-B628196C05B5}" type="slidenum">
              <a:rPr lang="en-US" smtClean="0"/>
              <a:pPr/>
              <a:t>15</a:t>
            </a:fld>
            <a:endParaRPr lang="en-US" dirty="0"/>
          </a:p>
        </p:txBody>
      </p:sp>
      <p:graphicFrame>
        <p:nvGraphicFramePr>
          <p:cNvPr id="10" name="Diagram 9">
            <a:extLst>
              <a:ext uri="{FF2B5EF4-FFF2-40B4-BE49-F238E27FC236}">
                <a16:creationId xmlns:a16="http://schemas.microsoft.com/office/drawing/2014/main" id="{5C3457EA-9D55-4915-8134-3BF7EBFD089F}"/>
              </a:ext>
            </a:extLst>
          </p:cNvPr>
          <p:cNvGraphicFramePr/>
          <p:nvPr>
            <p:extLst>
              <p:ext uri="{D42A27DB-BD31-4B8C-83A1-F6EECF244321}">
                <p14:modId xmlns:p14="http://schemas.microsoft.com/office/powerpoint/2010/main" val="2553986898"/>
              </p:ext>
            </p:extLst>
          </p:nvPr>
        </p:nvGraphicFramePr>
        <p:xfrm>
          <a:off x="1382174" y="1645941"/>
          <a:ext cx="6096000" cy="441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Box 10">
            <a:extLst>
              <a:ext uri="{FF2B5EF4-FFF2-40B4-BE49-F238E27FC236}">
                <a16:creationId xmlns:a16="http://schemas.microsoft.com/office/drawing/2014/main" id="{CBF9DA11-765C-4BDE-B368-F8A5C0315B76}"/>
              </a:ext>
            </a:extLst>
          </p:cNvPr>
          <p:cNvSpPr txBox="1"/>
          <p:nvPr/>
        </p:nvSpPr>
        <p:spPr>
          <a:xfrm>
            <a:off x="639651" y="6172200"/>
            <a:ext cx="2514600" cy="369332"/>
          </a:xfrm>
          <a:prstGeom prst="rect">
            <a:avLst/>
          </a:prstGeom>
          <a:noFill/>
        </p:spPr>
        <p:txBody>
          <a:bodyPr wrap="square" rtlCol="0">
            <a:spAutoFit/>
          </a:bodyPr>
          <a:lstStyle/>
          <a:p>
            <a:r>
              <a:rPr lang="en-US" dirty="0"/>
              <a:t>*</a:t>
            </a:r>
            <a:r>
              <a:rPr lang="en-US" sz="1100" b="1" dirty="0"/>
              <a:t>Including nonpublic school amounts</a:t>
            </a:r>
          </a:p>
        </p:txBody>
      </p:sp>
      <p:sp>
        <p:nvSpPr>
          <p:cNvPr id="12" name="Rectangle 11">
            <a:extLst>
              <a:ext uri="{FF2B5EF4-FFF2-40B4-BE49-F238E27FC236}">
                <a16:creationId xmlns:a16="http://schemas.microsoft.com/office/drawing/2014/main" id="{687A1B33-283D-4D3E-86F8-255A3D1503E4}"/>
              </a:ext>
            </a:extLst>
          </p:cNvPr>
          <p:cNvSpPr/>
          <p:nvPr/>
        </p:nvSpPr>
        <p:spPr>
          <a:xfrm>
            <a:off x="736305" y="4480578"/>
            <a:ext cx="1255505" cy="523220"/>
          </a:xfrm>
          <a:prstGeom prst="rect">
            <a:avLst/>
          </a:prstGeom>
          <a:solidFill>
            <a:srgbClr val="339966"/>
          </a:solidFill>
        </p:spPr>
        <p:style>
          <a:lnRef idx="0">
            <a:schemeClr val="accent6"/>
          </a:lnRef>
          <a:fillRef idx="3">
            <a:schemeClr val="accent6"/>
          </a:fillRef>
          <a:effectRef idx="3">
            <a:schemeClr val="accent6"/>
          </a:effectRef>
          <a:fontRef idx="minor">
            <a:schemeClr val="lt1"/>
          </a:fontRef>
        </p:style>
        <p:txBody>
          <a:bodyPr wrap="square" lIns="91440" tIns="45720" rIns="91440" bIns="45720">
            <a:spAutoFit/>
          </a:bodyPr>
          <a:lstStyle/>
          <a:p>
            <a:pPr algn="ctr"/>
            <a:r>
              <a:rPr lang="en-US" sz="1400" b="1" cap="none" spc="0" dirty="0">
                <a:ln w="1905"/>
                <a:solidFill>
                  <a:schemeClr val="bg1"/>
                </a:solidFill>
                <a:effectLst>
                  <a:innerShdw blurRad="69850" dist="43180" dir="5400000">
                    <a:srgbClr val="000000">
                      <a:alpha val="65000"/>
                    </a:srgbClr>
                  </a:innerShdw>
                </a:effectLst>
              </a:rPr>
              <a:t>Title I: </a:t>
            </a:r>
          </a:p>
          <a:p>
            <a:pPr algn="ctr"/>
            <a:r>
              <a:rPr lang="en-US" sz="1400" b="1" dirty="0">
                <a:ln w="1905"/>
                <a:solidFill>
                  <a:schemeClr val="bg1"/>
                </a:solidFill>
                <a:effectLst>
                  <a:innerShdw blurRad="69850" dist="43180" dir="5400000">
                    <a:srgbClr val="000000">
                      <a:alpha val="65000"/>
                    </a:srgbClr>
                  </a:innerShdw>
                </a:effectLst>
              </a:rPr>
              <a:t>+$797,983</a:t>
            </a:r>
            <a:endParaRPr lang="en-US" sz="1400" b="1" cap="none" spc="0" dirty="0">
              <a:ln w="1905"/>
              <a:solidFill>
                <a:schemeClr val="bg1"/>
              </a:solidFill>
              <a:effectLst>
                <a:innerShdw blurRad="69850" dist="43180" dir="5400000">
                  <a:srgbClr val="000000">
                    <a:alpha val="65000"/>
                  </a:srgbClr>
                </a:innerShdw>
              </a:effectLst>
            </a:endParaRPr>
          </a:p>
        </p:txBody>
      </p:sp>
      <p:sp>
        <p:nvSpPr>
          <p:cNvPr id="13" name="Rectangle 12">
            <a:extLst>
              <a:ext uri="{FF2B5EF4-FFF2-40B4-BE49-F238E27FC236}">
                <a16:creationId xmlns:a16="http://schemas.microsoft.com/office/drawing/2014/main" id="{F7E8784A-702A-4CB7-A9CC-CDA366648248}"/>
              </a:ext>
            </a:extLst>
          </p:cNvPr>
          <p:cNvSpPr/>
          <p:nvPr/>
        </p:nvSpPr>
        <p:spPr>
          <a:xfrm>
            <a:off x="738655" y="2564783"/>
            <a:ext cx="1321095" cy="584775"/>
          </a:xfrm>
          <a:prstGeom prst="rect">
            <a:avLst/>
          </a:prstGeom>
          <a:solidFill>
            <a:srgbClr val="339966"/>
          </a:solidFill>
        </p:spPr>
        <p:style>
          <a:lnRef idx="0">
            <a:schemeClr val="accent5"/>
          </a:lnRef>
          <a:fillRef idx="3">
            <a:schemeClr val="accent5"/>
          </a:fillRef>
          <a:effectRef idx="3">
            <a:schemeClr val="accent5"/>
          </a:effectRef>
          <a:fontRef idx="minor">
            <a:schemeClr val="lt1"/>
          </a:fontRef>
        </p:style>
        <p:txBody>
          <a:bodyPr wrap="square" lIns="91440" tIns="45720" rIns="91440" bIns="45720">
            <a:spAutoFit/>
          </a:bodyPr>
          <a:lstStyle/>
          <a:p>
            <a:pPr algn="ctr"/>
            <a:r>
              <a:rPr lang="en-US" sz="1600" b="1" cap="none" spc="0" dirty="0">
                <a:ln w="1905"/>
                <a:solidFill>
                  <a:schemeClr val="bg1"/>
                </a:solidFill>
                <a:effectLst>
                  <a:innerShdw blurRad="69850" dist="43180" dir="5400000">
                    <a:srgbClr val="000000">
                      <a:alpha val="65000"/>
                    </a:srgbClr>
                  </a:innerShdw>
                </a:effectLst>
              </a:rPr>
              <a:t>Addition: </a:t>
            </a:r>
          </a:p>
          <a:p>
            <a:pPr algn="ctr"/>
            <a:r>
              <a:rPr lang="en-US" sz="1600" b="1" cap="none" spc="0" dirty="0">
                <a:ln w="1905"/>
                <a:solidFill>
                  <a:schemeClr val="bg1"/>
                </a:solidFill>
                <a:effectLst>
                  <a:innerShdw blurRad="69850" dist="43180" dir="5400000">
                    <a:srgbClr val="000000">
                      <a:alpha val="65000"/>
                    </a:srgbClr>
                  </a:innerShdw>
                </a:effectLst>
              </a:rPr>
              <a:t>+ $</a:t>
            </a:r>
            <a:r>
              <a:rPr lang="en-US" sz="1600" b="1" dirty="0">
                <a:ln w="1905"/>
                <a:solidFill>
                  <a:schemeClr val="bg1"/>
                </a:solidFill>
                <a:effectLst>
                  <a:innerShdw blurRad="69850" dist="43180" dir="5400000">
                    <a:srgbClr val="000000">
                      <a:alpha val="65000"/>
                    </a:srgbClr>
                  </a:innerShdw>
                </a:effectLst>
              </a:rPr>
              <a:t>2,000,000</a:t>
            </a:r>
            <a:endParaRPr lang="en-US" sz="1600" b="1" cap="none" spc="0" dirty="0">
              <a:ln w="1905"/>
              <a:solidFill>
                <a:schemeClr val="bg1"/>
              </a:solidFill>
              <a:effectLst>
                <a:innerShdw blurRad="69850" dist="43180" dir="5400000">
                  <a:srgbClr val="000000">
                    <a:alpha val="65000"/>
                  </a:srgbClr>
                </a:innerShdw>
              </a:effectLst>
            </a:endParaRPr>
          </a:p>
        </p:txBody>
      </p:sp>
      <p:sp>
        <p:nvSpPr>
          <p:cNvPr id="14" name="Rectangle 13">
            <a:extLst>
              <a:ext uri="{FF2B5EF4-FFF2-40B4-BE49-F238E27FC236}">
                <a16:creationId xmlns:a16="http://schemas.microsoft.com/office/drawing/2014/main" id="{C095258A-BDC0-4C83-8624-B9FF914A181F}"/>
              </a:ext>
            </a:extLst>
          </p:cNvPr>
          <p:cNvSpPr/>
          <p:nvPr/>
        </p:nvSpPr>
        <p:spPr>
          <a:xfrm>
            <a:off x="6784831" y="2564784"/>
            <a:ext cx="1321095" cy="584775"/>
          </a:xfrm>
          <a:prstGeom prst="rect">
            <a:avLst/>
          </a:prstGeom>
          <a:solidFill>
            <a:srgbClr val="339966"/>
          </a:solidFill>
        </p:spPr>
        <p:style>
          <a:lnRef idx="0">
            <a:schemeClr val="accent2"/>
          </a:lnRef>
          <a:fillRef idx="3">
            <a:schemeClr val="accent2"/>
          </a:fillRef>
          <a:effectRef idx="3">
            <a:schemeClr val="accent2"/>
          </a:effectRef>
          <a:fontRef idx="minor">
            <a:schemeClr val="lt1"/>
          </a:fontRef>
        </p:style>
        <p:txBody>
          <a:bodyPr wrap="square" lIns="91440" tIns="45720" rIns="91440" bIns="45720">
            <a:spAutoFit/>
          </a:bodyPr>
          <a:lstStyle/>
          <a:p>
            <a:pPr algn="ctr"/>
            <a:r>
              <a:rPr lang="en-US" sz="1600" b="1" cap="none" spc="0" dirty="0">
                <a:ln w="1905"/>
                <a:solidFill>
                  <a:schemeClr val="bg1"/>
                </a:solidFill>
                <a:effectLst>
                  <a:innerShdw blurRad="69850" dist="43180" dir="5400000">
                    <a:srgbClr val="000000">
                      <a:alpha val="65000"/>
                    </a:srgbClr>
                  </a:innerShdw>
                </a:effectLst>
              </a:rPr>
              <a:t>Addition:</a:t>
            </a:r>
          </a:p>
          <a:p>
            <a:pPr algn="ctr"/>
            <a:r>
              <a:rPr lang="en-US" sz="1600" b="1" cap="none" spc="0" dirty="0">
                <a:ln w="1905"/>
                <a:solidFill>
                  <a:schemeClr val="bg1"/>
                </a:solidFill>
                <a:effectLst>
                  <a:innerShdw blurRad="69850" dist="43180" dir="5400000">
                    <a:srgbClr val="000000">
                      <a:alpha val="65000"/>
                    </a:srgbClr>
                  </a:innerShdw>
                </a:effectLst>
              </a:rPr>
              <a:t>+$1,530,063</a:t>
            </a:r>
          </a:p>
        </p:txBody>
      </p:sp>
      <p:sp>
        <p:nvSpPr>
          <p:cNvPr id="15" name="Rectangle 14">
            <a:extLst>
              <a:ext uri="{FF2B5EF4-FFF2-40B4-BE49-F238E27FC236}">
                <a16:creationId xmlns:a16="http://schemas.microsoft.com/office/drawing/2014/main" id="{6DB6FC06-CD5C-4314-9CB4-643074C0F6A5}"/>
              </a:ext>
            </a:extLst>
          </p:cNvPr>
          <p:cNvSpPr/>
          <p:nvPr/>
        </p:nvSpPr>
        <p:spPr>
          <a:xfrm>
            <a:off x="3658072" y="2031076"/>
            <a:ext cx="1459053" cy="461665"/>
          </a:xfrm>
          <a:prstGeom prst="rect">
            <a:avLst/>
          </a:prstGeom>
          <a:scene3d>
            <a:camera prst="orthographicFront">
              <a:rot lat="0" lon="0" rev="0"/>
            </a:camera>
            <a:lightRig rig="threePt" dir="tl">
              <a:rot lat="0" lon="0" rev="20400000"/>
            </a:lightRig>
          </a:scene3d>
          <a:sp3d contourW="15875" prstMaterial="metal">
            <a:bevelT w="101600" h="25400" prst="relaxedInset"/>
            <a:contourClr>
              <a:schemeClr val="accent2">
                <a:shade val="30000"/>
              </a:schemeClr>
            </a:contourClr>
          </a:sp3d>
        </p:spPr>
        <p:style>
          <a:lnRef idx="0">
            <a:schemeClr val="accent2"/>
          </a:lnRef>
          <a:fillRef idx="3">
            <a:schemeClr val="accent2"/>
          </a:fillRef>
          <a:effectRef idx="3">
            <a:schemeClr val="accent2"/>
          </a:effectRef>
          <a:fontRef idx="minor">
            <a:schemeClr val="lt1"/>
          </a:fontRef>
        </p:style>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300" b="1" dirty="0">
                <a:ln w="11430"/>
                <a:solidFill>
                  <a:schemeClr val="bg1"/>
                </a:solidFill>
                <a:effectLst>
                  <a:outerShdw blurRad="50800" dist="39000" dir="5460000" algn="tl">
                    <a:srgbClr val="000000">
                      <a:alpha val="38000"/>
                    </a:srgbClr>
                  </a:outerShdw>
                </a:effectLst>
              </a:rPr>
              <a:t>Operating</a:t>
            </a:r>
          </a:p>
        </p:txBody>
      </p:sp>
      <p:sp>
        <p:nvSpPr>
          <p:cNvPr id="16" name="Rectangle 15">
            <a:extLst>
              <a:ext uri="{FF2B5EF4-FFF2-40B4-BE49-F238E27FC236}">
                <a16:creationId xmlns:a16="http://schemas.microsoft.com/office/drawing/2014/main" id="{97D4AD80-8D77-40B5-A200-41054D3AB0F1}"/>
              </a:ext>
            </a:extLst>
          </p:cNvPr>
          <p:cNvSpPr/>
          <p:nvPr/>
        </p:nvSpPr>
        <p:spPr>
          <a:xfrm>
            <a:off x="3962400" y="5285800"/>
            <a:ext cx="991362" cy="446276"/>
          </a:xfrm>
          <a:prstGeom prst="rect">
            <a:avLst/>
          </a:prstGeom>
          <a:scene3d>
            <a:camera prst="orthographicFront">
              <a:rot lat="0" lon="0" rev="0"/>
            </a:camera>
            <a:lightRig rig="threePt" dir="tl">
              <a:rot lat="0" lon="0" rev="20400000"/>
            </a:lightRig>
          </a:scene3d>
          <a:sp3d contourW="15875" prstMaterial="metal">
            <a:bevelT w="101600" h="25400" prst="relaxedInset"/>
            <a:contourClr>
              <a:schemeClr val="accent2">
                <a:shade val="30000"/>
              </a:schemeClr>
            </a:contourClr>
          </a:sp3d>
        </p:spPr>
        <p:style>
          <a:lnRef idx="0">
            <a:schemeClr val="accent2"/>
          </a:lnRef>
          <a:fillRef idx="3">
            <a:schemeClr val="accent2"/>
          </a:fillRef>
          <a:effectRef idx="3">
            <a:schemeClr val="accent2"/>
          </a:effectRef>
          <a:fontRef idx="minor">
            <a:schemeClr val="lt1"/>
          </a:fontRef>
        </p:style>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300" b="1" dirty="0">
                <a:ln w="11430"/>
                <a:solidFill>
                  <a:schemeClr val="bg1"/>
                </a:solidFill>
                <a:effectLst>
                  <a:outerShdw blurRad="50800" dist="39000" dir="5460000" algn="tl">
                    <a:srgbClr val="000000">
                      <a:alpha val="38000"/>
                    </a:srgbClr>
                  </a:outerShdw>
                </a:effectLst>
              </a:rPr>
              <a:t>Grants</a:t>
            </a:r>
          </a:p>
        </p:txBody>
      </p:sp>
      <p:sp>
        <p:nvSpPr>
          <p:cNvPr id="17" name="Rounded Rectangle 15">
            <a:extLst>
              <a:ext uri="{FF2B5EF4-FFF2-40B4-BE49-F238E27FC236}">
                <a16:creationId xmlns:a16="http://schemas.microsoft.com/office/drawing/2014/main" id="{4EEFD4F5-4C98-42CD-94DF-32E58C3C8989}"/>
              </a:ext>
            </a:extLst>
          </p:cNvPr>
          <p:cNvSpPr/>
          <p:nvPr/>
        </p:nvSpPr>
        <p:spPr>
          <a:xfrm>
            <a:off x="3511298" y="1535776"/>
            <a:ext cx="1752600" cy="3048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b="1" dirty="0"/>
              <a:t>$259,985,072</a:t>
            </a:r>
          </a:p>
        </p:txBody>
      </p:sp>
      <p:sp>
        <p:nvSpPr>
          <p:cNvPr id="18" name="Rounded Rectangle 16">
            <a:extLst>
              <a:ext uri="{FF2B5EF4-FFF2-40B4-BE49-F238E27FC236}">
                <a16:creationId xmlns:a16="http://schemas.microsoft.com/office/drawing/2014/main" id="{9A45452C-0F62-4474-B43A-E7461AD58DB6}"/>
              </a:ext>
            </a:extLst>
          </p:cNvPr>
          <p:cNvSpPr/>
          <p:nvPr/>
        </p:nvSpPr>
        <p:spPr>
          <a:xfrm>
            <a:off x="3575945" y="5901714"/>
            <a:ext cx="1752600" cy="3048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b="1" dirty="0"/>
              <a:t>$33.4 M</a:t>
            </a:r>
          </a:p>
        </p:txBody>
      </p:sp>
      <p:sp>
        <p:nvSpPr>
          <p:cNvPr id="19" name="TextBox 18">
            <a:extLst>
              <a:ext uri="{FF2B5EF4-FFF2-40B4-BE49-F238E27FC236}">
                <a16:creationId xmlns:a16="http://schemas.microsoft.com/office/drawing/2014/main" id="{E7570EEA-2E86-4F95-93D4-EDC6826D3F20}"/>
              </a:ext>
            </a:extLst>
          </p:cNvPr>
          <p:cNvSpPr txBox="1"/>
          <p:nvPr/>
        </p:nvSpPr>
        <p:spPr>
          <a:xfrm>
            <a:off x="5562600" y="6224450"/>
            <a:ext cx="2801901" cy="261610"/>
          </a:xfrm>
          <a:prstGeom prst="rect">
            <a:avLst/>
          </a:prstGeom>
          <a:ln>
            <a:solidFill>
              <a:srgbClr val="9999FF"/>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100" b="1" dirty="0"/>
              <a:t>^</a:t>
            </a:r>
            <a:r>
              <a:rPr lang="en-US" sz="1100" b="1" dirty="0">
                <a:solidFill>
                  <a:srgbClr val="0070C0"/>
                </a:solidFill>
              </a:rPr>
              <a:t>Priority</a:t>
            </a:r>
            <a:r>
              <a:rPr lang="en-US" sz="1100" b="1" dirty="0"/>
              <a:t> Extended School Hours &amp; Summer</a:t>
            </a:r>
          </a:p>
        </p:txBody>
      </p:sp>
      <p:sp>
        <p:nvSpPr>
          <p:cNvPr id="20" name="Rectangle 19">
            <a:extLst>
              <a:ext uri="{FF2B5EF4-FFF2-40B4-BE49-F238E27FC236}">
                <a16:creationId xmlns:a16="http://schemas.microsoft.com/office/drawing/2014/main" id="{89444456-F33B-4B57-BE54-459B34E6BCB5}"/>
              </a:ext>
            </a:extLst>
          </p:cNvPr>
          <p:cNvSpPr/>
          <p:nvPr/>
        </p:nvSpPr>
        <p:spPr>
          <a:xfrm>
            <a:off x="6472368" y="4326689"/>
            <a:ext cx="1752599" cy="307777"/>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wrap="square" lIns="91440" tIns="45720" rIns="91440" bIns="45720">
            <a:spAutoFit/>
          </a:bodyPr>
          <a:lstStyle/>
          <a:p>
            <a:r>
              <a:rPr lang="en-US" sz="1400" b="1" cap="none" spc="0" dirty="0">
                <a:ln w="1905"/>
                <a:solidFill>
                  <a:schemeClr val="bg1"/>
                </a:solidFill>
                <a:effectLst>
                  <a:innerShdw blurRad="69850" dist="43180" dir="5400000">
                    <a:srgbClr val="000000">
                      <a:alpha val="65000"/>
                    </a:srgbClr>
                  </a:innerShdw>
                </a:effectLst>
              </a:rPr>
              <a:t>Priority: -</a:t>
            </a:r>
            <a:r>
              <a:rPr lang="en-US" sz="1400" b="1" dirty="0">
                <a:ln w="1905"/>
                <a:solidFill>
                  <a:schemeClr val="bg1"/>
                </a:solidFill>
                <a:effectLst>
                  <a:innerShdw blurRad="69850" dist="43180" dir="5400000">
                    <a:srgbClr val="000000">
                      <a:alpha val="65000"/>
                    </a:srgbClr>
                  </a:innerShdw>
                </a:effectLst>
              </a:rPr>
              <a:t>$78,131</a:t>
            </a:r>
            <a:endParaRPr lang="en-US" sz="1400" b="1" cap="none" spc="0" dirty="0">
              <a:ln w="1905"/>
              <a:solidFill>
                <a:schemeClr val="bg1"/>
              </a:solidFill>
              <a:effectLst>
                <a:innerShdw blurRad="69850" dist="43180" dir="5400000">
                  <a:srgbClr val="000000">
                    <a:alpha val="65000"/>
                  </a:srgbClr>
                </a:innerShdw>
              </a:effectLst>
            </a:endParaRPr>
          </a:p>
        </p:txBody>
      </p:sp>
      <p:sp>
        <p:nvSpPr>
          <p:cNvPr id="21" name="Rectangle 20">
            <a:extLst>
              <a:ext uri="{FF2B5EF4-FFF2-40B4-BE49-F238E27FC236}">
                <a16:creationId xmlns:a16="http://schemas.microsoft.com/office/drawing/2014/main" id="{DD09E874-98B8-4393-9ED9-C22018B734F8}"/>
              </a:ext>
            </a:extLst>
          </p:cNvPr>
          <p:cNvSpPr/>
          <p:nvPr/>
        </p:nvSpPr>
        <p:spPr>
          <a:xfrm>
            <a:off x="6472368" y="4644783"/>
            <a:ext cx="1752599" cy="307777"/>
          </a:xfrm>
          <a:prstGeom prst="rect">
            <a:avLst/>
          </a:prstGeom>
          <a:solidFill>
            <a:srgbClr val="339966"/>
          </a:solidFill>
        </p:spPr>
        <p:style>
          <a:lnRef idx="0">
            <a:schemeClr val="accent6"/>
          </a:lnRef>
          <a:fillRef idx="3">
            <a:schemeClr val="accent6"/>
          </a:fillRef>
          <a:effectRef idx="3">
            <a:schemeClr val="accent6"/>
          </a:effectRef>
          <a:fontRef idx="minor">
            <a:schemeClr val="lt1"/>
          </a:fontRef>
        </p:style>
        <p:txBody>
          <a:bodyPr wrap="square" lIns="91440" tIns="45720" rIns="91440" bIns="45720">
            <a:spAutoFit/>
          </a:bodyPr>
          <a:lstStyle/>
          <a:p>
            <a:r>
              <a:rPr lang="en-US" sz="1400" b="1" cap="none" spc="0" dirty="0">
                <a:ln w="1905"/>
                <a:solidFill>
                  <a:schemeClr val="bg1"/>
                </a:solidFill>
                <a:effectLst>
                  <a:innerShdw blurRad="69850" dist="43180" dir="5400000">
                    <a:srgbClr val="000000">
                      <a:alpha val="65000"/>
                    </a:srgbClr>
                  </a:innerShdw>
                </a:effectLst>
              </a:rPr>
              <a:t>Magnet: +$107,163</a:t>
            </a:r>
          </a:p>
        </p:txBody>
      </p:sp>
    </p:spTree>
    <p:extLst>
      <p:ext uri="{BB962C8B-B14F-4D97-AF65-F5344CB8AC3E}">
        <p14:creationId xmlns:p14="http://schemas.microsoft.com/office/powerpoint/2010/main" val="3880287031"/>
      </p:ext>
    </p:extLst>
  </p:cSld>
  <p:clrMapOvr>
    <a:masterClrMapping/>
  </p:clrMapOvr>
  <p:transition spd="slow">
    <p:wipe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January 2022</a:t>
            </a:r>
          </a:p>
        </p:txBody>
      </p:sp>
      <p:sp>
        <p:nvSpPr>
          <p:cNvPr id="3" name="Slide Number Placeholder 2"/>
          <p:cNvSpPr>
            <a:spLocks noGrp="1"/>
          </p:cNvSpPr>
          <p:nvPr>
            <p:ph type="sldNum" sz="quarter" idx="12"/>
          </p:nvPr>
        </p:nvSpPr>
        <p:spPr/>
        <p:txBody>
          <a:bodyPr/>
          <a:lstStyle/>
          <a:p>
            <a:fld id="{8B029824-C0FE-4500-AD39-B628196C05B5}" type="slidenum">
              <a:rPr lang="en-US" smtClean="0"/>
              <a:t>16</a:t>
            </a:fld>
            <a:endParaRPr lang="en-US" dirty="0"/>
          </a:p>
        </p:txBody>
      </p:sp>
      <p:sp>
        <p:nvSpPr>
          <p:cNvPr id="4" name="Title 1"/>
          <p:cNvSpPr txBox="1">
            <a:spLocks/>
          </p:cNvSpPr>
          <p:nvPr/>
        </p:nvSpPr>
        <p:spPr>
          <a:xfrm>
            <a:off x="914400" y="762000"/>
            <a:ext cx="7315200" cy="609600"/>
          </a:xfrm>
          <a:prstGeom prst="rect">
            <a:avLst/>
          </a:prstGeom>
        </p:spPr>
        <p:style>
          <a:lnRef idx="0">
            <a:schemeClr val="accent2"/>
          </a:lnRef>
          <a:fillRef idx="3">
            <a:schemeClr val="accent2"/>
          </a:fillRef>
          <a:effectRef idx="3">
            <a:schemeClr val="accent2"/>
          </a:effectRef>
          <a:fontRef idx="minor">
            <a:schemeClr val="lt1"/>
          </a:fontRef>
        </p:style>
        <p:txBody>
          <a:bodyPr anchor="ctr">
            <a:normAutofit fontScale="90000" lnSpcReduction="10000"/>
          </a:bodyPr>
          <a:lstStyle>
            <a:lvl1pPr algn="l" defTabSz="914400" rtl="0" eaLnBrk="1" latinLnBrk="0" hangingPunct="1">
              <a:spcBef>
                <a:spcPct val="0"/>
              </a:spcBef>
              <a:buNone/>
              <a:defRPr sz="40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en-US" b="1" dirty="0"/>
              <a:t>Enrollment: Trends &amp; Implications</a:t>
            </a:r>
          </a:p>
        </p:txBody>
      </p:sp>
      <p:graphicFrame>
        <p:nvGraphicFramePr>
          <p:cNvPr id="6" name="Table 5"/>
          <p:cNvGraphicFramePr>
            <a:graphicFrameLocks noGrp="1"/>
          </p:cNvGraphicFramePr>
          <p:nvPr>
            <p:extLst>
              <p:ext uri="{D42A27DB-BD31-4B8C-83A1-F6EECF244321}">
                <p14:modId xmlns:p14="http://schemas.microsoft.com/office/powerpoint/2010/main" val="2372088390"/>
              </p:ext>
            </p:extLst>
          </p:nvPr>
        </p:nvGraphicFramePr>
        <p:xfrm>
          <a:off x="1109743" y="1447800"/>
          <a:ext cx="6924514" cy="1432560"/>
        </p:xfrm>
        <a:graphic>
          <a:graphicData uri="http://schemas.openxmlformats.org/drawingml/2006/table">
            <a:tbl>
              <a:tblPr firstRow="1" lastRow="1" bandRow="1">
                <a:tableStyleId>{21E4AEA4-8DFA-4A89-87EB-49C32662AFE0}</a:tableStyleId>
              </a:tblPr>
              <a:tblGrid>
                <a:gridCol w="1434288">
                  <a:extLst>
                    <a:ext uri="{9D8B030D-6E8A-4147-A177-3AD203B41FA5}">
                      <a16:colId xmlns:a16="http://schemas.microsoft.com/office/drawing/2014/main" val="20000"/>
                    </a:ext>
                  </a:extLst>
                </a:gridCol>
                <a:gridCol w="886378">
                  <a:extLst>
                    <a:ext uri="{9D8B030D-6E8A-4147-A177-3AD203B41FA5}">
                      <a16:colId xmlns:a16="http://schemas.microsoft.com/office/drawing/2014/main" val="20001"/>
                    </a:ext>
                  </a:extLst>
                </a:gridCol>
                <a:gridCol w="738648">
                  <a:extLst>
                    <a:ext uri="{9D8B030D-6E8A-4147-A177-3AD203B41FA5}">
                      <a16:colId xmlns:a16="http://schemas.microsoft.com/office/drawing/2014/main" val="4202581574"/>
                    </a:ext>
                  </a:extLst>
                </a:gridCol>
                <a:gridCol w="960243">
                  <a:extLst>
                    <a:ext uri="{9D8B030D-6E8A-4147-A177-3AD203B41FA5}">
                      <a16:colId xmlns:a16="http://schemas.microsoft.com/office/drawing/2014/main" val="20003"/>
                    </a:ext>
                  </a:extLst>
                </a:gridCol>
                <a:gridCol w="738648">
                  <a:extLst>
                    <a:ext uri="{9D8B030D-6E8A-4147-A177-3AD203B41FA5}">
                      <a16:colId xmlns:a16="http://schemas.microsoft.com/office/drawing/2014/main" val="1202963956"/>
                    </a:ext>
                  </a:extLst>
                </a:gridCol>
                <a:gridCol w="960243">
                  <a:extLst>
                    <a:ext uri="{9D8B030D-6E8A-4147-A177-3AD203B41FA5}">
                      <a16:colId xmlns:a16="http://schemas.microsoft.com/office/drawing/2014/main" val="367271007"/>
                    </a:ext>
                  </a:extLst>
                </a:gridCol>
                <a:gridCol w="1206066">
                  <a:extLst>
                    <a:ext uri="{9D8B030D-6E8A-4147-A177-3AD203B41FA5}">
                      <a16:colId xmlns:a16="http://schemas.microsoft.com/office/drawing/2014/main" val="2913640811"/>
                    </a:ext>
                  </a:extLst>
                </a:gridCol>
              </a:tblGrid>
              <a:tr h="465015">
                <a:tc>
                  <a:txBody>
                    <a:bodyPr/>
                    <a:lstStyle/>
                    <a:p>
                      <a:pPr algn="ctr"/>
                      <a:r>
                        <a:rPr lang="en-US" sz="1400" dirty="0"/>
                        <a:t>Enrollment</a:t>
                      </a:r>
                    </a:p>
                  </a:txBody>
                  <a:tcPr/>
                </a:tc>
                <a:tc>
                  <a:txBody>
                    <a:bodyPr/>
                    <a:lstStyle/>
                    <a:p>
                      <a:pPr algn="ctr"/>
                      <a:r>
                        <a:rPr lang="en-US" sz="1400" dirty="0"/>
                        <a:t>2021-22</a:t>
                      </a:r>
                    </a:p>
                    <a:p>
                      <a:pPr algn="ctr"/>
                      <a:r>
                        <a:rPr lang="en-US" sz="1400" dirty="0"/>
                        <a:t>10-1-21</a:t>
                      </a:r>
                    </a:p>
                  </a:txBody>
                  <a:tcPr/>
                </a:tc>
                <a:tc>
                  <a:txBody>
                    <a:bodyPr/>
                    <a:lstStyle/>
                    <a:p>
                      <a:pPr algn="ctr"/>
                      <a:r>
                        <a:rPr lang="en-US" sz="1400" dirty="0"/>
                        <a:t>% of Total</a:t>
                      </a:r>
                    </a:p>
                  </a:txBody>
                  <a:tcPr/>
                </a:tc>
                <a:tc>
                  <a:txBody>
                    <a:bodyPr/>
                    <a:lstStyle/>
                    <a:p>
                      <a:pPr algn="ctr"/>
                      <a:r>
                        <a:rPr lang="en-US" sz="1400" dirty="0"/>
                        <a:t>2016-17</a:t>
                      </a:r>
                    </a:p>
                    <a:p>
                      <a:pPr algn="ctr"/>
                      <a:r>
                        <a:rPr lang="en-US" sz="1400" dirty="0"/>
                        <a:t>10-1-16</a:t>
                      </a:r>
                    </a:p>
                  </a:txBody>
                  <a:tcPr/>
                </a:tc>
                <a:tc>
                  <a:txBody>
                    <a:bodyPr/>
                    <a:lstStyle/>
                    <a:p>
                      <a:pPr algn="ctr"/>
                      <a:r>
                        <a:rPr lang="en-US" sz="1400" dirty="0"/>
                        <a:t>% of Total</a:t>
                      </a:r>
                    </a:p>
                  </a:txBody>
                  <a:tcPr/>
                </a:tc>
                <a:tc>
                  <a:txBody>
                    <a:bodyPr/>
                    <a:lstStyle/>
                    <a:p>
                      <a:pPr algn="ctr"/>
                      <a:r>
                        <a:rPr lang="en-US" sz="1400" dirty="0"/>
                        <a:t>Change: </a:t>
                      </a:r>
                    </a:p>
                    <a:p>
                      <a:pPr algn="ctr"/>
                      <a:r>
                        <a:rPr lang="en-US" sz="1400" dirty="0"/>
                        <a:t>5 years</a:t>
                      </a:r>
                    </a:p>
                  </a:txBody>
                  <a:tcPr/>
                </a:tc>
                <a:tc>
                  <a:txBody>
                    <a:bodyPr/>
                    <a:lstStyle/>
                    <a:p>
                      <a:pPr algn="ctr"/>
                      <a:r>
                        <a:rPr lang="en-US" sz="1400" dirty="0"/>
                        <a:t>% Change: 5 years</a:t>
                      </a:r>
                    </a:p>
                  </a:txBody>
                  <a:tcPr/>
                </a:tc>
                <a:extLst>
                  <a:ext uri="{0D108BD9-81ED-4DB2-BD59-A6C34878D82A}">
                    <a16:rowId xmlns:a16="http://schemas.microsoft.com/office/drawing/2014/main" val="10000"/>
                  </a:ext>
                </a:extLst>
              </a:tr>
              <a:tr h="273538">
                <a:tc>
                  <a:txBody>
                    <a:bodyPr/>
                    <a:lstStyle/>
                    <a:p>
                      <a:r>
                        <a:rPr lang="en-US" sz="1400" b="1" dirty="0"/>
                        <a:t>SPED</a:t>
                      </a:r>
                    </a:p>
                  </a:txBody>
                  <a:tcPr/>
                </a:tc>
                <a:tc>
                  <a:txBody>
                    <a:bodyPr/>
                    <a:lstStyle/>
                    <a:p>
                      <a:pPr algn="ctr"/>
                      <a:r>
                        <a:rPr lang="en-US" sz="1400" b="1" dirty="0">
                          <a:solidFill>
                            <a:srgbClr val="0070C0"/>
                          </a:solidFill>
                        </a:rPr>
                        <a:t>3,473</a:t>
                      </a:r>
                    </a:p>
                  </a:txBody>
                  <a:tcPr/>
                </a:tc>
                <a:tc>
                  <a:txBody>
                    <a:bodyPr/>
                    <a:lstStyle/>
                    <a:p>
                      <a:pPr marL="0" indent="0" algn="ctr">
                        <a:buFont typeface="Arial" panose="020B0604020202020204" pitchFamily="34" charset="0"/>
                        <a:buNone/>
                      </a:pPr>
                      <a:r>
                        <a:rPr lang="en-US" sz="1400" b="1" dirty="0">
                          <a:solidFill>
                            <a:srgbClr val="0070C0"/>
                          </a:solidFill>
                        </a:rPr>
                        <a:t>18.23%</a:t>
                      </a:r>
                    </a:p>
                  </a:txBody>
                  <a:tcPr/>
                </a:tc>
                <a:tc>
                  <a:txBody>
                    <a:bodyPr/>
                    <a:lstStyle/>
                    <a:p>
                      <a:pPr marL="0" indent="0" algn="ctr">
                        <a:buFont typeface="Arial" panose="020B0604020202020204" pitchFamily="34" charset="0"/>
                        <a:buNone/>
                      </a:pPr>
                      <a:r>
                        <a:rPr lang="en-US" sz="1400" b="1" dirty="0"/>
                        <a:t>3,025</a:t>
                      </a:r>
                    </a:p>
                  </a:txBody>
                  <a:tcPr/>
                </a:tc>
                <a:tc>
                  <a:txBody>
                    <a:bodyPr/>
                    <a:lstStyle/>
                    <a:p>
                      <a:pPr algn="ctr"/>
                      <a:r>
                        <a:rPr lang="en-US" sz="1400" b="1" dirty="0"/>
                        <a:t>14.37%</a:t>
                      </a:r>
                    </a:p>
                  </a:txBody>
                  <a:tcPr/>
                </a:tc>
                <a:tc>
                  <a:txBody>
                    <a:bodyPr/>
                    <a:lstStyle/>
                    <a:p>
                      <a:pPr algn="ctr"/>
                      <a:r>
                        <a:rPr lang="en-US" sz="1400" b="1" dirty="0">
                          <a:solidFill>
                            <a:srgbClr val="0070C0"/>
                          </a:solidFill>
                        </a:rPr>
                        <a:t>+448</a:t>
                      </a:r>
                    </a:p>
                  </a:txBody>
                  <a:tcPr/>
                </a:tc>
                <a:tc>
                  <a:txBody>
                    <a:bodyPr/>
                    <a:lstStyle/>
                    <a:p>
                      <a:pPr algn="ctr"/>
                      <a:r>
                        <a:rPr lang="en-US" sz="1400" b="1" dirty="0">
                          <a:solidFill>
                            <a:srgbClr val="0070C0"/>
                          </a:solidFill>
                        </a:rPr>
                        <a:t>+3.86%</a:t>
                      </a:r>
                    </a:p>
                  </a:txBody>
                  <a:tcPr/>
                </a:tc>
                <a:extLst>
                  <a:ext uri="{0D108BD9-81ED-4DB2-BD59-A6C34878D82A}">
                    <a16:rowId xmlns:a16="http://schemas.microsoft.com/office/drawing/2014/main" val="10001"/>
                  </a:ext>
                </a:extLst>
              </a:tr>
              <a:tr h="273538">
                <a:tc>
                  <a:txBody>
                    <a:bodyPr/>
                    <a:lstStyle/>
                    <a:p>
                      <a:r>
                        <a:rPr lang="en-US" sz="1400" b="1" dirty="0"/>
                        <a:t>ELL</a:t>
                      </a:r>
                    </a:p>
                  </a:txBody>
                  <a:tcPr/>
                </a:tc>
                <a:tc>
                  <a:txBody>
                    <a:bodyPr/>
                    <a:lstStyle/>
                    <a:p>
                      <a:pPr algn="ctr"/>
                      <a:r>
                        <a:rPr lang="en-US" sz="1400" b="1" dirty="0">
                          <a:solidFill>
                            <a:srgbClr val="0070C0"/>
                          </a:solidFill>
                        </a:rPr>
                        <a:t>4,410</a:t>
                      </a:r>
                    </a:p>
                  </a:txBody>
                  <a:tcPr/>
                </a:tc>
                <a:tc>
                  <a:txBody>
                    <a:bodyPr/>
                    <a:lstStyle/>
                    <a:p>
                      <a:pPr marL="0" indent="0" algn="ctr">
                        <a:buFont typeface="Arial" panose="020B0604020202020204" pitchFamily="34" charset="0"/>
                        <a:buNone/>
                      </a:pPr>
                      <a:r>
                        <a:rPr lang="en-US" sz="1400" b="1" dirty="0">
                          <a:solidFill>
                            <a:srgbClr val="0070C0"/>
                          </a:solidFill>
                        </a:rPr>
                        <a:t>23.15%</a:t>
                      </a:r>
                    </a:p>
                  </a:txBody>
                  <a:tcPr/>
                </a:tc>
                <a:tc>
                  <a:txBody>
                    <a:bodyPr/>
                    <a:lstStyle/>
                    <a:p>
                      <a:pPr marL="0" indent="0" algn="ctr">
                        <a:buFont typeface="Arial" panose="020B0604020202020204" pitchFamily="34" charset="0"/>
                        <a:buNone/>
                      </a:pPr>
                      <a:r>
                        <a:rPr lang="en-US" sz="1400" b="1" dirty="0"/>
                        <a:t>3,112</a:t>
                      </a:r>
                    </a:p>
                  </a:txBody>
                  <a:tcPr/>
                </a:tc>
                <a:tc>
                  <a:txBody>
                    <a:bodyPr/>
                    <a:lstStyle/>
                    <a:p>
                      <a:pPr algn="ctr"/>
                      <a:r>
                        <a:rPr lang="en-US" sz="1400" b="1" dirty="0"/>
                        <a:t>14.78%</a:t>
                      </a:r>
                    </a:p>
                  </a:txBody>
                  <a:tcPr/>
                </a:tc>
                <a:tc>
                  <a:txBody>
                    <a:bodyPr/>
                    <a:lstStyle/>
                    <a:p>
                      <a:pPr algn="ctr"/>
                      <a:r>
                        <a:rPr lang="en-US" sz="1400" b="1" dirty="0">
                          <a:solidFill>
                            <a:srgbClr val="0070C0"/>
                          </a:solidFill>
                        </a:rPr>
                        <a:t>+1,298</a:t>
                      </a:r>
                    </a:p>
                  </a:txBody>
                  <a:tcPr/>
                </a:tc>
                <a:tc>
                  <a:txBody>
                    <a:bodyPr/>
                    <a:lstStyle/>
                    <a:p>
                      <a:pPr algn="ctr"/>
                      <a:r>
                        <a:rPr lang="en-US" sz="1400" b="1" dirty="0">
                          <a:solidFill>
                            <a:srgbClr val="0070C0"/>
                          </a:solidFill>
                        </a:rPr>
                        <a:t>+8.37%</a:t>
                      </a:r>
                    </a:p>
                  </a:txBody>
                  <a:tcPr/>
                </a:tc>
                <a:extLst>
                  <a:ext uri="{0D108BD9-81ED-4DB2-BD59-A6C34878D82A}">
                    <a16:rowId xmlns:a16="http://schemas.microsoft.com/office/drawing/2014/main" val="2557693493"/>
                  </a:ext>
                </a:extLst>
              </a:tr>
              <a:tr h="273538">
                <a:tc>
                  <a:txBody>
                    <a:bodyPr/>
                    <a:lstStyle/>
                    <a:p>
                      <a:r>
                        <a:rPr lang="en-US" sz="1400" b="1" baseline="0" dirty="0"/>
                        <a:t>Total Enrollment</a:t>
                      </a:r>
                    </a:p>
                  </a:txBody>
                  <a:tcPr/>
                </a:tc>
                <a:tc>
                  <a:txBody>
                    <a:bodyPr/>
                    <a:lstStyle/>
                    <a:p>
                      <a:pPr marL="0" indent="0" algn="ctr">
                        <a:buFontTx/>
                        <a:buNone/>
                      </a:pPr>
                      <a:r>
                        <a:rPr lang="en-US" sz="1400" b="1" dirty="0">
                          <a:solidFill>
                            <a:srgbClr val="0070C0"/>
                          </a:solidFill>
                        </a:rPr>
                        <a:t>19,049</a:t>
                      </a:r>
                    </a:p>
                  </a:txBody>
                  <a:tcPr/>
                </a:tc>
                <a:tc>
                  <a:txBody>
                    <a:bodyPr/>
                    <a:lstStyle/>
                    <a:p>
                      <a:pPr marL="0" indent="0" algn="ctr">
                        <a:buFont typeface="Arial" panose="020B0604020202020204" pitchFamily="34" charset="0"/>
                        <a:buNone/>
                      </a:pPr>
                      <a:endParaRPr lang="en-US" sz="1400" b="1" dirty="0">
                        <a:solidFill>
                          <a:srgbClr val="0070C0"/>
                        </a:solidFill>
                      </a:endParaRPr>
                    </a:p>
                  </a:txBody>
                  <a:tcPr/>
                </a:tc>
                <a:tc>
                  <a:txBody>
                    <a:bodyPr/>
                    <a:lstStyle/>
                    <a:p>
                      <a:pPr marL="0" indent="0" algn="ctr">
                        <a:buFont typeface="Arial" panose="020B0604020202020204" pitchFamily="34" charset="0"/>
                        <a:buNone/>
                      </a:pPr>
                      <a:r>
                        <a:rPr lang="en-US" sz="1400" b="1" dirty="0"/>
                        <a:t>21,051</a:t>
                      </a:r>
                    </a:p>
                  </a:txBody>
                  <a:tcPr/>
                </a:tc>
                <a:tc>
                  <a:txBody>
                    <a:bodyPr/>
                    <a:lstStyle/>
                    <a:p>
                      <a:pPr marL="0" lvl="0" indent="0" algn="ctr">
                        <a:buFont typeface="Arial" panose="020B0604020202020204" pitchFamily="34" charset="0"/>
                        <a:buNone/>
                      </a:pPr>
                      <a:endParaRPr lang="en-US" sz="1400" b="1" dirty="0">
                        <a:solidFill>
                          <a:srgbClr val="FF0000"/>
                        </a:solidFill>
                      </a:endParaRPr>
                    </a:p>
                  </a:txBody>
                  <a:tcPr/>
                </a:tc>
                <a:tc>
                  <a:txBody>
                    <a:bodyPr/>
                    <a:lstStyle/>
                    <a:p>
                      <a:pPr marL="0" lvl="0" indent="0" algn="ctr">
                        <a:buFont typeface="Arial" panose="020B0604020202020204" pitchFamily="34" charset="0"/>
                        <a:buNone/>
                      </a:pPr>
                      <a:r>
                        <a:rPr lang="en-US" sz="1400" b="1" dirty="0">
                          <a:solidFill>
                            <a:srgbClr val="FF0000"/>
                          </a:solidFill>
                        </a:rPr>
                        <a:t>-2,002</a:t>
                      </a:r>
                    </a:p>
                  </a:txBody>
                  <a:tcPr/>
                </a:tc>
                <a:tc>
                  <a:txBody>
                    <a:bodyPr/>
                    <a:lstStyle/>
                    <a:p>
                      <a:pPr marL="0" lvl="0" indent="0" algn="ctr">
                        <a:buFont typeface="Arial" panose="020B0604020202020204" pitchFamily="34" charset="0"/>
                        <a:buNone/>
                      </a:pPr>
                      <a:endParaRPr lang="en-US" sz="1400" b="1" dirty="0">
                        <a:solidFill>
                          <a:srgbClr val="FF0000"/>
                        </a:solidFill>
                      </a:endParaRPr>
                    </a:p>
                  </a:txBody>
                  <a:tcPr/>
                </a:tc>
                <a:extLst>
                  <a:ext uri="{0D108BD9-81ED-4DB2-BD59-A6C34878D82A}">
                    <a16:rowId xmlns:a16="http://schemas.microsoft.com/office/drawing/2014/main" val="2190908848"/>
                  </a:ext>
                </a:extLst>
              </a:tr>
            </a:tbl>
          </a:graphicData>
        </a:graphic>
      </p:graphicFrame>
      <p:sp>
        <p:nvSpPr>
          <p:cNvPr id="8" name="TextBox 7">
            <a:extLst>
              <a:ext uri="{FF2B5EF4-FFF2-40B4-BE49-F238E27FC236}">
                <a16:creationId xmlns:a16="http://schemas.microsoft.com/office/drawing/2014/main" id="{D85A33D0-1D1D-49AB-AAB5-BC71EFC36775}"/>
              </a:ext>
            </a:extLst>
          </p:cNvPr>
          <p:cNvSpPr txBox="1"/>
          <p:nvPr/>
        </p:nvSpPr>
        <p:spPr>
          <a:xfrm>
            <a:off x="965604" y="3352800"/>
            <a:ext cx="7143427" cy="286232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342900" indent="-342900">
              <a:buAutoNum type="arabicPeriod"/>
            </a:pPr>
            <a:r>
              <a:rPr lang="en-US" sz="1500" b="1" dirty="0">
                <a:solidFill>
                  <a:srgbClr val="0070C0"/>
                </a:solidFill>
              </a:rPr>
              <a:t>Total Enrollment</a:t>
            </a:r>
          </a:p>
          <a:p>
            <a:pPr marL="800100" lvl="1" indent="-342900">
              <a:buFont typeface="Wingdings" panose="05000000000000000000" pitchFamily="2" charset="2"/>
              <a:buChar char="v"/>
            </a:pPr>
            <a:r>
              <a:rPr lang="en-US" sz="1500" b="1" dirty="0">
                <a:solidFill>
                  <a:schemeClr val="tx1"/>
                </a:solidFill>
              </a:rPr>
              <a:t>In five years, from 2016-17 to 2021-22, enrollment has declined from 21,051 to 19,049, a loss of 2,002 students.</a:t>
            </a:r>
          </a:p>
          <a:p>
            <a:pPr marL="800100" lvl="1" indent="-342900">
              <a:buFont typeface="Wingdings" panose="05000000000000000000" pitchFamily="2" charset="2"/>
              <a:buChar char="v"/>
            </a:pPr>
            <a:r>
              <a:rPr lang="en-US" sz="1500" b="1" dirty="0">
                <a:solidFill>
                  <a:schemeClr val="tx1"/>
                </a:solidFill>
              </a:rPr>
              <a:t>Concurrently, SPED and ELL enrollment have increased.</a:t>
            </a:r>
          </a:p>
          <a:p>
            <a:pPr marL="342900" indent="-342900">
              <a:buAutoNum type="arabicPeriod"/>
            </a:pPr>
            <a:r>
              <a:rPr lang="en-US" sz="1500" b="1" dirty="0">
                <a:solidFill>
                  <a:srgbClr val="0070C0"/>
                </a:solidFill>
              </a:rPr>
              <a:t>Implications  - FISCAL</a:t>
            </a:r>
          </a:p>
          <a:p>
            <a:pPr marL="800100" lvl="1" indent="-342900">
              <a:buFont typeface="Wingdings" panose="05000000000000000000" pitchFamily="2" charset="2"/>
              <a:buChar char="v"/>
            </a:pPr>
            <a:r>
              <a:rPr lang="en-US" sz="1500" b="1" dirty="0">
                <a:solidFill>
                  <a:schemeClr val="tx1"/>
                </a:solidFill>
              </a:rPr>
              <a:t>Lower additions to the Alliance ECS grant each year</a:t>
            </a:r>
            <a:endParaRPr lang="en-US" sz="1500" b="1" dirty="0">
              <a:solidFill>
                <a:srgbClr val="C00000"/>
              </a:solidFill>
            </a:endParaRPr>
          </a:p>
          <a:p>
            <a:pPr marL="800100" lvl="1" indent="-342900">
              <a:buFont typeface="Wingdings" panose="05000000000000000000" pitchFamily="2" charset="2"/>
              <a:buChar char="v"/>
            </a:pPr>
            <a:r>
              <a:rPr lang="en-US" sz="1500" b="1" dirty="0">
                <a:solidFill>
                  <a:schemeClr val="tx1"/>
                </a:solidFill>
              </a:rPr>
              <a:t>Reductions in the State Priority grant </a:t>
            </a:r>
            <a:r>
              <a:rPr lang="en-US" sz="1400" b="1" dirty="0">
                <a:solidFill>
                  <a:srgbClr val="C00000"/>
                </a:solidFill>
              </a:rPr>
              <a:t>[-$1.9M over 7 years; -$78,131 FY22]</a:t>
            </a:r>
          </a:p>
          <a:p>
            <a:pPr marL="800100" lvl="1" indent="-342900">
              <a:buFont typeface="Wingdings" panose="05000000000000000000" pitchFamily="2" charset="2"/>
              <a:buChar char="v"/>
            </a:pPr>
            <a:r>
              <a:rPr lang="en-US" sz="1500" b="1" dirty="0">
                <a:solidFill>
                  <a:schemeClr val="tx1"/>
                </a:solidFill>
              </a:rPr>
              <a:t>Possible reduction in Title I and other grants with formulas linked to enrollment.</a:t>
            </a:r>
          </a:p>
          <a:p>
            <a:pPr marL="342900" indent="-342900">
              <a:buFont typeface="+mj-lt"/>
              <a:buAutoNum type="arabicPeriod"/>
            </a:pPr>
            <a:r>
              <a:rPr lang="en-US" sz="1500" b="1" dirty="0">
                <a:solidFill>
                  <a:srgbClr val="0070C0"/>
                </a:solidFill>
              </a:rPr>
              <a:t>Implications – PROGRAMMATIC</a:t>
            </a:r>
          </a:p>
          <a:p>
            <a:pPr marL="742950" lvl="1" indent="-285750">
              <a:buFont typeface="Wingdings" panose="05000000000000000000" pitchFamily="2" charset="2"/>
              <a:buChar char="v"/>
            </a:pPr>
            <a:r>
              <a:rPr lang="en-US" sz="1500" b="1" dirty="0">
                <a:solidFill>
                  <a:schemeClr val="tx1"/>
                </a:solidFill>
              </a:rPr>
              <a:t>Our special needs populations – SPED and ELL – require more intensive services with lower student:staff ratios, which have a higher cost factor.</a:t>
            </a:r>
          </a:p>
        </p:txBody>
      </p:sp>
      <p:sp>
        <p:nvSpPr>
          <p:cNvPr id="5" name="TextBox 4">
            <a:extLst>
              <a:ext uri="{FF2B5EF4-FFF2-40B4-BE49-F238E27FC236}">
                <a16:creationId xmlns:a16="http://schemas.microsoft.com/office/drawing/2014/main" id="{E812E440-0E69-45A7-9D96-FDE40E4471D6}"/>
              </a:ext>
            </a:extLst>
          </p:cNvPr>
          <p:cNvSpPr txBox="1"/>
          <p:nvPr/>
        </p:nvSpPr>
        <p:spPr>
          <a:xfrm>
            <a:off x="965604" y="3014246"/>
            <a:ext cx="7143427" cy="338554"/>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sz="1600" b="1" i="1" dirty="0"/>
              <a:t>Revenue is declining due to reduced overall enrollment, while special needs rise.</a:t>
            </a:r>
          </a:p>
        </p:txBody>
      </p:sp>
    </p:spTree>
    <p:extLst>
      <p:ext uri="{BB962C8B-B14F-4D97-AF65-F5344CB8AC3E}">
        <p14:creationId xmlns:p14="http://schemas.microsoft.com/office/powerpoint/2010/main" val="1377315639"/>
      </p:ext>
    </p:extLst>
  </p:cSld>
  <p:clrMapOvr>
    <a:masterClrMapping/>
  </p:clrMapOvr>
  <p:transition spd="slow">
    <p:wipe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EAF79A-41A9-46D9-AF82-D5402593F057}"/>
              </a:ext>
            </a:extLst>
          </p:cNvPr>
          <p:cNvSpPr>
            <a:spLocks noGrp="1"/>
          </p:cNvSpPr>
          <p:nvPr>
            <p:ph type="dt" sz="half" idx="10"/>
          </p:nvPr>
        </p:nvSpPr>
        <p:spPr/>
        <p:txBody>
          <a:bodyPr/>
          <a:lstStyle/>
          <a:p>
            <a:r>
              <a:rPr lang="en-US" dirty="0"/>
              <a:t>January 2022</a:t>
            </a:r>
          </a:p>
        </p:txBody>
      </p:sp>
      <p:sp>
        <p:nvSpPr>
          <p:cNvPr id="3" name="Slide Number Placeholder 2">
            <a:extLst>
              <a:ext uri="{FF2B5EF4-FFF2-40B4-BE49-F238E27FC236}">
                <a16:creationId xmlns:a16="http://schemas.microsoft.com/office/drawing/2014/main" id="{2872007C-6070-427F-BBFD-B872CA54F5BC}"/>
              </a:ext>
            </a:extLst>
          </p:cNvPr>
          <p:cNvSpPr>
            <a:spLocks noGrp="1"/>
          </p:cNvSpPr>
          <p:nvPr>
            <p:ph type="sldNum" sz="quarter" idx="12"/>
          </p:nvPr>
        </p:nvSpPr>
        <p:spPr/>
        <p:txBody>
          <a:bodyPr/>
          <a:lstStyle/>
          <a:p>
            <a:fld id="{8B029824-C0FE-4500-AD39-B628196C05B5}" type="slidenum">
              <a:rPr lang="en-US" smtClean="0"/>
              <a:t>17</a:t>
            </a:fld>
            <a:endParaRPr lang="en-US" dirty="0"/>
          </a:p>
        </p:txBody>
      </p:sp>
      <p:sp>
        <p:nvSpPr>
          <p:cNvPr id="8" name="Title 1">
            <a:extLst>
              <a:ext uri="{FF2B5EF4-FFF2-40B4-BE49-F238E27FC236}">
                <a16:creationId xmlns:a16="http://schemas.microsoft.com/office/drawing/2014/main" id="{8E166063-BE53-44F0-9189-77B2334D7D7B}"/>
              </a:ext>
            </a:extLst>
          </p:cNvPr>
          <p:cNvSpPr txBox="1">
            <a:spLocks/>
          </p:cNvSpPr>
          <p:nvPr/>
        </p:nvSpPr>
        <p:spPr>
          <a:xfrm>
            <a:off x="914398" y="707607"/>
            <a:ext cx="7315200" cy="511593"/>
          </a:xfrm>
          <a:prstGeom prst="rect">
            <a:avLst/>
          </a:prstGeom>
        </p:spPr>
        <p:style>
          <a:lnRef idx="0">
            <a:schemeClr val="accent2"/>
          </a:lnRef>
          <a:fillRef idx="3">
            <a:schemeClr val="accent2"/>
          </a:fillRef>
          <a:effectRef idx="3">
            <a:schemeClr val="accent2"/>
          </a:effectRef>
          <a:fontRef idx="minor">
            <a:schemeClr val="lt1"/>
          </a:fontRef>
        </p:style>
        <p:txBody>
          <a:bodyPr anchor="ctr">
            <a:normAutofit fontScale="82500" lnSpcReduction="10000"/>
          </a:bodyPr>
          <a:lstStyle>
            <a:lvl1pPr algn="l" defTabSz="914400" rtl="0" eaLnBrk="1" latinLnBrk="0" hangingPunct="1">
              <a:spcBef>
                <a:spcPct val="0"/>
              </a:spcBef>
              <a:buNone/>
              <a:defRPr sz="40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en-US" sz="3200" b="1" dirty="0"/>
              <a:t>SPED/ELL Services: Federal &amp; State Grants 	</a:t>
            </a:r>
          </a:p>
        </p:txBody>
      </p:sp>
      <p:sp>
        <p:nvSpPr>
          <p:cNvPr id="9" name="TextBox 8">
            <a:extLst>
              <a:ext uri="{FF2B5EF4-FFF2-40B4-BE49-F238E27FC236}">
                <a16:creationId xmlns:a16="http://schemas.microsoft.com/office/drawing/2014/main" id="{FD2073FC-8E7E-48E5-B1B5-432D0B72BF42}"/>
              </a:ext>
            </a:extLst>
          </p:cNvPr>
          <p:cNvSpPr txBox="1"/>
          <p:nvPr/>
        </p:nvSpPr>
        <p:spPr>
          <a:xfrm>
            <a:off x="1066796" y="1321214"/>
            <a:ext cx="7010400" cy="584775"/>
          </a:xfrm>
          <a:prstGeom prst="rect">
            <a:avLst/>
          </a:prstGeom>
          <a:ln/>
          <a:scene3d>
            <a:camera prst="orthographicFront">
              <a:rot lat="0" lon="0" rev="0"/>
            </a:camera>
            <a:lightRig rig="threePt" dir="tl">
              <a:rot lat="0" lon="0" rev="20400000"/>
            </a:lightRig>
          </a:scene3d>
          <a:sp3d contourW="15875" prstMaterial="metal">
            <a:bevelT w="101600" h="25400" prst="coolSlant"/>
            <a:contourClr>
              <a:schemeClr val="accent5">
                <a:shade val="30000"/>
              </a:schemeClr>
            </a:contourClr>
          </a:sp3d>
        </p:spPr>
        <p:style>
          <a:lnRef idx="0">
            <a:schemeClr val="accent5"/>
          </a:lnRef>
          <a:fillRef idx="3">
            <a:schemeClr val="accent5"/>
          </a:fillRef>
          <a:effectRef idx="3">
            <a:schemeClr val="accent5"/>
          </a:effectRef>
          <a:fontRef idx="minor">
            <a:schemeClr val="lt1"/>
          </a:fontRef>
        </p:style>
        <p:txBody>
          <a:bodyPr wrap="square" rtlCol="0" anchor="ctr" anchorCtr="1">
            <a:spAutoFit/>
          </a:bodyPr>
          <a:lstStyle/>
          <a:p>
            <a:pPr algn="ctr"/>
            <a:r>
              <a:rPr lang="en-US" sz="1600" b="1" i="1" dirty="0"/>
              <a:t>Federal and State grant funding for SPED/ELL students has not kept pace with the significant growth in SPED/ELL enrollment in Bridgeport</a:t>
            </a:r>
            <a:r>
              <a:rPr lang="en-US" sz="1400" b="1" i="1" dirty="0"/>
              <a:t>.</a:t>
            </a:r>
          </a:p>
        </p:txBody>
      </p:sp>
      <p:graphicFrame>
        <p:nvGraphicFramePr>
          <p:cNvPr id="11" name="Table 11">
            <a:extLst>
              <a:ext uri="{FF2B5EF4-FFF2-40B4-BE49-F238E27FC236}">
                <a16:creationId xmlns:a16="http://schemas.microsoft.com/office/drawing/2014/main" id="{2915BD80-34F4-42C3-AA3C-F73D0A02D5F8}"/>
              </a:ext>
            </a:extLst>
          </p:cNvPr>
          <p:cNvGraphicFramePr>
            <a:graphicFrameLocks noGrp="1"/>
          </p:cNvGraphicFramePr>
          <p:nvPr>
            <p:extLst>
              <p:ext uri="{D42A27DB-BD31-4B8C-83A1-F6EECF244321}">
                <p14:modId xmlns:p14="http://schemas.microsoft.com/office/powerpoint/2010/main" val="606049511"/>
              </p:ext>
            </p:extLst>
          </p:nvPr>
        </p:nvGraphicFramePr>
        <p:xfrm>
          <a:off x="1032160" y="4950217"/>
          <a:ext cx="7010400" cy="1513126"/>
        </p:xfrm>
        <a:graphic>
          <a:graphicData uri="http://schemas.openxmlformats.org/drawingml/2006/table">
            <a:tbl>
              <a:tblPr firstRow="1" bandRow="1">
                <a:tableStyleId>{93296810-A885-4BE3-A3E7-6D5BEEA58F35}</a:tableStyleId>
              </a:tblPr>
              <a:tblGrid>
                <a:gridCol w="1855104">
                  <a:extLst>
                    <a:ext uri="{9D8B030D-6E8A-4147-A177-3AD203B41FA5}">
                      <a16:colId xmlns:a16="http://schemas.microsoft.com/office/drawing/2014/main" val="440097479"/>
                    </a:ext>
                  </a:extLst>
                </a:gridCol>
                <a:gridCol w="1127721">
                  <a:extLst>
                    <a:ext uri="{9D8B030D-6E8A-4147-A177-3AD203B41FA5}">
                      <a16:colId xmlns:a16="http://schemas.microsoft.com/office/drawing/2014/main" val="9154165"/>
                    </a:ext>
                  </a:extLst>
                </a:gridCol>
                <a:gridCol w="1127721">
                  <a:extLst>
                    <a:ext uri="{9D8B030D-6E8A-4147-A177-3AD203B41FA5}">
                      <a16:colId xmlns:a16="http://schemas.microsoft.com/office/drawing/2014/main" val="3523810859"/>
                    </a:ext>
                  </a:extLst>
                </a:gridCol>
                <a:gridCol w="966618">
                  <a:extLst>
                    <a:ext uri="{9D8B030D-6E8A-4147-A177-3AD203B41FA5}">
                      <a16:colId xmlns:a16="http://schemas.microsoft.com/office/drawing/2014/main" val="2431255966"/>
                    </a:ext>
                  </a:extLst>
                </a:gridCol>
                <a:gridCol w="758922">
                  <a:extLst>
                    <a:ext uri="{9D8B030D-6E8A-4147-A177-3AD203B41FA5}">
                      <a16:colId xmlns:a16="http://schemas.microsoft.com/office/drawing/2014/main" val="1091025959"/>
                    </a:ext>
                  </a:extLst>
                </a:gridCol>
                <a:gridCol w="1174314">
                  <a:extLst>
                    <a:ext uri="{9D8B030D-6E8A-4147-A177-3AD203B41FA5}">
                      <a16:colId xmlns:a16="http://schemas.microsoft.com/office/drawing/2014/main" val="3596502433"/>
                    </a:ext>
                  </a:extLst>
                </a:gridCol>
              </a:tblGrid>
              <a:tr h="293926">
                <a:tc>
                  <a:txBody>
                    <a:bodyPr/>
                    <a:lstStyle/>
                    <a:p>
                      <a:r>
                        <a:rPr lang="en-US" sz="1400" b="1" dirty="0"/>
                        <a:t>Grant: Bilingual/ESL</a:t>
                      </a:r>
                    </a:p>
                  </a:txBody>
                  <a:tcPr>
                    <a:cell3D prstMaterial="dkEdge">
                      <a:bevel w="50800" prst="hardEdge"/>
                      <a:lightRig rig="flood" dir="t"/>
                    </a:cell3D>
                  </a:tcPr>
                </a:tc>
                <a:tc>
                  <a:txBody>
                    <a:bodyPr/>
                    <a:lstStyle/>
                    <a:p>
                      <a:pPr algn="ctr"/>
                      <a:r>
                        <a:rPr lang="en-US" sz="1400" b="1" dirty="0"/>
                        <a:t>FY21</a:t>
                      </a:r>
                    </a:p>
                  </a:txBody>
                  <a:tcPr>
                    <a:cell3D prstMaterial="dkEdge">
                      <a:bevel w="50800" prst="hardEdge"/>
                      <a:lightRig rig="flood" dir="t"/>
                    </a:cell3D>
                  </a:tcPr>
                </a:tc>
                <a:tc>
                  <a:txBody>
                    <a:bodyPr/>
                    <a:lstStyle/>
                    <a:p>
                      <a:pPr algn="ctr"/>
                      <a:r>
                        <a:rPr lang="en-US" sz="1400" b="1" dirty="0"/>
                        <a:t>FY22</a:t>
                      </a:r>
                    </a:p>
                  </a:txBody>
                  <a:tcPr>
                    <a:cell3D prstMaterial="dkEdge">
                      <a:bevel w="50800" prst="hardEdge"/>
                      <a:lightRig rig="flood" dir="t"/>
                    </a:cell3D>
                  </a:tcPr>
                </a:tc>
                <a:tc>
                  <a:txBody>
                    <a:bodyPr/>
                    <a:lstStyle/>
                    <a:p>
                      <a:pPr algn="ctr"/>
                      <a:r>
                        <a:rPr lang="en-US" sz="1400" b="1" dirty="0"/>
                        <a:t>Change</a:t>
                      </a:r>
                    </a:p>
                  </a:txBody>
                  <a:tcPr>
                    <a:cell3D prstMaterial="dkEdge">
                      <a:bevel w="50800" prst="hardEdge"/>
                      <a:lightRig rig="flood" dir="t"/>
                    </a:cell3D>
                  </a:tcPr>
                </a:tc>
                <a:tc>
                  <a:txBody>
                    <a:bodyPr/>
                    <a:lstStyle/>
                    <a:p>
                      <a:pPr algn="ctr"/>
                      <a:r>
                        <a:rPr lang="en-US" sz="1400" b="1" dirty="0"/>
                        <a:t>%</a:t>
                      </a:r>
                    </a:p>
                  </a:txBody>
                  <a:tcPr>
                    <a:cell3D prstMaterial="dkEdge">
                      <a:bevel w="50800" prst="hardEdge"/>
                      <a:lightRig rig="flood" dir="t"/>
                    </a:cell3D>
                  </a:tcPr>
                </a:tc>
                <a:tc>
                  <a:txBody>
                    <a:bodyPr/>
                    <a:lstStyle/>
                    <a:p>
                      <a:pPr algn="ctr"/>
                      <a:r>
                        <a:rPr lang="en-US" sz="1400" b="1" dirty="0"/>
                        <a:t>Notes</a:t>
                      </a:r>
                    </a:p>
                  </a:txBody>
                  <a:tcPr>
                    <a:cell3D prstMaterial="dkEdge">
                      <a:bevel w="50800" prst="hardEdge"/>
                      <a:lightRig rig="flood" dir="t"/>
                    </a:cell3D>
                  </a:tcPr>
                </a:tc>
                <a:extLst>
                  <a:ext uri="{0D108BD9-81ED-4DB2-BD59-A6C34878D82A}">
                    <a16:rowId xmlns:a16="http://schemas.microsoft.com/office/drawing/2014/main" val="179967672"/>
                  </a:ext>
                </a:extLst>
              </a:tr>
              <a:tr h="264533">
                <a:tc>
                  <a:txBody>
                    <a:bodyPr/>
                    <a:lstStyle/>
                    <a:p>
                      <a:r>
                        <a:rPr lang="en-US" sz="1200" b="1" dirty="0"/>
                        <a:t>State Bilingual</a:t>
                      </a:r>
                    </a:p>
                  </a:txBody>
                  <a:tcPr>
                    <a:cell3D prstMaterial="dkEdge">
                      <a:bevel w="50800" prst="hardEdge"/>
                      <a:lightRig rig="flood" dir="t"/>
                    </a:cell3D>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t>$233,127</a:t>
                      </a:r>
                    </a:p>
                  </a:txBody>
                  <a:tcPr>
                    <a:cell3D prstMaterial="dkEdge">
                      <a:bevel w="50800" prst="hardEdge"/>
                      <a:lightRig rig="flood" dir="t"/>
                    </a:cell3D>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t>$233,491</a:t>
                      </a:r>
                    </a:p>
                  </a:txBody>
                  <a:tcPr>
                    <a:cell3D prstMaterial="dkEdge">
                      <a:bevel w="50800" prst="hardEdge"/>
                      <a:lightRig rig="flood" dir="t"/>
                    </a:cell3D>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$364</a:t>
                      </a:r>
                    </a:p>
                  </a:txBody>
                  <a:tcPr>
                    <a:cell3D prstMaterial="dkEdge">
                      <a:bevel w="50800" prst="hardEdge"/>
                      <a:lightRig rig="flood" dir="t"/>
                    </a:cell3D>
                  </a:tcPr>
                </a:tc>
                <a:tc>
                  <a:txBody>
                    <a:bodyPr/>
                    <a:lstStyle/>
                    <a:p>
                      <a:pPr algn="ctr"/>
                      <a:r>
                        <a:rPr lang="en-US" sz="1200" b="1" dirty="0">
                          <a:solidFill>
                            <a:schemeClr val="tx1"/>
                          </a:solidFill>
                        </a:rPr>
                        <a:t>.2%</a:t>
                      </a:r>
                    </a:p>
                  </a:txBody>
                  <a:tcPr>
                    <a:cell3D prstMaterial="dkEdge">
                      <a:bevel w="50800" prst="hardEdge"/>
                      <a:lightRig rig="flood" dir="t"/>
                    </a:cell3D>
                  </a:tcPr>
                </a:tc>
                <a:tc>
                  <a:txBody>
                    <a:bodyPr/>
                    <a:lstStyle/>
                    <a:p>
                      <a:r>
                        <a:rPr lang="en-US" sz="1050" b="1" dirty="0"/>
                        <a:t>ELL services</a:t>
                      </a:r>
                    </a:p>
                  </a:txBody>
                  <a:tcPr>
                    <a:cell3D prstMaterial="dkEdge">
                      <a:bevel w="50800" prst="hardEdge"/>
                      <a:lightRig rig="flood" dir="t"/>
                    </a:cell3D>
                  </a:tcPr>
                </a:tc>
                <a:extLst>
                  <a:ext uri="{0D108BD9-81ED-4DB2-BD59-A6C34878D82A}">
                    <a16:rowId xmlns:a16="http://schemas.microsoft.com/office/drawing/2014/main" val="909199063"/>
                  </a:ext>
                </a:extLst>
              </a:tr>
              <a:tr h="617244">
                <a:tc>
                  <a:txBody>
                    <a:bodyPr/>
                    <a:lstStyle/>
                    <a:p>
                      <a:r>
                        <a:rPr lang="en-US" sz="1200" b="1" dirty="0"/>
                        <a:t>Title III-Bilingual</a:t>
                      </a:r>
                    </a:p>
                    <a:p>
                      <a:r>
                        <a:rPr lang="en-US" sz="1200" b="1" dirty="0"/>
                        <a:t>……NPS</a:t>
                      </a:r>
                    </a:p>
                    <a:p>
                      <a:r>
                        <a:rPr lang="en-US" sz="1200" b="1" dirty="0"/>
                        <a:t>……NET</a:t>
                      </a:r>
                    </a:p>
                  </a:txBody>
                  <a:tcPr>
                    <a:cell3D prstMaterial="dkEdge">
                      <a:bevel w="50800" prst="hardEdge"/>
                      <a:lightRig rig="flood" dir="t"/>
                    </a:cell3D>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$568,352</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FF0000"/>
                          </a:solidFill>
                        </a:rPr>
                        <a:t>(19,189)</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$549,163</a:t>
                      </a:r>
                    </a:p>
                  </a:txBody>
                  <a:tcPr>
                    <a:cell3D prstMaterial="dkEdge">
                      <a:bevel w="50800" prst="hardEdge"/>
                      <a:lightRig rig="flood" dir="t"/>
                    </a:cell3D>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$569,642</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FF0000"/>
                          </a:solidFill>
                        </a:rPr>
                        <a:t>(13,839)</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$555,803</a:t>
                      </a:r>
                    </a:p>
                  </a:txBody>
                  <a:tcPr>
                    <a:cell3D prstMaterial="dkEdge">
                      <a:bevel w="50800" prst="hardEdge"/>
                      <a:lightRig rig="flood" dir="t"/>
                    </a:cell3D>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$1,290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  </a:t>
                      </a:r>
                      <a:r>
                        <a:rPr lang="en-US" sz="1200" b="1" dirty="0">
                          <a:solidFill>
                            <a:srgbClr val="0070C0"/>
                          </a:solidFill>
                        </a:rPr>
                        <a:t>5,350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$6,640</a:t>
                      </a:r>
                    </a:p>
                  </a:txBody>
                  <a:tcPr>
                    <a:cell3D prstMaterial="dkEdge">
                      <a:bevel w="50800" prst="hardEdge"/>
                      <a:lightRig rig="flood" dir="t"/>
                    </a:cell3D>
                  </a:tcPr>
                </a:tc>
                <a:tc>
                  <a:txBody>
                    <a:bodyPr/>
                    <a:lstStyle/>
                    <a:p>
                      <a:pPr algn="ctr"/>
                      <a:endParaRPr lang="en-US" sz="1200" b="1" dirty="0">
                        <a:solidFill>
                          <a:schemeClr val="tx1"/>
                        </a:solidFill>
                      </a:endParaRPr>
                    </a:p>
                    <a:p>
                      <a:pPr algn="ctr"/>
                      <a:r>
                        <a:rPr lang="en-US" sz="1200" b="1" dirty="0">
                          <a:solidFill>
                            <a:schemeClr val="tx1"/>
                          </a:solidFill>
                        </a:rPr>
                        <a:t>1.2%</a:t>
                      </a:r>
                    </a:p>
                  </a:txBody>
                  <a:tcPr>
                    <a:cell3D prstMaterial="dkEdge">
                      <a:bevel w="50800" prst="hardEdge"/>
                      <a:lightRig rig="flood" dir="t"/>
                    </a:cell3D>
                  </a:tcPr>
                </a:tc>
                <a:tc>
                  <a:txBody>
                    <a:bodyPr/>
                    <a:lstStyle/>
                    <a:p>
                      <a:r>
                        <a:rPr lang="en-US" sz="1050" b="1" dirty="0"/>
                        <a:t>ELL services</a:t>
                      </a:r>
                    </a:p>
                  </a:txBody>
                  <a:tcPr>
                    <a:cell3D prstMaterial="dkEdge">
                      <a:bevel w="50800" prst="hardEdge"/>
                      <a:lightRig rig="flood" dir="t"/>
                    </a:cell3D>
                  </a:tcPr>
                </a:tc>
                <a:extLst>
                  <a:ext uri="{0D108BD9-81ED-4DB2-BD59-A6C34878D82A}">
                    <a16:rowId xmlns:a16="http://schemas.microsoft.com/office/drawing/2014/main" val="3810105073"/>
                  </a:ext>
                </a:extLst>
              </a:tr>
              <a:tr h="293926">
                <a:tc>
                  <a:txBody>
                    <a:bodyPr/>
                    <a:lstStyle/>
                    <a:p>
                      <a:r>
                        <a:rPr lang="en-US" sz="1200" b="1" dirty="0"/>
                        <a:t>TOTAL</a:t>
                      </a:r>
                    </a:p>
                  </a:txBody>
                  <a:tcPr>
                    <a:cell3D prstMaterial="dkEdge">
                      <a:bevel w="50800" prst="hardEdge"/>
                      <a:lightRig rig="flood" dir="t"/>
                    </a:cell3D>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$782,290</a:t>
                      </a:r>
                    </a:p>
                  </a:txBody>
                  <a:tcPr>
                    <a:cell3D prstMaterial="dkEdge">
                      <a:bevel w="50800" prst="hardEdge"/>
                      <a:lightRig rig="flood" dir="t"/>
                    </a:cell3D>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$789,294</a:t>
                      </a:r>
                    </a:p>
                  </a:txBody>
                  <a:tcPr>
                    <a:cell3D prstMaterial="dkEdge">
                      <a:bevel w="50800" prst="hardEdge"/>
                      <a:lightRig rig="flood" dir="t"/>
                    </a:cell3D>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$7,004</a:t>
                      </a:r>
                    </a:p>
                  </a:txBody>
                  <a:tcPr>
                    <a:cell3D prstMaterial="dkEdge">
                      <a:bevel w="50800" prst="hardEdge"/>
                      <a:lightRig rig="flood" dir="t"/>
                    </a:cell3D>
                  </a:tcPr>
                </a:tc>
                <a:tc>
                  <a:txBody>
                    <a:bodyPr/>
                    <a:lstStyle/>
                    <a:p>
                      <a:pPr algn="ctr"/>
                      <a:r>
                        <a:rPr lang="en-US" sz="1200" b="1" dirty="0">
                          <a:solidFill>
                            <a:schemeClr val="tx1"/>
                          </a:solidFill>
                        </a:rPr>
                        <a:t>.9%</a:t>
                      </a:r>
                    </a:p>
                  </a:txBody>
                  <a:tcPr>
                    <a:cell3D prstMaterial="dkEdge">
                      <a:bevel w="50800" prst="hardEdge"/>
                      <a:lightRig rig="flood" dir="t"/>
                    </a:cell3D>
                  </a:tcPr>
                </a:tc>
                <a:tc>
                  <a:txBody>
                    <a:bodyPr/>
                    <a:lstStyle/>
                    <a:p>
                      <a:endParaRPr lang="en-US" sz="1100" b="1" dirty="0"/>
                    </a:p>
                  </a:txBody>
                  <a:tcPr>
                    <a:cell3D prstMaterial="dkEdge">
                      <a:bevel w="50800" prst="hardEdge"/>
                      <a:lightRig rig="flood" dir="t"/>
                    </a:cell3D>
                  </a:tcPr>
                </a:tc>
                <a:extLst>
                  <a:ext uri="{0D108BD9-81ED-4DB2-BD59-A6C34878D82A}">
                    <a16:rowId xmlns:a16="http://schemas.microsoft.com/office/drawing/2014/main" val="669691602"/>
                  </a:ext>
                </a:extLst>
              </a:tr>
            </a:tbl>
          </a:graphicData>
        </a:graphic>
      </p:graphicFrame>
      <p:graphicFrame>
        <p:nvGraphicFramePr>
          <p:cNvPr id="13" name="Table 18">
            <a:extLst>
              <a:ext uri="{FF2B5EF4-FFF2-40B4-BE49-F238E27FC236}">
                <a16:creationId xmlns:a16="http://schemas.microsoft.com/office/drawing/2014/main" id="{766CC63D-0EE3-4269-9930-6988CF800C72}"/>
              </a:ext>
            </a:extLst>
          </p:cNvPr>
          <p:cNvGraphicFramePr>
            <a:graphicFrameLocks noGrp="1"/>
          </p:cNvGraphicFramePr>
          <p:nvPr>
            <p:extLst>
              <p:ext uri="{D42A27DB-BD31-4B8C-83A1-F6EECF244321}">
                <p14:modId xmlns:p14="http://schemas.microsoft.com/office/powerpoint/2010/main" val="1116497585"/>
              </p:ext>
            </p:extLst>
          </p:nvPr>
        </p:nvGraphicFramePr>
        <p:xfrm>
          <a:off x="1600200" y="2000614"/>
          <a:ext cx="5791198" cy="1221113"/>
        </p:xfrm>
        <a:graphic>
          <a:graphicData uri="http://schemas.openxmlformats.org/drawingml/2006/table">
            <a:tbl>
              <a:tblPr firstRow="1">
                <a:tableStyleId>{F5AB1C69-6EDB-4FF4-983F-18BD219EF322}</a:tableStyleId>
              </a:tblPr>
              <a:tblGrid>
                <a:gridCol w="856721">
                  <a:extLst>
                    <a:ext uri="{9D8B030D-6E8A-4147-A177-3AD203B41FA5}">
                      <a16:colId xmlns:a16="http://schemas.microsoft.com/office/drawing/2014/main" val="3720662840"/>
                    </a:ext>
                  </a:extLst>
                </a:gridCol>
                <a:gridCol w="827965">
                  <a:extLst>
                    <a:ext uri="{9D8B030D-6E8A-4147-A177-3AD203B41FA5}">
                      <a16:colId xmlns:a16="http://schemas.microsoft.com/office/drawing/2014/main" val="2135421616"/>
                    </a:ext>
                  </a:extLst>
                </a:gridCol>
                <a:gridCol w="745168">
                  <a:extLst>
                    <a:ext uri="{9D8B030D-6E8A-4147-A177-3AD203B41FA5}">
                      <a16:colId xmlns:a16="http://schemas.microsoft.com/office/drawing/2014/main" val="3504814338"/>
                    </a:ext>
                  </a:extLst>
                </a:gridCol>
                <a:gridCol w="816732">
                  <a:extLst>
                    <a:ext uri="{9D8B030D-6E8A-4147-A177-3AD203B41FA5}">
                      <a16:colId xmlns:a16="http://schemas.microsoft.com/office/drawing/2014/main" val="2950420464"/>
                    </a:ext>
                  </a:extLst>
                </a:gridCol>
                <a:gridCol w="868213">
                  <a:extLst>
                    <a:ext uri="{9D8B030D-6E8A-4147-A177-3AD203B41FA5}">
                      <a16:colId xmlns:a16="http://schemas.microsoft.com/office/drawing/2014/main" val="848969418"/>
                    </a:ext>
                  </a:extLst>
                </a:gridCol>
                <a:gridCol w="762000">
                  <a:extLst>
                    <a:ext uri="{9D8B030D-6E8A-4147-A177-3AD203B41FA5}">
                      <a16:colId xmlns:a16="http://schemas.microsoft.com/office/drawing/2014/main" val="4091400232"/>
                    </a:ext>
                  </a:extLst>
                </a:gridCol>
                <a:gridCol w="914399">
                  <a:extLst>
                    <a:ext uri="{9D8B030D-6E8A-4147-A177-3AD203B41FA5}">
                      <a16:colId xmlns:a16="http://schemas.microsoft.com/office/drawing/2014/main" val="708586287"/>
                    </a:ext>
                  </a:extLst>
                </a:gridCol>
              </a:tblGrid>
              <a:tr h="321695">
                <a:tc>
                  <a:txBody>
                    <a:bodyPr/>
                    <a:lstStyle/>
                    <a:p>
                      <a:pPr algn="ctr"/>
                      <a:r>
                        <a:rPr lang="en-US" sz="1200" b="1" dirty="0"/>
                        <a:t>Students</a:t>
                      </a:r>
                    </a:p>
                  </a:txBody>
                  <a:tcPr>
                    <a:cell3D prstMaterial="dkEdge">
                      <a:bevel w="50800" prst="hardEdge"/>
                      <a:lightRig rig="flood" dir="t"/>
                    </a:cell3D>
                  </a:tcPr>
                </a:tc>
                <a:tc>
                  <a:txBody>
                    <a:bodyPr/>
                    <a:lstStyle/>
                    <a:p>
                      <a:pPr algn="ctr"/>
                      <a:r>
                        <a:rPr lang="en-US" sz="1200" b="1" dirty="0"/>
                        <a:t>10-1-20</a:t>
                      </a:r>
                    </a:p>
                  </a:txBody>
                  <a:tcPr>
                    <a:cell3D prstMaterial="dkEdge">
                      <a:bevel w="50800" prst="hardEdge"/>
                      <a:lightRig rig="flood" dir="t"/>
                    </a:cell3D>
                  </a:tcPr>
                </a:tc>
                <a:tc>
                  <a:txBody>
                    <a:bodyPr/>
                    <a:lstStyle/>
                    <a:p>
                      <a:pPr algn="ctr"/>
                      <a:r>
                        <a:rPr lang="en-US" sz="1200" b="1" dirty="0"/>
                        <a:t>%</a:t>
                      </a:r>
                    </a:p>
                  </a:txBody>
                  <a:tcPr>
                    <a:cell3D prstMaterial="dkEdge">
                      <a:bevel w="50800" prst="hardEdge"/>
                      <a:lightRig rig="flood" dir="t"/>
                    </a:cell3D>
                  </a:tcPr>
                </a:tc>
                <a:tc>
                  <a:txBody>
                    <a:bodyPr/>
                    <a:lstStyle/>
                    <a:p>
                      <a:pPr algn="ctr"/>
                      <a:r>
                        <a:rPr lang="en-US" sz="1200" b="1" dirty="0"/>
                        <a:t>10-1-21</a:t>
                      </a:r>
                    </a:p>
                  </a:txBody>
                  <a:tcPr>
                    <a:cell3D prstMaterial="dkEdge">
                      <a:bevel w="50800" prst="hardEdge"/>
                      <a:lightRig rig="flood" dir="t"/>
                    </a:cell3D>
                  </a:tcPr>
                </a:tc>
                <a:tc>
                  <a:txBody>
                    <a:bodyPr/>
                    <a:lstStyle/>
                    <a:p>
                      <a:pPr algn="ctr"/>
                      <a:r>
                        <a:rPr lang="en-US" sz="1200" b="1" dirty="0"/>
                        <a:t>%</a:t>
                      </a:r>
                    </a:p>
                  </a:txBody>
                  <a:tcPr>
                    <a:cell3D prstMaterial="dkEdge">
                      <a:bevel w="50800" prst="hardEdge"/>
                      <a:lightRig rig="flood" dir="t"/>
                    </a:cell3D>
                  </a:tcPr>
                </a:tc>
                <a:tc>
                  <a:txBody>
                    <a:bodyPr/>
                    <a:lstStyle/>
                    <a:p>
                      <a:pPr algn="ctr"/>
                      <a:r>
                        <a:rPr lang="en-US" sz="1050" b="1" dirty="0"/>
                        <a:t># Change</a:t>
                      </a:r>
                      <a:endParaRPr lang="en-US" sz="1200" b="1" dirty="0"/>
                    </a:p>
                  </a:txBody>
                  <a:tcPr>
                    <a:cell3D prstMaterial="dkEdge">
                      <a:bevel w="50800" prst="hardEdge"/>
                      <a:lightRig rig="flood" dir="t"/>
                    </a:cell3D>
                  </a:tcPr>
                </a:tc>
                <a:tc>
                  <a:txBody>
                    <a:bodyPr/>
                    <a:lstStyle/>
                    <a:p>
                      <a:pPr algn="ctr"/>
                      <a:r>
                        <a:rPr lang="en-US" sz="1100" b="1" dirty="0"/>
                        <a:t>% Change</a:t>
                      </a:r>
                    </a:p>
                  </a:txBody>
                  <a:tcPr>
                    <a:cell3D prstMaterial="dkEdge">
                      <a:bevel w="50800" prst="hardEdge"/>
                      <a:lightRig rig="flood" dir="t"/>
                    </a:cell3D>
                  </a:tcPr>
                </a:tc>
                <a:extLst>
                  <a:ext uri="{0D108BD9-81ED-4DB2-BD59-A6C34878D82A}">
                    <a16:rowId xmlns:a16="http://schemas.microsoft.com/office/drawing/2014/main" val="1209989367"/>
                  </a:ext>
                </a:extLst>
              </a:tr>
              <a:tr h="283291">
                <a:tc>
                  <a:txBody>
                    <a:bodyPr/>
                    <a:lstStyle/>
                    <a:p>
                      <a:r>
                        <a:rPr lang="en-US" sz="1200" b="1" dirty="0"/>
                        <a:t>ALL</a:t>
                      </a:r>
                    </a:p>
                  </a:txBody>
                  <a:tcPr>
                    <a:cell3D prstMaterial="dkEdge">
                      <a:bevel w="50800" prst="hardEdge"/>
                      <a:lightRig rig="flood" dir="t"/>
                    </a:cell3D>
                  </a:tcPr>
                </a:tc>
                <a:tc>
                  <a:txBody>
                    <a:bodyPr/>
                    <a:lstStyle/>
                    <a:p>
                      <a:pPr algn="ctr"/>
                      <a:r>
                        <a:rPr lang="en-US" sz="1200" b="1" dirty="0"/>
                        <a:t>19,330</a:t>
                      </a:r>
                    </a:p>
                  </a:txBody>
                  <a:tcPr>
                    <a:cell3D prstMaterial="dkEdge">
                      <a:bevel w="50800" prst="hardEdge"/>
                      <a:lightRig rig="flood" dir="t"/>
                    </a:cell3D>
                  </a:tcPr>
                </a:tc>
                <a:tc>
                  <a:txBody>
                    <a:bodyPr/>
                    <a:lstStyle/>
                    <a:p>
                      <a:pPr algn="ctr"/>
                      <a:endParaRPr lang="en-US" sz="1200" b="1" dirty="0"/>
                    </a:p>
                  </a:txBody>
                  <a:tcPr>
                    <a:cell3D prstMaterial="dkEdge">
                      <a:bevel w="50800" prst="hardEdge"/>
                      <a:lightRig rig="flood" dir="t"/>
                    </a:cell3D>
                  </a:tcPr>
                </a:tc>
                <a:tc>
                  <a:txBody>
                    <a:bodyPr/>
                    <a:lstStyle/>
                    <a:p>
                      <a:pPr algn="ctr"/>
                      <a:r>
                        <a:rPr lang="en-US" sz="1200" b="1" dirty="0"/>
                        <a:t>19,049</a:t>
                      </a:r>
                    </a:p>
                  </a:txBody>
                  <a:tcPr>
                    <a:cell3D prstMaterial="dkEdge">
                      <a:bevel w="50800" prst="hardEdge"/>
                      <a:lightRig rig="flood" dir="t"/>
                    </a:cell3D>
                  </a:tcPr>
                </a:tc>
                <a:tc>
                  <a:txBody>
                    <a:bodyPr/>
                    <a:lstStyle/>
                    <a:p>
                      <a:pPr algn="ctr"/>
                      <a:endParaRPr lang="en-US" sz="1200" b="1" dirty="0"/>
                    </a:p>
                  </a:txBody>
                  <a:tcPr>
                    <a:cell3D prstMaterial="dkEdge">
                      <a:bevel w="50800" prst="hardEdge"/>
                      <a:lightRig rig="flood" dir="t"/>
                    </a:cell3D>
                  </a:tcPr>
                </a:tc>
                <a:tc>
                  <a:txBody>
                    <a:bodyPr/>
                    <a:lstStyle/>
                    <a:p>
                      <a:pPr algn="ctr"/>
                      <a:r>
                        <a:rPr lang="en-US" sz="1200" b="1" dirty="0"/>
                        <a:t>-281</a:t>
                      </a:r>
                    </a:p>
                  </a:txBody>
                  <a:tcPr>
                    <a:cell3D prstMaterial="dkEdge">
                      <a:bevel w="50800" prst="hardEdge"/>
                      <a:lightRig rig="flood" dir="t"/>
                    </a:cell3D>
                  </a:tcPr>
                </a:tc>
                <a:tc>
                  <a:txBody>
                    <a:bodyPr/>
                    <a:lstStyle/>
                    <a:p>
                      <a:pPr algn="ctr"/>
                      <a:r>
                        <a:rPr lang="en-US" sz="1200" b="1" dirty="0"/>
                        <a:t>-1.45%</a:t>
                      </a:r>
                    </a:p>
                  </a:txBody>
                  <a:tcPr>
                    <a:cell3D prstMaterial="dkEdge">
                      <a:bevel w="50800" prst="hardEdge"/>
                      <a:lightRig rig="flood" dir="t"/>
                    </a:cell3D>
                  </a:tcPr>
                </a:tc>
                <a:extLst>
                  <a:ext uri="{0D108BD9-81ED-4DB2-BD59-A6C34878D82A}">
                    <a16:rowId xmlns:a16="http://schemas.microsoft.com/office/drawing/2014/main" val="115739787"/>
                  </a:ext>
                </a:extLst>
              </a:tr>
              <a:tr h="135505">
                <a:tc>
                  <a:txBody>
                    <a:bodyPr/>
                    <a:lstStyle/>
                    <a:p>
                      <a:r>
                        <a:rPr lang="en-US" sz="1200" b="1" dirty="0">
                          <a:solidFill>
                            <a:srgbClr val="0070C0"/>
                          </a:solidFill>
                        </a:rPr>
                        <a:t>SPED</a:t>
                      </a:r>
                    </a:p>
                  </a:txBody>
                  <a:tcPr>
                    <a:cell3D prstMaterial="dkEdge">
                      <a:bevel w="50800" prst="hardEdge"/>
                      <a:lightRig rig="flood" dir="t"/>
                    </a:cell3D>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0070C0"/>
                          </a:solidFill>
                        </a:rPr>
                        <a:t>3,449</a:t>
                      </a:r>
                    </a:p>
                  </a:txBody>
                  <a:tcPr>
                    <a:cell3D prstMaterial="dkEdge">
                      <a:bevel w="50800" prst="hardEdge"/>
                      <a:lightRig rig="flood" dir="t"/>
                    </a:cell3D>
                  </a:tcPr>
                </a:tc>
                <a:tc>
                  <a:txBody>
                    <a:bodyPr/>
                    <a:lstStyle/>
                    <a:p>
                      <a:pPr algn="ctr"/>
                      <a:r>
                        <a:rPr lang="en-US" sz="1200" b="1" dirty="0">
                          <a:solidFill>
                            <a:srgbClr val="0070C0"/>
                          </a:solidFill>
                        </a:rPr>
                        <a:t>17.84%</a:t>
                      </a:r>
                    </a:p>
                  </a:txBody>
                  <a:tcPr>
                    <a:cell3D prstMaterial="dkEdge">
                      <a:bevel w="50800" prst="hardEdge"/>
                      <a:lightRig rig="flood" dir="t"/>
                    </a:cell3D>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0070C0"/>
                          </a:solidFill>
                        </a:rPr>
                        <a:t>3,473</a:t>
                      </a:r>
                    </a:p>
                  </a:txBody>
                  <a:tcPr>
                    <a:cell3D prstMaterial="dkEdge">
                      <a:bevel w="50800" prst="hardEdge"/>
                      <a:lightRig rig="flood" dir="t"/>
                    </a:cell3D>
                  </a:tcPr>
                </a:tc>
                <a:tc>
                  <a:txBody>
                    <a:bodyPr/>
                    <a:lstStyle/>
                    <a:p>
                      <a:pPr algn="ctr"/>
                      <a:r>
                        <a:rPr lang="en-US" sz="1200" b="1" dirty="0">
                          <a:solidFill>
                            <a:srgbClr val="0070C0"/>
                          </a:solidFill>
                        </a:rPr>
                        <a:t>18.23%</a:t>
                      </a:r>
                    </a:p>
                  </a:txBody>
                  <a:tcPr>
                    <a:cell3D prstMaterial="dkEdge">
                      <a:bevel w="50800" prst="hardEdge"/>
                      <a:lightRig rig="flood" dir="t"/>
                    </a:cell3D>
                  </a:tcPr>
                </a:tc>
                <a:tc>
                  <a:txBody>
                    <a:bodyPr/>
                    <a:lstStyle/>
                    <a:p>
                      <a:pPr algn="ctr"/>
                      <a:r>
                        <a:rPr lang="en-US" sz="1200" b="1" dirty="0">
                          <a:solidFill>
                            <a:srgbClr val="0070C0"/>
                          </a:solidFill>
                        </a:rPr>
                        <a:t>+24</a:t>
                      </a:r>
                    </a:p>
                  </a:txBody>
                  <a:tcPr>
                    <a:cell3D prstMaterial="dkEdge">
                      <a:bevel w="50800" prst="hardEdge"/>
                      <a:lightRig rig="flood" dir="t"/>
                    </a:cell3D>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0070C0"/>
                          </a:solidFill>
                        </a:rPr>
                        <a:t>+.39%</a:t>
                      </a:r>
                    </a:p>
                  </a:txBody>
                  <a:tcPr>
                    <a:cell3D prstMaterial="dkEdge">
                      <a:bevel w="50800" prst="hardEdge"/>
                      <a:lightRig rig="flood" dir="t"/>
                    </a:cell3D>
                  </a:tcPr>
                </a:tc>
                <a:extLst>
                  <a:ext uri="{0D108BD9-81ED-4DB2-BD59-A6C34878D82A}">
                    <a16:rowId xmlns:a16="http://schemas.microsoft.com/office/drawing/2014/main" val="1395402195"/>
                  </a:ext>
                </a:extLst>
              </a:tr>
              <a:tr h="341807">
                <a:tc>
                  <a:txBody>
                    <a:bodyPr/>
                    <a:lstStyle/>
                    <a:p>
                      <a:r>
                        <a:rPr lang="en-US" sz="1200" b="1" u="none" dirty="0">
                          <a:solidFill>
                            <a:srgbClr val="7030A0"/>
                          </a:solidFill>
                        </a:rPr>
                        <a:t>ELL</a:t>
                      </a:r>
                    </a:p>
                  </a:txBody>
                  <a:tcPr>
                    <a:cell3D prstMaterial="dkEdge">
                      <a:bevel w="50800" prst="hardEdge"/>
                      <a:lightRig rig="flood" dir="t"/>
                    </a:cell3D>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7030A0"/>
                          </a:solidFill>
                        </a:rPr>
                        <a:t>3,905</a:t>
                      </a:r>
                    </a:p>
                  </a:txBody>
                  <a:tcPr>
                    <a:cell3D prstMaterial="dkEdge">
                      <a:bevel w="50800" prst="hardEdge"/>
                      <a:lightRig rig="flood" dir="t"/>
                    </a:cell3D>
                  </a:tcPr>
                </a:tc>
                <a:tc>
                  <a:txBody>
                    <a:bodyPr/>
                    <a:lstStyle/>
                    <a:p>
                      <a:pPr algn="ctr"/>
                      <a:r>
                        <a:rPr lang="en-US" sz="1200" b="1" dirty="0">
                          <a:solidFill>
                            <a:srgbClr val="7030A0"/>
                          </a:solidFill>
                        </a:rPr>
                        <a:t>20.20%</a:t>
                      </a:r>
                    </a:p>
                  </a:txBody>
                  <a:tcPr>
                    <a:cell3D prstMaterial="dkEdge">
                      <a:bevel w="50800" prst="hardEdge"/>
                      <a:lightRig rig="flood" dir="t"/>
                    </a:cell3D>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7030A0"/>
                          </a:solidFill>
                        </a:rPr>
                        <a:t>4,410</a:t>
                      </a:r>
                    </a:p>
                  </a:txBody>
                  <a:tcPr>
                    <a:cell3D prstMaterial="dkEdge">
                      <a:bevel w="50800" prst="hardEdge"/>
                      <a:lightRig rig="flood" dir="t"/>
                    </a:cell3D>
                  </a:tcPr>
                </a:tc>
                <a:tc>
                  <a:txBody>
                    <a:bodyPr/>
                    <a:lstStyle/>
                    <a:p>
                      <a:pPr algn="ctr"/>
                      <a:r>
                        <a:rPr lang="en-US" sz="1200" b="1" dirty="0">
                          <a:solidFill>
                            <a:srgbClr val="7030A0"/>
                          </a:solidFill>
                        </a:rPr>
                        <a:t>23.15%</a:t>
                      </a:r>
                    </a:p>
                  </a:txBody>
                  <a:tcPr>
                    <a:cell3D prstMaterial="dkEdge">
                      <a:bevel w="50800" prst="hardEdge"/>
                      <a:lightRig rig="flood" dir="t"/>
                    </a:cell3D>
                  </a:tcPr>
                </a:tc>
                <a:tc>
                  <a:txBody>
                    <a:bodyPr/>
                    <a:lstStyle/>
                    <a:p>
                      <a:pPr algn="ctr"/>
                      <a:r>
                        <a:rPr lang="en-US" sz="1200" b="1" dirty="0">
                          <a:solidFill>
                            <a:srgbClr val="7030A0"/>
                          </a:solidFill>
                        </a:rPr>
                        <a:t>+505</a:t>
                      </a:r>
                    </a:p>
                  </a:txBody>
                  <a:tcPr>
                    <a:cell3D prstMaterial="dkEdge">
                      <a:bevel w="50800" prst="hardEdge"/>
                      <a:lightRig rig="flood" dir="t"/>
                    </a:cell3D>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7030A0"/>
                          </a:solidFill>
                        </a:rPr>
                        <a:t>+2.95%</a:t>
                      </a:r>
                    </a:p>
                  </a:txBody>
                  <a:tcPr>
                    <a:cell3D prstMaterial="dkEdge">
                      <a:bevel w="50800" prst="hardEdge"/>
                      <a:lightRig rig="flood" dir="t"/>
                    </a:cell3D>
                  </a:tcPr>
                </a:tc>
                <a:extLst>
                  <a:ext uri="{0D108BD9-81ED-4DB2-BD59-A6C34878D82A}">
                    <a16:rowId xmlns:a16="http://schemas.microsoft.com/office/drawing/2014/main" val="50831933"/>
                  </a:ext>
                </a:extLst>
              </a:tr>
            </a:tbl>
          </a:graphicData>
        </a:graphic>
      </p:graphicFrame>
      <p:graphicFrame>
        <p:nvGraphicFramePr>
          <p:cNvPr id="14" name="Table 11">
            <a:extLst>
              <a:ext uri="{FF2B5EF4-FFF2-40B4-BE49-F238E27FC236}">
                <a16:creationId xmlns:a16="http://schemas.microsoft.com/office/drawing/2014/main" id="{3CB191D3-114C-4956-8557-A20038D39C99}"/>
              </a:ext>
            </a:extLst>
          </p:cNvPr>
          <p:cNvGraphicFramePr>
            <a:graphicFrameLocks noGrp="1"/>
          </p:cNvGraphicFramePr>
          <p:nvPr>
            <p:extLst>
              <p:ext uri="{D42A27DB-BD31-4B8C-83A1-F6EECF244321}">
                <p14:modId xmlns:p14="http://schemas.microsoft.com/office/powerpoint/2010/main" val="3556833405"/>
              </p:ext>
            </p:extLst>
          </p:nvPr>
        </p:nvGraphicFramePr>
        <p:xfrm>
          <a:off x="1019272" y="3352800"/>
          <a:ext cx="7010400" cy="1531414"/>
        </p:xfrm>
        <a:graphic>
          <a:graphicData uri="http://schemas.openxmlformats.org/drawingml/2006/table">
            <a:tbl>
              <a:tblPr firstRow="1" bandRow="1">
                <a:tableStyleId>{00A15C55-8517-42AA-B614-E9B94910E393}</a:tableStyleId>
              </a:tblPr>
              <a:tblGrid>
                <a:gridCol w="1855104">
                  <a:extLst>
                    <a:ext uri="{9D8B030D-6E8A-4147-A177-3AD203B41FA5}">
                      <a16:colId xmlns:a16="http://schemas.microsoft.com/office/drawing/2014/main" val="440097479"/>
                    </a:ext>
                  </a:extLst>
                </a:gridCol>
                <a:gridCol w="1127721">
                  <a:extLst>
                    <a:ext uri="{9D8B030D-6E8A-4147-A177-3AD203B41FA5}">
                      <a16:colId xmlns:a16="http://schemas.microsoft.com/office/drawing/2014/main" val="9154165"/>
                    </a:ext>
                  </a:extLst>
                </a:gridCol>
                <a:gridCol w="1127721">
                  <a:extLst>
                    <a:ext uri="{9D8B030D-6E8A-4147-A177-3AD203B41FA5}">
                      <a16:colId xmlns:a16="http://schemas.microsoft.com/office/drawing/2014/main" val="3523810859"/>
                    </a:ext>
                  </a:extLst>
                </a:gridCol>
                <a:gridCol w="966618">
                  <a:extLst>
                    <a:ext uri="{9D8B030D-6E8A-4147-A177-3AD203B41FA5}">
                      <a16:colId xmlns:a16="http://schemas.microsoft.com/office/drawing/2014/main" val="2431255966"/>
                    </a:ext>
                  </a:extLst>
                </a:gridCol>
                <a:gridCol w="764836">
                  <a:extLst>
                    <a:ext uri="{9D8B030D-6E8A-4147-A177-3AD203B41FA5}">
                      <a16:colId xmlns:a16="http://schemas.microsoft.com/office/drawing/2014/main" val="1091025959"/>
                    </a:ext>
                  </a:extLst>
                </a:gridCol>
                <a:gridCol w="1168400">
                  <a:extLst>
                    <a:ext uri="{9D8B030D-6E8A-4147-A177-3AD203B41FA5}">
                      <a16:colId xmlns:a16="http://schemas.microsoft.com/office/drawing/2014/main" val="3596502433"/>
                    </a:ext>
                  </a:extLst>
                </a:gridCol>
              </a:tblGrid>
              <a:tr h="266606">
                <a:tc>
                  <a:txBody>
                    <a:bodyPr/>
                    <a:lstStyle/>
                    <a:p>
                      <a:r>
                        <a:rPr lang="en-US" sz="1400" b="1" dirty="0"/>
                        <a:t>Grant: SPED</a:t>
                      </a:r>
                    </a:p>
                  </a:txBody>
                  <a:tcPr>
                    <a:cell3D prstMaterial="dkEdge">
                      <a:bevel w="50800" prst="hardEdge"/>
                      <a:lightRig rig="flood" dir="t"/>
                    </a:cell3D>
                  </a:tcPr>
                </a:tc>
                <a:tc>
                  <a:txBody>
                    <a:bodyPr/>
                    <a:lstStyle/>
                    <a:p>
                      <a:pPr algn="ctr"/>
                      <a:r>
                        <a:rPr lang="en-US" sz="1400" b="1" dirty="0"/>
                        <a:t>FY21</a:t>
                      </a:r>
                    </a:p>
                  </a:txBody>
                  <a:tcPr>
                    <a:cell3D prstMaterial="dkEdge">
                      <a:bevel w="50800" prst="hardEdge"/>
                      <a:lightRig rig="flood" dir="t"/>
                    </a:cell3D>
                  </a:tcPr>
                </a:tc>
                <a:tc>
                  <a:txBody>
                    <a:bodyPr/>
                    <a:lstStyle/>
                    <a:p>
                      <a:pPr algn="ctr"/>
                      <a:r>
                        <a:rPr lang="en-US" sz="1400" b="1" dirty="0"/>
                        <a:t>FY22</a:t>
                      </a:r>
                    </a:p>
                  </a:txBody>
                  <a:tcPr>
                    <a:cell3D prstMaterial="dkEdge">
                      <a:bevel w="50800" prst="hardEdge"/>
                      <a:lightRig rig="flood" dir="t"/>
                    </a:cell3D>
                  </a:tcPr>
                </a:tc>
                <a:tc>
                  <a:txBody>
                    <a:bodyPr/>
                    <a:lstStyle/>
                    <a:p>
                      <a:pPr algn="ctr"/>
                      <a:r>
                        <a:rPr lang="en-US" sz="1400" b="1" dirty="0"/>
                        <a:t>Change</a:t>
                      </a:r>
                    </a:p>
                  </a:txBody>
                  <a:tcPr>
                    <a:cell3D prstMaterial="dkEdge">
                      <a:bevel w="50800" prst="hardEdge"/>
                      <a:lightRig rig="flood" dir="t"/>
                    </a:cell3D>
                  </a:tcPr>
                </a:tc>
                <a:tc>
                  <a:txBody>
                    <a:bodyPr/>
                    <a:lstStyle/>
                    <a:p>
                      <a:pPr algn="ctr"/>
                      <a:r>
                        <a:rPr lang="en-US" sz="1400" b="1" dirty="0"/>
                        <a:t>%</a:t>
                      </a:r>
                    </a:p>
                  </a:txBody>
                  <a:tcPr>
                    <a:cell3D prstMaterial="dkEdge">
                      <a:bevel w="50800" prst="hardEdge"/>
                      <a:lightRig rig="flood" dir="t"/>
                    </a:cell3D>
                  </a:tcPr>
                </a:tc>
                <a:tc>
                  <a:txBody>
                    <a:bodyPr/>
                    <a:lstStyle/>
                    <a:p>
                      <a:pPr algn="ctr"/>
                      <a:r>
                        <a:rPr lang="en-US" sz="1400" b="1" dirty="0"/>
                        <a:t>Notes</a:t>
                      </a:r>
                    </a:p>
                  </a:txBody>
                  <a:tcPr>
                    <a:cell3D prstMaterial="dkEdge">
                      <a:bevel w="50800" prst="hardEdge"/>
                      <a:lightRig rig="flood" dir="t"/>
                    </a:cell3D>
                  </a:tcPr>
                </a:tc>
                <a:extLst>
                  <a:ext uri="{0D108BD9-81ED-4DB2-BD59-A6C34878D82A}">
                    <a16:rowId xmlns:a16="http://schemas.microsoft.com/office/drawing/2014/main" val="179967672"/>
                  </a:ext>
                </a:extLst>
              </a:tr>
              <a:tr h="251855">
                <a:tc>
                  <a:txBody>
                    <a:bodyPr/>
                    <a:lstStyle/>
                    <a:p>
                      <a:r>
                        <a:rPr lang="en-US" sz="1200" b="1" dirty="0"/>
                        <a:t>IDEA </a:t>
                      </a:r>
                    </a:p>
                    <a:p>
                      <a:r>
                        <a:rPr lang="en-US" sz="1200" b="1" dirty="0"/>
                        <a:t>…..NPS </a:t>
                      </a:r>
                      <a:r>
                        <a:rPr lang="en-US" sz="900" b="1" dirty="0"/>
                        <a:t>[provided by BPS]</a:t>
                      </a:r>
                    </a:p>
                    <a:p>
                      <a:r>
                        <a:rPr lang="en-US" sz="1200" b="1" dirty="0"/>
                        <a:t>…..NET</a:t>
                      </a:r>
                    </a:p>
                  </a:txBody>
                  <a:tcPr>
                    <a:cell3D prstMaterial="dkEdge">
                      <a:bevel w="50800" prst="hardEdge"/>
                      <a:lightRig rig="flood" dir="t"/>
                    </a:cell3D>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rPr>
                        <a:t>$5,592,156</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rgbClr val="FF0000"/>
                          </a:solidFill>
                        </a:rPr>
                        <a:t>(99,288)</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rPr>
                        <a:t>$5,492,868</a:t>
                      </a:r>
                    </a:p>
                  </a:txBody>
                  <a:tcPr>
                    <a:cell3D prstMaterial="dkEdge">
                      <a:bevel w="50800" prst="hardEdge"/>
                      <a:lightRig rig="flood" dir="t"/>
                    </a:cell3D>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rPr>
                        <a:t>5,626,070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rgbClr val="FF0000"/>
                          </a:solidFill>
                        </a:rPr>
                        <a:t>(99,288)</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rPr>
                        <a:t>$5,526,782</a:t>
                      </a:r>
                    </a:p>
                  </a:txBody>
                  <a:tcPr>
                    <a:cell3D prstMaterial="dkEdge">
                      <a:bevel w="50800" prst="hardEdge"/>
                      <a:lightRig rig="flood" dir="t"/>
                    </a:cell3D>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t>+$33,914</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b="1" dirty="0"/>
                    </a:p>
                  </a:txBody>
                  <a:tcPr>
                    <a:cell3D prstMaterial="dkEdge">
                      <a:bevel w="50800" prst="hardEdge"/>
                      <a:lightRig rig="flood" dir="t"/>
                    </a:cell3D>
                  </a:tcPr>
                </a:tc>
                <a:tc>
                  <a:txBody>
                    <a:bodyPr/>
                    <a:lstStyle/>
                    <a:p>
                      <a:pPr algn="ctr"/>
                      <a:r>
                        <a:rPr lang="en-US" sz="1100" b="1" dirty="0"/>
                        <a:t>.6%</a:t>
                      </a:r>
                    </a:p>
                    <a:p>
                      <a:pPr algn="ctr"/>
                      <a:endParaRPr lang="en-US" sz="1100" b="1" dirty="0"/>
                    </a:p>
                  </a:txBody>
                  <a:tcPr>
                    <a:cell3D prstMaterial="dkEdge">
                      <a:bevel w="50800" prst="hardEdge"/>
                      <a:lightRig rig="flood" dir="t"/>
                    </a:cell3D>
                  </a:tcPr>
                </a:tc>
                <a:tc>
                  <a:txBody>
                    <a:bodyPr/>
                    <a:lstStyle/>
                    <a:p>
                      <a:r>
                        <a:rPr lang="en-US" sz="1100" b="1" dirty="0"/>
                        <a:t>SPED: mandated services</a:t>
                      </a:r>
                    </a:p>
                  </a:txBody>
                  <a:tcPr>
                    <a:cell3D prstMaterial="dkEdge">
                      <a:bevel w="50800" prst="hardEdge"/>
                      <a:lightRig rig="flood" dir="t"/>
                    </a:cell3D>
                  </a:tcPr>
                </a:tc>
                <a:extLst>
                  <a:ext uri="{0D108BD9-81ED-4DB2-BD59-A6C34878D82A}">
                    <a16:rowId xmlns:a16="http://schemas.microsoft.com/office/drawing/2014/main" val="909199063"/>
                  </a:ext>
                </a:extLst>
              </a:tr>
              <a:tr h="293267">
                <a:tc>
                  <a:txBody>
                    <a:bodyPr/>
                    <a:lstStyle/>
                    <a:p>
                      <a:r>
                        <a:rPr lang="en-US" sz="1200" b="1" dirty="0"/>
                        <a:t>IDEA PK</a:t>
                      </a:r>
                    </a:p>
                  </a:txBody>
                  <a:tcPr>
                    <a:cell3D prstMaterial="dkEdge">
                      <a:bevel w="50800" prst="hardEdge"/>
                      <a:lightRig rig="flood" dir="t"/>
                    </a:cell3D>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rPr>
                        <a:t>$161,859</a:t>
                      </a:r>
                    </a:p>
                  </a:txBody>
                  <a:tcPr>
                    <a:cell3D prstMaterial="dkEdge">
                      <a:bevel w="50800" prst="hardEdge"/>
                      <a:lightRig rig="flood" dir="t"/>
                    </a:cell3D>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rPr>
                        <a:t>$163,212</a:t>
                      </a:r>
                    </a:p>
                  </a:txBody>
                  <a:tcPr>
                    <a:cell3D prstMaterial="dkEdge">
                      <a:bevel w="50800" prst="hardEdge"/>
                      <a:lightRig rig="flood" dir="t"/>
                    </a:cell3D>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rPr>
                        <a:t>+1,353</a:t>
                      </a:r>
                    </a:p>
                  </a:txBody>
                  <a:tcPr>
                    <a:cell3D prstMaterial="dkEdge">
                      <a:bevel w="50800" prst="hardEdge"/>
                      <a:lightRig rig="flood" dir="t"/>
                    </a:cell3D>
                  </a:tcPr>
                </a:tc>
                <a:tc>
                  <a:txBody>
                    <a:bodyPr/>
                    <a:lstStyle/>
                    <a:p>
                      <a:pPr algn="ctr"/>
                      <a:r>
                        <a:rPr lang="en-US" sz="1100" b="1" dirty="0">
                          <a:solidFill>
                            <a:schemeClr val="tx1"/>
                          </a:solidFill>
                        </a:rPr>
                        <a:t>.8%</a:t>
                      </a:r>
                    </a:p>
                  </a:txBody>
                  <a:tcPr>
                    <a:cell3D prstMaterial="dkEdge">
                      <a:bevel w="50800" prst="hardEdge"/>
                      <a:lightRig rig="flood" dir="t"/>
                    </a:cell3D>
                  </a:tcPr>
                </a:tc>
                <a:tc>
                  <a:txBody>
                    <a:bodyPr/>
                    <a:lstStyle/>
                    <a:p>
                      <a:r>
                        <a:rPr lang="en-US" sz="1100" b="1" dirty="0"/>
                        <a:t>SPED: mandates</a:t>
                      </a:r>
                    </a:p>
                  </a:txBody>
                  <a:tcPr>
                    <a:cell3D prstMaterial="dkEdge">
                      <a:bevel w="50800" prst="hardEdge"/>
                      <a:lightRig rig="flood" dir="t"/>
                    </a:cell3D>
                  </a:tcPr>
                </a:tc>
                <a:extLst>
                  <a:ext uri="{0D108BD9-81ED-4DB2-BD59-A6C34878D82A}">
                    <a16:rowId xmlns:a16="http://schemas.microsoft.com/office/drawing/2014/main" val="669691602"/>
                  </a:ext>
                </a:extLst>
              </a:tr>
              <a:tr h="293267">
                <a:tc>
                  <a:txBody>
                    <a:bodyPr/>
                    <a:lstStyle/>
                    <a:p>
                      <a:r>
                        <a:rPr lang="en-US" sz="1200" b="1" dirty="0"/>
                        <a:t>TOTAL</a:t>
                      </a:r>
                    </a:p>
                  </a:txBody>
                  <a:tcPr>
                    <a:cell3D prstMaterial="dkEdge">
                      <a:bevel w="50800" prst="hardEdge"/>
                      <a:lightRig rig="flood" dir="t"/>
                    </a:cell3D>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rPr>
                        <a:t>$5,754,015</a:t>
                      </a:r>
                    </a:p>
                  </a:txBody>
                  <a:tcPr>
                    <a:cell3D prstMaterial="dkEdge">
                      <a:bevel w="50800" prst="hardEdge"/>
                      <a:lightRig rig="flood" dir="t"/>
                    </a:cell3D>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rPr>
                        <a:t>$5,789,282</a:t>
                      </a:r>
                    </a:p>
                  </a:txBody>
                  <a:tcPr>
                    <a:cell3D prstMaterial="dkEdge">
                      <a:bevel w="50800" prst="hardEdge"/>
                      <a:lightRig rig="flood" dir="t"/>
                    </a:cell3D>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rPr>
                        <a:t>$35,267</a:t>
                      </a:r>
                    </a:p>
                  </a:txBody>
                  <a:tcPr>
                    <a:cell3D prstMaterial="dkEdge">
                      <a:bevel w="50800" prst="hardEdge"/>
                      <a:lightRig rig="flood" dir="t"/>
                    </a:cell3D>
                  </a:tcPr>
                </a:tc>
                <a:tc>
                  <a:txBody>
                    <a:bodyPr/>
                    <a:lstStyle/>
                    <a:p>
                      <a:pPr algn="ctr"/>
                      <a:r>
                        <a:rPr lang="en-US" sz="1100" b="1" dirty="0">
                          <a:solidFill>
                            <a:schemeClr val="tx1"/>
                          </a:solidFill>
                        </a:rPr>
                        <a:t>.61%</a:t>
                      </a:r>
                    </a:p>
                  </a:txBody>
                  <a:tcPr>
                    <a:cell3D prstMaterial="dkEdge">
                      <a:bevel w="50800" prst="hardEdge"/>
                      <a:lightRig rig="flood" dir="t"/>
                    </a:cell3D>
                  </a:tcPr>
                </a:tc>
                <a:tc>
                  <a:txBody>
                    <a:bodyPr/>
                    <a:lstStyle/>
                    <a:p>
                      <a:endParaRPr lang="en-US" sz="1100" b="1" dirty="0"/>
                    </a:p>
                  </a:txBody>
                  <a:tcPr>
                    <a:cell3D prstMaterial="dkEdge">
                      <a:bevel w="50800" prst="hardEdge"/>
                      <a:lightRig rig="flood" dir="t"/>
                    </a:cell3D>
                  </a:tcPr>
                </a:tc>
                <a:extLst>
                  <a:ext uri="{0D108BD9-81ED-4DB2-BD59-A6C34878D82A}">
                    <a16:rowId xmlns:a16="http://schemas.microsoft.com/office/drawing/2014/main" val="1151307343"/>
                  </a:ext>
                </a:extLst>
              </a:tr>
            </a:tbl>
          </a:graphicData>
        </a:graphic>
      </p:graphicFrame>
    </p:spTree>
    <p:extLst>
      <p:ext uri="{BB962C8B-B14F-4D97-AF65-F5344CB8AC3E}">
        <p14:creationId xmlns:p14="http://schemas.microsoft.com/office/powerpoint/2010/main" val="1889305960"/>
      </p:ext>
    </p:extLst>
  </p:cSld>
  <p:clrMapOvr>
    <a:masterClrMapping/>
  </p:clrMapOvr>
  <p:transition spd="slow">
    <p:wipe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0EB31A-3085-4610-85A3-A7352F3F6FDA}"/>
              </a:ext>
            </a:extLst>
          </p:cNvPr>
          <p:cNvSpPr>
            <a:spLocks noGrp="1"/>
          </p:cNvSpPr>
          <p:nvPr>
            <p:ph type="dt" sz="half" idx="10"/>
          </p:nvPr>
        </p:nvSpPr>
        <p:spPr/>
        <p:txBody>
          <a:bodyPr/>
          <a:lstStyle/>
          <a:p>
            <a:r>
              <a:rPr lang="en-US" dirty="0"/>
              <a:t>January 2022</a:t>
            </a:r>
          </a:p>
        </p:txBody>
      </p:sp>
      <p:sp>
        <p:nvSpPr>
          <p:cNvPr id="3" name="Slide Number Placeholder 2">
            <a:extLst>
              <a:ext uri="{FF2B5EF4-FFF2-40B4-BE49-F238E27FC236}">
                <a16:creationId xmlns:a16="http://schemas.microsoft.com/office/drawing/2014/main" id="{71E0999E-6D91-4594-A62D-B3C677E43A16}"/>
              </a:ext>
            </a:extLst>
          </p:cNvPr>
          <p:cNvSpPr>
            <a:spLocks noGrp="1"/>
          </p:cNvSpPr>
          <p:nvPr>
            <p:ph type="sldNum" sz="quarter" idx="12"/>
          </p:nvPr>
        </p:nvSpPr>
        <p:spPr/>
        <p:txBody>
          <a:bodyPr/>
          <a:lstStyle/>
          <a:p>
            <a:fld id="{8B029824-C0FE-4500-AD39-B628196C05B5}" type="slidenum">
              <a:rPr lang="en-US" smtClean="0"/>
              <a:t>18</a:t>
            </a:fld>
            <a:endParaRPr lang="en-US" dirty="0"/>
          </a:p>
        </p:txBody>
      </p:sp>
      <p:sp>
        <p:nvSpPr>
          <p:cNvPr id="7" name="Title 1">
            <a:extLst>
              <a:ext uri="{FF2B5EF4-FFF2-40B4-BE49-F238E27FC236}">
                <a16:creationId xmlns:a16="http://schemas.microsoft.com/office/drawing/2014/main" id="{CA602CEE-721D-4353-AF7B-131035E77A20}"/>
              </a:ext>
            </a:extLst>
          </p:cNvPr>
          <p:cNvSpPr txBox="1">
            <a:spLocks/>
          </p:cNvSpPr>
          <p:nvPr/>
        </p:nvSpPr>
        <p:spPr>
          <a:xfrm>
            <a:off x="914400" y="762000"/>
            <a:ext cx="7315200" cy="609600"/>
          </a:xfrm>
          <a:prstGeom prst="rect">
            <a:avLst/>
          </a:prstGeom>
        </p:spPr>
        <p:style>
          <a:lnRef idx="0">
            <a:schemeClr val="accent2"/>
          </a:lnRef>
          <a:fillRef idx="3">
            <a:schemeClr val="accent2"/>
          </a:fillRef>
          <a:effectRef idx="3">
            <a:schemeClr val="accent2"/>
          </a:effectRef>
          <a:fontRef idx="minor">
            <a:schemeClr val="lt1"/>
          </a:fontRef>
        </p:style>
        <p:txBody>
          <a:bodyPr anchor="ctr">
            <a:normAutofit fontScale="90000" lnSpcReduction="10000"/>
          </a:bodyPr>
          <a:lstStyle>
            <a:lvl1pPr algn="l" defTabSz="914400" rtl="0" eaLnBrk="1" latinLnBrk="0" hangingPunct="1">
              <a:spcBef>
                <a:spcPct val="0"/>
              </a:spcBef>
              <a:buNone/>
              <a:defRPr sz="40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en-US" b="1" dirty="0"/>
              <a:t>Operating Budget: State/City Share</a:t>
            </a:r>
          </a:p>
        </p:txBody>
      </p:sp>
      <p:graphicFrame>
        <p:nvGraphicFramePr>
          <p:cNvPr id="5" name="Table 5">
            <a:extLst>
              <a:ext uri="{FF2B5EF4-FFF2-40B4-BE49-F238E27FC236}">
                <a16:creationId xmlns:a16="http://schemas.microsoft.com/office/drawing/2014/main" id="{154DF0D5-0767-4486-BD54-45326B4CFC3A}"/>
              </a:ext>
            </a:extLst>
          </p:cNvPr>
          <p:cNvGraphicFramePr>
            <a:graphicFrameLocks noGrp="1"/>
          </p:cNvGraphicFramePr>
          <p:nvPr>
            <p:extLst>
              <p:ext uri="{D42A27DB-BD31-4B8C-83A1-F6EECF244321}">
                <p14:modId xmlns:p14="http://schemas.microsoft.com/office/powerpoint/2010/main" val="4190577195"/>
              </p:ext>
            </p:extLst>
          </p:nvPr>
        </p:nvGraphicFramePr>
        <p:xfrm>
          <a:off x="5989471" y="1676400"/>
          <a:ext cx="2041216" cy="741680"/>
        </p:xfrm>
        <a:graphic>
          <a:graphicData uri="http://schemas.openxmlformats.org/drawingml/2006/table">
            <a:tbl>
              <a:tblPr firstRow="1" bandRow="1">
                <a:tableStyleId>{C4B1156A-380E-4F78-BDF5-A606A8083BF9}</a:tableStyleId>
              </a:tblPr>
              <a:tblGrid>
                <a:gridCol w="1020608">
                  <a:extLst>
                    <a:ext uri="{9D8B030D-6E8A-4147-A177-3AD203B41FA5}">
                      <a16:colId xmlns:a16="http://schemas.microsoft.com/office/drawing/2014/main" val="2762701106"/>
                    </a:ext>
                  </a:extLst>
                </a:gridCol>
                <a:gridCol w="1020608">
                  <a:extLst>
                    <a:ext uri="{9D8B030D-6E8A-4147-A177-3AD203B41FA5}">
                      <a16:colId xmlns:a16="http://schemas.microsoft.com/office/drawing/2014/main" val="823703291"/>
                    </a:ext>
                  </a:extLst>
                </a:gridCol>
              </a:tblGrid>
              <a:tr h="370840">
                <a:tc>
                  <a:txBody>
                    <a:bodyPr/>
                    <a:lstStyle/>
                    <a:p>
                      <a:pPr algn="ctr"/>
                      <a:r>
                        <a:rPr lang="en-US" b="1" dirty="0">
                          <a:solidFill>
                            <a:schemeClr val="bg1"/>
                          </a:solidFill>
                        </a:rPr>
                        <a:t>City %</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chemeClr val="accent2">
                        <a:lumMod val="50000"/>
                      </a:schemeClr>
                    </a:solidFill>
                  </a:tcPr>
                </a:tc>
                <a:tc>
                  <a:txBody>
                    <a:bodyPr/>
                    <a:lstStyle/>
                    <a:p>
                      <a:pPr algn="ctr"/>
                      <a:r>
                        <a:rPr lang="en-US" b="1" dirty="0">
                          <a:solidFill>
                            <a:schemeClr val="bg1"/>
                          </a:solidFill>
                        </a:rPr>
                        <a:t>State %</a:t>
                      </a:r>
                    </a:p>
                  </a:txBody>
                  <a:tcPr>
                    <a:lnL w="12700" cmpd="sng">
                      <a:noFill/>
                    </a:lnL>
                    <a:lnB w="12700" cap="flat" cmpd="sng" algn="ctr">
                      <a:solidFill>
                        <a:srgbClr val="FFFFFF"/>
                      </a:solidFill>
                      <a:prstDash val="solid"/>
                      <a:round/>
                      <a:headEnd type="none" w="med" len="med"/>
                      <a:tailEnd type="none" w="med" len="med"/>
                    </a:lnB>
                    <a:cell3D prstMaterial="dkEdge">
                      <a:bevel w="25400" h="25400" prst="angle"/>
                      <a:lightRig rig="flood" dir="t"/>
                    </a:cell3D>
                    <a:solidFill>
                      <a:schemeClr val="accent2">
                        <a:lumMod val="50000"/>
                      </a:schemeClr>
                    </a:solidFill>
                  </a:tcPr>
                </a:tc>
                <a:extLst>
                  <a:ext uri="{0D108BD9-81ED-4DB2-BD59-A6C34878D82A}">
                    <a16:rowId xmlns:a16="http://schemas.microsoft.com/office/drawing/2014/main" val="1056352612"/>
                  </a:ext>
                </a:extLst>
              </a:tr>
              <a:tr h="370840">
                <a:tc>
                  <a:txBody>
                    <a:bodyPr/>
                    <a:lstStyle/>
                    <a:p>
                      <a:pPr algn="ctr"/>
                      <a:r>
                        <a:rPr lang="en-US" b="1" dirty="0">
                          <a:solidFill>
                            <a:schemeClr val="bg1"/>
                          </a:solidFill>
                        </a:rPr>
                        <a:t>27.3%</a:t>
                      </a:r>
                    </a:p>
                  </a:txBody>
                  <a:tcPr>
                    <a:lnT w="12700" cap="flat" cmpd="sng" algn="ctr">
                      <a:noFill/>
                      <a:prstDash val="solid"/>
                      <a:round/>
                      <a:headEnd type="none" w="med" len="med"/>
                      <a:tailEnd type="none" w="med" len="med"/>
                    </a:lnT>
                    <a:cell3D prstMaterial="dkEdge">
                      <a:bevel w="25400" h="25400" prst="angle"/>
                      <a:lightRig rig="flood" dir="t"/>
                    </a:cell3D>
                    <a:solidFill>
                      <a:srgbClr val="0070C0"/>
                    </a:solidFill>
                  </a:tcPr>
                </a:tc>
                <a:tc>
                  <a:txBody>
                    <a:bodyPr/>
                    <a:lstStyle/>
                    <a:p>
                      <a:pPr algn="ctr"/>
                      <a:r>
                        <a:rPr lang="en-US" b="1" dirty="0">
                          <a:solidFill>
                            <a:schemeClr val="bg1"/>
                          </a:solidFill>
                        </a:rPr>
                        <a:t>72.7%</a:t>
                      </a:r>
                    </a:p>
                  </a:txBody>
                  <a:tcPr>
                    <a:lnT w="12700" cap="flat" cmpd="sng" algn="ctr">
                      <a:solidFill>
                        <a:srgbClr val="FFFFFF"/>
                      </a:solidFill>
                      <a:prstDash val="solid"/>
                      <a:round/>
                      <a:headEnd type="none" w="med" len="med"/>
                      <a:tailEnd type="none" w="med" len="med"/>
                    </a:lnT>
                    <a:cell3D prstMaterial="dkEdge">
                      <a:bevel w="25400" h="25400" prst="angle"/>
                      <a:lightRig rig="flood" dir="t"/>
                    </a:cell3D>
                    <a:solidFill>
                      <a:srgbClr val="0070C0"/>
                    </a:solidFill>
                  </a:tcPr>
                </a:tc>
                <a:extLst>
                  <a:ext uri="{0D108BD9-81ED-4DB2-BD59-A6C34878D82A}">
                    <a16:rowId xmlns:a16="http://schemas.microsoft.com/office/drawing/2014/main" val="3403123413"/>
                  </a:ext>
                </a:extLst>
              </a:tr>
            </a:tbl>
          </a:graphicData>
        </a:graphic>
      </p:graphicFrame>
      <p:graphicFrame>
        <p:nvGraphicFramePr>
          <p:cNvPr id="8" name="Table 7">
            <a:extLst>
              <a:ext uri="{FF2B5EF4-FFF2-40B4-BE49-F238E27FC236}">
                <a16:creationId xmlns:a16="http://schemas.microsoft.com/office/drawing/2014/main" id="{4CD01878-7B99-43FA-90E4-5A4025406A9F}"/>
              </a:ext>
            </a:extLst>
          </p:cNvPr>
          <p:cNvGraphicFramePr>
            <a:graphicFrameLocks noGrp="1"/>
          </p:cNvGraphicFramePr>
          <p:nvPr>
            <p:extLst>
              <p:ext uri="{D42A27DB-BD31-4B8C-83A1-F6EECF244321}">
                <p14:modId xmlns:p14="http://schemas.microsoft.com/office/powerpoint/2010/main" val="569304930"/>
              </p:ext>
            </p:extLst>
          </p:nvPr>
        </p:nvGraphicFramePr>
        <p:xfrm>
          <a:off x="1066800" y="1676400"/>
          <a:ext cx="4686300" cy="1327150"/>
        </p:xfrm>
        <a:graphic>
          <a:graphicData uri="http://schemas.openxmlformats.org/drawingml/2006/table">
            <a:tbl>
              <a:tblPr/>
              <a:tblGrid>
                <a:gridCol w="1054100">
                  <a:extLst>
                    <a:ext uri="{9D8B030D-6E8A-4147-A177-3AD203B41FA5}">
                      <a16:colId xmlns:a16="http://schemas.microsoft.com/office/drawing/2014/main" val="3998068673"/>
                    </a:ext>
                  </a:extLst>
                </a:gridCol>
                <a:gridCol w="812800">
                  <a:extLst>
                    <a:ext uri="{9D8B030D-6E8A-4147-A177-3AD203B41FA5}">
                      <a16:colId xmlns:a16="http://schemas.microsoft.com/office/drawing/2014/main" val="1086490035"/>
                    </a:ext>
                  </a:extLst>
                </a:gridCol>
                <a:gridCol w="101600">
                  <a:extLst>
                    <a:ext uri="{9D8B030D-6E8A-4147-A177-3AD203B41FA5}">
                      <a16:colId xmlns:a16="http://schemas.microsoft.com/office/drawing/2014/main" val="2431789034"/>
                    </a:ext>
                  </a:extLst>
                </a:gridCol>
                <a:gridCol w="698500">
                  <a:extLst>
                    <a:ext uri="{9D8B030D-6E8A-4147-A177-3AD203B41FA5}">
                      <a16:colId xmlns:a16="http://schemas.microsoft.com/office/drawing/2014/main" val="4029153214"/>
                    </a:ext>
                  </a:extLst>
                </a:gridCol>
                <a:gridCol w="812800">
                  <a:extLst>
                    <a:ext uri="{9D8B030D-6E8A-4147-A177-3AD203B41FA5}">
                      <a16:colId xmlns:a16="http://schemas.microsoft.com/office/drawing/2014/main" val="1103145633"/>
                    </a:ext>
                  </a:extLst>
                </a:gridCol>
                <a:gridCol w="508000">
                  <a:extLst>
                    <a:ext uri="{9D8B030D-6E8A-4147-A177-3AD203B41FA5}">
                      <a16:colId xmlns:a16="http://schemas.microsoft.com/office/drawing/2014/main" val="3639481093"/>
                    </a:ext>
                  </a:extLst>
                </a:gridCol>
                <a:gridCol w="698500">
                  <a:extLst>
                    <a:ext uri="{9D8B030D-6E8A-4147-A177-3AD203B41FA5}">
                      <a16:colId xmlns:a16="http://schemas.microsoft.com/office/drawing/2014/main" val="101759490"/>
                    </a:ext>
                  </a:extLst>
                </a:gridCol>
              </a:tblGrid>
              <a:tr h="190500">
                <a:tc>
                  <a:txBody>
                    <a:bodyPr/>
                    <a:lstStyle/>
                    <a:p>
                      <a:pPr algn="ctr" fontAlgn="t"/>
                      <a:r>
                        <a:rPr lang="en-US" sz="1050" b="1" i="0" u="none" strike="noStrike" dirty="0">
                          <a:solidFill>
                            <a:srgbClr val="FFFFFF"/>
                          </a:solidFill>
                          <a:effectLst/>
                          <a:latin typeface="Calibri" panose="020F0502020204030204" pitchFamily="34" charset="0"/>
                        </a:rPr>
                        <a:t>BOE Budget</a:t>
                      </a:r>
                    </a:p>
                  </a:txBody>
                  <a:tcPr marL="6350" marR="6350" marT="6350" marB="0">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0070C0"/>
                    </a:solidFill>
                  </a:tcPr>
                </a:tc>
                <a:tc>
                  <a:txBody>
                    <a:bodyPr/>
                    <a:lstStyle/>
                    <a:p>
                      <a:pPr algn="ctr" fontAlgn="t"/>
                      <a:r>
                        <a:rPr lang="en-US" sz="1050" b="1" i="0" u="none" strike="noStrike" dirty="0">
                          <a:solidFill>
                            <a:srgbClr val="FFFFFF"/>
                          </a:solidFill>
                          <a:effectLst/>
                          <a:latin typeface="Calibri" panose="020F0502020204030204" pitchFamily="34" charset="0"/>
                        </a:rPr>
                        <a:t>2021-22</a:t>
                      </a:r>
                    </a:p>
                  </a:txBody>
                  <a:tcPr marL="6350" marR="6350" marT="6350" marB="0">
                    <a:lnL w="6350" cap="flat" cmpd="sng" algn="ctr">
                      <a:solidFill>
                        <a:srgbClr val="4F81BD"/>
                      </a:solidFill>
                      <a:prstDash val="solid"/>
                      <a:round/>
                      <a:headEnd type="none" w="med" len="med"/>
                      <a:tailEnd type="none" w="med" len="med"/>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0070C0"/>
                    </a:solidFill>
                  </a:tcPr>
                </a:tc>
                <a:tc>
                  <a:txBody>
                    <a:bodyPr/>
                    <a:lstStyle/>
                    <a:p>
                      <a:pPr algn="l" fontAlgn="b"/>
                      <a:endParaRPr lang="en-US" sz="1050" b="0" i="0" u="none" strike="noStrike" dirty="0">
                        <a:solidFill>
                          <a:srgbClr val="000000"/>
                        </a:solidFill>
                        <a:effectLst/>
                        <a:latin typeface="Calibri" panose="020F0502020204030204" pitchFamily="34" charset="0"/>
                      </a:endParaRPr>
                    </a:p>
                  </a:txBody>
                  <a:tcPr marL="6350" marR="6350" marT="6350" marB="0" anchor="b">
                    <a:lnL>
                      <a:noFill/>
                    </a:lnL>
                    <a:lnR w="6350" cap="flat" cmpd="sng" algn="ctr">
                      <a:solidFill>
                        <a:srgbClr val="4F81BD"/>
                      </a:solidFill>
                      <a:prstDash val="solid"/>
                      <a:round/>
                      <a:headEnd type="none" w="med" len="med"/>
                      <a:tailEnd type="none" w="med" len="med"/>
                    </a:lnR>
                    <a:lnT>
                      <a:noFill/>
                    </a:lnT>
                    <a:lnB>
                      <a:noFill/>
                    </a:lnB>
                  </a:tcPr>
                </a:tc>
                <a:tc>
                  <a:txBody>
                    <a:bodyPr/>
                    <a:lstStyle/>
                    <a:p>
                      <a:pPr algn="ctr" fontAlgn="t"/>
                      <a:r>
                        <a:rPr lang="en-US" sz="1050" b="1" i="0" u="none" strike="noStrike" dirty="0">
                          <a:solidFill>
                            <a:srgbClr val="FFFFFF"/>
                          </a:solidFill>
                          <a:effectLst/>
                          <a:latin typeface="Calibri" panose="020F0502020204030204" pitchFamily="34" charset="0"/>
                        </a:rPr>
                        <a:t>BOE Budget</a:t>
                      </a:r>
                    </a:p>
                  </a:txBody>
                  <a:tcPr marL="6350" marR="6350" marT="6350" marB="0">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0070C0"/>
                    </a:solidFill>
                  </a:tcPr>
                </a:tc>
                <a:tc>
                  <a:txBody>
                    <a:bodyPr/>
                    <a:lstStyle/>
                    <a:p>
                      <a:pPr algn="ctr" fontAlgn="t"/>
                      <a:r>
                        <a:rPr lang="en-US" sz="1050" b="1" i="0" u="none" strike="noStrike" dirty="0">
                          <a:solidFill>
                            <a:srgbClr val="FFFFFF"/>
                          </a:solidFill>
                          <a:effectLst/>
                          <a:latin typeface="Calibri" panose="020F0502020204030204" pitchFamily="34" charset="0"/>
                        </a:rPr>
                        <a:t>2021-22</a:t>
                      </a:r>
                    </a:p>
                  </a:txBody>
                  <a:tcPr marL="6350" marR="6350" marT="6350" marB="0">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0070C0"/>
                    </a:solidFill>
                  </a:tcPr>
                </a:tc>
                <a:tc>
                  <a:txBody>
                    <a:bodyPr/>
                    <a:lstStyle/>
                    <a:p>
                      <a:pPr algn="ctr" fontAlgn="t"/>
                      <a:r>
                        <a:rPr lang="en-US" sz="1050" b="1" i="0" u="none" strike="noStrike" dirty="0">
                          <a:solidFill>
                            <a:srgbClr val="FFFFFF"/>
                          </a:solidFill>
                          <a:effectLst/>
                          <a:latin typeface="Calibri" panose="020F0502020204030204" pitchFamily="34" charset="0"/>
                        </a:rPr>
                        <a:t>%</a:t>
                      </a:r>
                    </a:p>
                  </a:txBody>
                  <a:tcPr marL="6350" marR="6350" marT="6350" marB="0">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0070C0"/>
                    </a:solidFill>
                  </a:tcPr>
                </a:tc>
                <a:tc>
                  <a:txBody>
                    <a:bodyPr/>
                    <a:lstStyle/>
                    <a:p>
                      <a:pPr algn="ctr" fontAlgn="t"/>
                      <a:r>
                        <a:rPr lang="en-US" sz="1050" b="1" i="0" u="none" strike="noStrike" dirty="0">
                          <a:solidFill>
                            <a:srgbClr val="FFFFFF"/>
                          </a:solidFill>
                          <a:effectLst/>
                          <a:latin typeface="Calibri" panose="020F0502020204030204" pitchFamily="34" charset="0"/>
                        </a:rPr>
                        <a:t>CHANGE</a:t>
                      </a:r>
                    </a:p>
                  </a:txBody>
                  <a:tcPr marL="6350" marR="6350" marT="6350" marB="0">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0070C0"/>
                    </a:solidFill>
                  </a:tcPr>
                </a:tc>
                <a:extLst>
                  <a:ext uri="{0D108BD9-81ED-4DB2-BD59-A6C34878D82A}">
                    <a16:rowId xmlns:a16="http://schemas.microsoft.com/office/drawing/2014/main" val="3483601558"/>
                  </a:ext>
                </a:extLst>
              </a:tr>
              <a:tr h="184150">
                <a:tc>
                  <a:txBody>
                    <a:bodyPr/>
                    <a:lstStyle/>
                    <a:p>
                      <a:pPr algn="l" fontAlgn="b"/>
                      <a:r>
                        <a:rPr lang="en-US" sz="1050" b="1" i="0" u="none" strike="noStrike" dirty="0">
                          <a:solidFill>
                            <a:srgbClr val="000000"/>
                          </a:solidFill>
                          <a:effectLst/>
                          <a:latin typeface="Calibri" panose="020F0502020204030204" pitchFamily="34" charset="0"/>
                        </a:rPr>
                        <a:t>City</a:t>
                      </a:r>
                    </a:p>
                  </a:txBody>
                  <a:tcPr marL="6350" marR="6350" marT="6350" marB="0" anchor="b">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r" fontAlgn="b"/>
                      <a:r>
                        <a:rPr lang="en-US" sz="1050" b="1" i="0" u="none" strike="noStrike" dirty="0">
                          <a:solidFill>
                            <a:srgbClr val="000000"/>
                          </a:solidFill>
                          <a:effectLst/>
                          <a:latin typeface="Calibri" panose="020F0502020204030204" pitchFamily="34" charset="0"/>
                        </a:rPr>
                        <a:t>71,040,631</a:t>
                      </a:r>
                    </a:p>
                  </a:txBody>
                  <a:tcPr marL="6350" marR="6350" marT="6350" marB="0" anchor="b">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l" fontAlgn="b"/>
                      <a:endParaRPr lang="en-US" sz="105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a:noFill/>
                    </a:lnT>
                    <a:lnB>
                      <a:noFill/>
                    </a:lnB>
                  </a:tcPr>
                </a:tc>
                <a:tc>
                  <a:txBody>
                    <a:bodyPr/>
                    <a:lstStyle/>
                    <a:p>
                      <a:pPr algn="l" fontAlgn="b"/>
                      <a:r>
                        <a:rPr lang="en-US" sz="1050" b="1" i="0" u="none" strike="noStrike" dirty="0">
                          <a:solidFill>
                            <a:srgbClr val="000000"/>
                          </a:solidFill>
                          <a:effectLst/>
                          <a:latin typeface="Calibri" panose="020F0502020204030204" pitchFamily="34" charset="0"/>
                        </a:rPr>
                        <a:t>City</a:t>
                      </a:r>
                    </a:p>
                  </a:txBody>
                  <a:tcPr marL="6350" marR="6350" marT="6350" marB="0" anchor="b">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r" fontAlgn="b"/>
                      <a:r>
                        <a:rPr lang="en-US" sz="1050" b="1" i="0" u="none" strike="noStrike" dirty="0">
                          <a:solidFill>
                            <a:srgbClr val="002060"/>
                          </a:solidFill>
                          <a:effectLst/>
                          <a:latin typeface="Calibri" panose="020F0502020204030204" pitchFamily="34" charset="0"/>
                        </a:rPr>
                        <a:t>71,040,631</a:t>
                      </a:r>
                    </a:p>
                  </a:txBody>
                  <a:tcPr marL="6350" marR="6350" marT="6350" marB="0" anchor="b">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r" fontAlgn="b"/>
                      <a:r>
                        <a:rPr lang="en-US" sz="1050" b="1" i="0" u="none" strike="noStrike" dirty="0">
                          <a:solidFill>
                            <a:srgbClr val="974706"/>
                          </a:solidFill>
                          <a:effectLst/>
                          <a:latin typeface="Calibri" panose="020F0502020204030204" pitchFamily="34" charset="0"/>
                        </a:rPr>
                        <a:t>27.3%</a:t>
                      </a:r>
                    </a:p>
                  </a:txBody>
                  <a:tcPr marL="6350" marR="6350" marT="6350" marB="0" anchor="b">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r" fontAlgn="b"/>
                      <a:r>
                        <a:rPr lang="en-US" sz="1050" b="1" i="0" u="none" strike="noStrike" dirty="0">
                          <a:solidFill>
                            <a:srgbClr val="000000"/>
                          </a:solidFill>
                          <a:effectLst/>
                          <a:latin typeface="Calibri" panose="020F0502020204030204" pitchFamily="34" charset="0"/>
                        </a:rPr>
                        <a:t>2,000,000</a:t>
                      </a:r>
                    </a:p>
                  </a:txBody>
                  <a:tcPr marL="6350" marR="6350" marT="6350" marB="0" anchor="b">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3911797792"/>
                  </a:ext>
                </a:extLst>
              </a:tr>
              <a:tr h="184150">
                <a:tc>
                  <a:txBody>
                    <a:bodyPr/>
                    <a:lstStyle/>
                    <a:p>
                      <a:pPr algn="l" fontAlgn="b"/>
                      <a:r>
                        <a:rPr lang="en-US" sz="1050" b="1" i="0" u="none" strike="noStrike" dirty="0">
                          <a:solidFill>
                            <a:srgbClr val="000000"/>
                          </a:solidFill>
                          <a:effectLst/>
                          <a:latin typeface="Calibri" panose="020F0502020204030204" pitchFamily="34" charset="0"/>
                        </a:rPr>
                        <a:t>State ECS</a:t>
                      </a:r>
                    </a:p>
                  </a:txBody>
                  <a:tcPr marL="6350" marR="6350" marT="6350" marB="0" anchor="b">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r" fontAlgn="b"/>
                      <a:r>
                        <a:rPr lang="en-US" sz="1050" b="1" i="0" u="none" strike="noStrike" dirty="0">
                          <a:solidFill>
                            <a:srgbClr val="000000"/>
                          </a:solidFill>
                          <a:effectLst/>
                          <a:latin typeface="Calibri" panose="020F0502020204030204" pitchFamily="34" charset="0"/>
                        </a:rPr>
                        <a:t>164,195,344</a:t>
                      </a:r>
                    </a:p>
                  </a:txBody>
                  <a:tcPr marL="6350" marR="6350" marT="6350" marB="0" anchor="b">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l" fontAlgn="b"/>
                      <a:endParaRPr lang="en-US" sz="105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a:noFill/>
                    </a:lnT>
                    <a:lnB>
                      <a:noFill/>
                    </a:lnB>
                  </a:tcPr>
                </a:tc>
                <a:tc>
                  <a:txBody>
                    <a:bodyPr/>
                    <a:lstStyle/>
                    <a:p>
                      <a:pPr algn="l" fontAlgn="b"/>
                      <a:r>
                        <a:rPr lang="en-US" sz="1050" b="1" i="0" u="none" strike="noStrike" dirty="0">
                          <a:solidFill>
                            <a:srgbClr val="000000"/>
                          </a:solidFill>
                          <a:effectLst/>
                          <a:latin typeface="Calibri" panose="020F0502020204030204" pitchFamily="34" charset="0"/>
                        </a:rPr>
                        <a:t>ECS Total*</a:t>
                      </a:r>
                    </a:p>
                  </a:txBody>
                  <a:tcPr marL="6350" marR="6350" marT="6350" marB="0" anchor="b">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r" fontAlgn="b"/>
                      <a:r>
                        <a:rPr lang="en-US" sz="1050" b="1" i="0" u="none" strike="noStrike" dirty="0">
                          <a:solidFill>
                            <a:srgbClr val="000000"/>
                          </a:solidFill>
                          <a:effectLst/>
                          <a:latin typeface="Calibri" panose="020F0502020204030204" pitchFamily="34" charset="0"/>
                        </a:rPr>
                        <a:t>188,944,441</a:t>
                      </a:r>
                    </a:p>
                  </a:txBody>
                  <a:tcPr marL="6350" marR="6350" marT="6350" marB="0" anchor="b">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r" fontAlgn="b"/>
                      <a:r>
                        <a:rPr lang="en-US" sz="1050" b="0" i="0" u="none" strike="noStrike" dirty="0">
                          <a:solidFill>
                            <a:srgbClr val="000000"/>
                          </a:solidFill>
                          <a:effectLst/>
                          <a:latin typeface="Calibri" panose="020F0502020204030204" pitchFamily="34" charset="0"/>
                        </a:rPr>
                        <a:t>72.7%</a:t>
                      </a:r>
                    </a:p>
                  </a:txBody>
                  <a:tcPr marL="6350" marR="6350" marT="6350" marB="0" anchor="b">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r" fontAlgn="b"/>
                      <a:r>
                        <a:rPr lang="en-US" sz="1050" b="1" i="0" u="none" strike="noStrike" dirty="0">
                          <a:solidFill>
                            <a:srgbClr val="000000"/>
                          </a:solidFill>
                          <a:effectLst/>
                          <a:latin typeface="Calibri" panose="020F0502020204030204" pitchFamily="34" charset="0"/>
                        </a:rPr>
                        <a:t>1,530,063</a:t>
                      </a:r>
                    </a:p>
                  </a:txBody>
                  <a:tcPr marL="6350" marR="6350" marT="6350" marB="0" anchor="b">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FFFFFF"/>
                    </a:solidFill>
                  </a:tcPr>
                </a:tc>
                <a:extLst>
                  <a:ext uri="{0D108BD9-81ED-4DB2-BD59-A6C34878D82A}">
                    <a16:rowId xmlns:a16="http://schemas.microsoft.com/office/drawing/2014/main" val="2554302702"/>
                  </a:ext>
                </a:extLst>
              </a:tr>
              <a:tr h="190500">
                <a:tc>
                  <a:txBody>
                    <a:bodyPr/>
                    <a:lstStyle/>
                    <a:p>
                      <a:pPr algn="l" fontAlgn="b"/>
                      <a:r>
                        <a:rPr lang="en-US" sz="1050" b="1" i="0" u="none" strike="noStrike" dirty="0">
                          <a:solidFill>
                            <a:srgbClr val="000000"/>
                          </a:solidFill>
                          <a:effectLst/>
                          <a:latin typeface="Calibri" panose="020F0502020204030204" pitchFamily="34" charset="0"/>
                        </a:rPr>
                        <a:t>State Alliance ECS</a:t>
                      </a:r>
                    </a:p>
                  </a:txBody>
                  <a:tcPr marL="6350" marR="6350" marT="6350" marB="0" anchor="b">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25400" cap="flat" cmpd="dbl" algn="ctr">
                      <a:solidFill>
                        <a:srgbClr val="4F81BD"/>
                      </a:solidFill>
                      <a:prstDash val="solid"/>
                      <a:round/>
                      <a:headEnd type="none" w="med" len="med"/>
                      <a:tailEnd type="none" w="med" len="med"/>
                    </a:lnB>
                  </a:tcPr>
                </a:tc>
                <a:tc>
                  <a:txBody>
                    <a:bodyPr/>
                    <a:lstStyle/>
                    <a:p>
                      <a:pPr algn="r" fontAlgn="b"/>
                      <a:r>
                        <a:rPr lang="en-US" sz="1050" b="1" i="0" u="none" strike="noStrike" dirty="0">
                          <a:solidFill>
                            <a:srgbClr val="000000"/>
                          </a:solidFill>
                          <a:effectLst/>
                          <a:latin typeface="Calibri" panose="020F0502020204030204" pitchFamily="34" charset="0"/>
                        </a:rPr>
                        <a:t>24,749,097</a:t>
                      </a:r>
                    </a:p>
                  </a:txBody>
                  <a:tcPr marL="6350" marR="6350" marT="6350" marB="0" anchor="b">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l" fontAlgn="b"/>
                      <a:endParaRPr lang="en-US" sz="105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a:noFill/>
                    </a:lnT>
                    <a:lnB>
                      <a:noFill/>
                    </a:lnB>
                  </a:tcPr>
                </a:tc>
                <a:tc>
                  <a:txBody>
                    <a:bodyPr/>
                    <a:lstStyle/>
                    <a:p>
                      <a:pPr algn="l" fontAlgn="b"/>
                      <a:r>
                        <a:rPr lang="en-US" sz="1050" b="0" i="0" u="none" strike="noStrike" dirty="0">
                          <a:solidFill>
                            <a:srgbClr val="000000"/>
                          </a:solidFill>
                          <a:effectLst/>
                          <a:latin typeface="Calibri" panose="020F0502020204030204" pitchFamily="34" charset="0"/>
                        </a:rPr>
                        <a:t> </a:t>
                      </a:r>
                    </a:p>
                  </a:txBody>
                  <a:tcPr marL="6350" marR="6350" marT="6350" marB="0" anchor="b">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25400" cap="flat" cmpd="dbl" algn="ctr">
                      <a:solidFill>
                        <a:srgbClr val="4F81BD"/>
                      </a:solidFill>
                      <a:prstDash val="solid"/>
                      <a:round/>
                      <a:headEnd type="none" w="med" len="med"/>
                      <a:tailEnd type="none" w="med" len="med"/>
                    </a:lnB>
                    <a:solidFill>
                      <a:srgbClr val="0070C0"/>
                    </a:solidFill>
                  </a:tcPr>
                </a:tc>
                <a:tc>
                  <a:txBody>
                    <a:bodyPr/>
                    <a:lstStyle/>
                    <a:p>
                      <a:pPr algn="l" fontAlgn="b"/>
                      <a:r>
                        <a:rPr lang="en-US" sz="1050" b="0" i="0" u="none" strike="noStrike" dirty="0">
                          <a:solidFill>
                            <a:srgbClr val="000000"/>
                          </a:solidFill>
                          <a:effectLst/>
                          <a:latin typeface="Calibri" panose="020F0502020204030204" pitchFamily="34" charset="0"/>
                        </a:rPr>
                        <a:t> </a:t>
                      </a:r>
                    </a:p>
                  </a:txBody>
                  <a:tcPr marL="6350" marR="6350" marT="6350" marB="0" anchor="b">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25400" cap="flat" cmpd="dbl" algn="ctr">
                      <a:solidFill>
                        <a:srgbClr val="4F81BD"/>
                      </a:solidFill>
                      <a:prstDash val="solid"/>
                      <a:round/>
                      <a:headEnd type="none" w="med" len="med"/>
                      <a:tailEnd type="none" w="med" len="med"/>
                    </a:lnB>
                    <a:solidFill>
                      <a:srgbClr val="0070C0"/>
                    </a:solidFill>
                  </a:tcPr>
                </a:tc>
                <a:tc>
                  <a:txBody>
                    <a:bodyPr/>
                    <a:lstStyle/>
                    <a:p>
                      <a:pPr algn="l" fontAlgn="b"/>
                      <a:r>
                        <a:rPr lang="en-US" sz="1050" b="0" i="0" u="none" strike="noStrike" dirty="0">
                          <a:solidFill>
                            <a:srgbClr val="000000"/>
                          </a:solidFill>
                          <a:effectLst/>
                          <a:latin typeface="Calibri" panose="020F0502020204030204" pitchFamily="34" charset="0"/>
                        </a:rPr>
                        <a:t> </a:t>
                      </a:r>
                    </a:p>
                  </a:txBody>
                  <a:tcPr marL="6350" marR="6350" marT="6350" marB="0" anchor="b">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25400" cap="flat" cmpd="dbl" algn="ctr">
                      <a:solidFill>
                        <a:srgbClr val="4F81BD"/>
                      </a:solidFill>
                      <a:prstDash val="solid"/>
                      <a:round/>
                      <a:headEnd type="none" w="med" len="med"/>
                      <a:tailEnd type="none" w="med" len="med"/>
                    </a:lnB>
                    <a:solidFill>
                      <a:srgbClr val="0070C0"/>
                    </a:solidFill>
                  </a:tcPr>
                </a:tc>
                <a:tc>
                  <a:txBody>
                    <a:bodyPr/>
                    <a:lstStyle/>
                    <a:p>
                      <a:pPr algn="l" fontAlgn="b"/>
                      <a:r>
                        <a:rPr lang="en-US" sz="1050" b="0" i="0" u="none" strike="noStrike" dirty="0">
                          <a:solidFill>
                            <a:srgbClr val="000000"/>
                          </a:solidFill>
                          <a:effectLst/>
                          <a:latin typeface="Calibri" panose="020F0502020204030204" pitchFamily="34" charset="0"/>
                        </a:rPr>
                        <a:t> </a:t>
                      </a:r>
                    </a:p>
                  </a:txBody>
                  <a:tcPr marL="6350" marR="6350" marT="6350" marB="0" anchor="b">
                    <a:lnL w="6350" cap="flat" cmpd="sng" algn="ctr">
                      <a:solidFill>
                        <a:srgbClr val="4F81BD"/>
                      </a:solidFill>
                      <a:prstDash val="solid"/>
                      <a:round/>
                      <a:headEnd type="none" w="med" len="med"/>
                      <a:tailEnd type="none" w="med" len="med"/>
                    </a:lnL>
                    <a:lnR>
                      <a:noFill/>
                    </a:lnR>
                    <a:lnT w="6350" cap="flat" cmpd="sng" algn="ctr">
                      <a:solidFill>
                        <a:srgbClr val="4F81BD"/>
                      </a:solidFill>
                      <a:prstDash val="solid"/>
                      <a:round/>
                      <a:headEnd type="none" w="med" len="med"/>
                      <a:tailEnd type="none" w="med" len="med"/>
                    </a:lnT>
                    <a:lnB w="25400" cap="flat" cmpd="dbl" algn="ctr">
                      <a:solidFill>
                        <a:srgbClr val="4F81BD"/>
                      </a:solidFill>
                      <a:prstDash val="solid"/>
                      <a:round/>
                      <a:headEnd type="none" w="med" len="med"/>
                      <a:tailEnd type="none" w="med" len="med"/>
                    </a:lnB>
                    <a:solidFill>
                      <a:srgbClr val="0070C0"/>
                    </a:solidFill>
                  </a:tcPr>
                </a:tc>
                <a:extLst>
                  <a:ext uri="{0D108BD9-81ED-4DB2-BD59-A6C34878D82A}">
                    <a16:rowId xmlns:a16="http://schemas.microsoft.com/office/drawing/2014/main" val="106054899"/>
                  </a:ext>
                </a:extLst>
              </a:tr>
              <a:tr h="190500">
                <a:tc>
                  <a:txBody>
                    <a:bodyPr/>
                    <a:lstStyle/>
                    <a:p>
                      <a:pPr algn="l" fontAlgn="b"/>
                      <a:r>
                        <a:rPr lang="en-US" sz="1050" b="1" i="0" u="none" strike="noStrike" dirty="0">
                          <a:solidFill>
                            <a:srgbClr val="000000"/>
                          </a:solidFill>
                          <a:effectLst/>
                          <a:latin typeface="Calibri" panose="020F0502020204030204" pitchFamily="34" charset="0"/>
                        </a:rPr>
                        <a:t>Grand Total</a:t>
                      </a:r>
                    </a:p>
                  </a:txBody>
                  <a:tcPr marL="6350" marR="6350" marT="6350" marB="0" anchor="b">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25400" cap="flat" cmpd="dbl"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r" fontAlgn="b"/>
                      <a:r>
                        <a:rPr lang="en-US" sz="1050" b="1" i="0" u="none" strike="noStrike" dirty="0">
                          <a:solidFill>
                            <a:srgbClr val="000000"/>
                          </a:solidFill>
                          <a:effectLst/>
                          <a:latin typeface="Calibri" panose="020F0502020204030204" pitchFamily="34" charset="0"/>
                        </a:rPr>
                        <a:t>259,985,072</a:t>
                      </a:r>
                    </a:p>
                  </a:txBody>
                  <a:tcPr marL="6350" marR="6350" marT="6350" marB="0" anchor="b">
                    <a:lnL w="6350" cap="flat" cmpd="sng" algn="ctr">
                      <a:solidFill>
                        <a:srgbClr val="4F81BD"/>
                      </a:solidFill>
                      <a:prstDash val="solid"/>
                      <a:round/>
                      <a:headEnd type="none" w="med" len="med"/>
                      <a:tailEnd type="none" w="med" len="med"/>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l" fontAlgn="b"/>
                      <a:endParaRPr lang="en-US" sz="1050" b="0" i="0" u="none" strike="noStrike" dirty="0">
                        <a:solidFill>
                          <a:srgbClr val="000000"/>
                        </a:solidFill>
                        <a:effectLst/>
                        <a:latin typeface="Calibri" panose="020F0502020204030204" pitchFamily="34" charset="0"/>
                      </a:endParaRPr>
                    </a:p>
                  </a:txBody>
                  <a:tcPr marL="6350" marR="6350" marT="6350" marB="0" anchor="b">
                    <a:lnL>
                      <a:noFill/>
                    </a:lnL>
                    <a:lnR w="6350" cap="flat" cmpd="sng" algn="ctr">
                      <a:solidFill>
                        <a:srgbClr val="4F81BD"/>
                      </a:solidFill>
                      <a:prstDash val="solid"/>
                      <a:round/>
                      <a:headEnd type="none" w="med" len="med"/>
                      <a:tailEnd type="none" w="med" len="med"/>
                    </a:lnR>
                    <a:lnT>
                      <a:noFill/>
                    </a:lnT>
                    <a:lnB>
                      <a:noFill/>
                    </a:lnB>
                  </a:tcPr>
                </a:tc>
                <a:tc>
                  <a:txBody>
                    <a:bodyPr/>
                    <a:lstStyle/>
                    <a:p>
                      <a:pPr algn="l" fontAlgn="b"/>
                      <a:r>
                        <a:rPr lang="en-US" sz="1050" b="1" i="0" u="none" strike="noStrike" dirty="0">
                          <a:solidFill>
                            <a:srgbClr val="000000"/>
                          </a:solidFill>
                          <a:effectLst/>
                          <a:latin typeface="Calibri" panose="020F0502020204030204" pitchFamily="34" charset="0"/>
                        </a:rPr>
                        <a:t>Grand Total</a:t>
                      </a:r>
                    </a:p>
                  </a:txBody>
                  <a:tcPr marL="6350" marR="6350" marT="6350" marB="0" anchor="b">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25400" cap="flat" cmpd="dbl"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r" fontAlgn="b"/>
                      <a:r>
                        <a:rPr lang="en-US" sz="1050" b="1" i="0" u="none" strike="noStrike" dirty="0">
                          <a:solidFill>
                            <a:srgbClr val="000000"/>
                          </a:solidFill>
                          <a:effectLst/>
                          <a:latin typeface="Calibri" panose="020F0502020204030204" pitchFamily="34" charset="0"/>
                        </a:rPr>
                        <a:t>259,985,072</a:t>
                      </a:r>
                    </a:p>
                  </a:txBody>
                  <a:tcPr marL="6350" marR="6350" marT="6350" marB="0" anchor="b">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25400" cap="flat" cmpd="dbl"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r" fontAlgn="b"/>
                      <a:r>
                        <a:rPr lang="en-US" sz="1050" b="1" i="0" u="none" strike="noStrike" dirty="0">
                          <a:solidFill>
                            <a:srgbClr val="000000"/>
                          </a:solidFill>
                          <a:effectLst/>
                          <a:latin typeface="Calibri" panose="020F0502020204030204" pitchFamily="34" charset="0"/>
                        </a:rPr>
                        <a:t>100.0%</a:t>
                      </a:r>
                    </a:p>
                  </a:txBody>
                  <a:tcPr marL="6350" marR="6350" marT="6350" marB="0" anchor="b">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25400" cap="flat" cmpd="dbl"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r" fontAlgn="b"/>
                      <a:r>
                        <a:rPr lang="en-US" sz="1050" b="1" i="0" u="none" strike="noStrike" dirty="0">
                          <a:solidFill>
                            <a:srgbClr val="000000"/>
                          </a:solidFill>
                          <a:effectLst/>
                          <a:latin typeface="Calibri" panose="020F0502020204030204" pitchFamily="34" charset="0"/>
                        </a:rPr>
                        <a:t>3,530,063</a:t>
                      </a:r>
                    </a:p>
                  </a:txBody>
                  <a:tcPr marL="6350" marR="6350" marT="6350" marB="0" anchor="b">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25400" cap="flat" cmpd="dbl"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204319809"/>
                  </a:ext>
                </a:extLst>
              </a:tr>
              <a:tr h="190500">
                <a:tc>
                  <a:txBody>
                    <a:bodyPr/>
                    <a:lstStyle/>
                    <a:p>
                      <a:pPr algn="l" fontAlgn="b"/>
                      <a:r>
                        <a:rPr lang="en-US" sz="1050" b="1" i="0" u="none" strike="noStrike" dirty="0">
                          <a:solidFill>
                            <a:srgbClr val="000000"/>
                          </a:solidFill>
                          <a:effectLst/>
                          <a:latin typeface="Calibri" panose="020F0502020204030204" pitchFamily="34" charset="0"/>
                        </a:rPr>
                        <a:t>Total Change</a:t>
                      </a:r>
                    </a:p>
                  </a:txBody>
                  <a:tcPr marL="6350" marR="6350" marT="6350" marB="0" anchor="b">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l" fontAlgn="b"/>
                      <a:endParaRPr lang="en-US" sz="105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4F81BD"/>
                      </a:solidFill>
                      <a:prstDash val="solid"/>
                      <a:round/>
                      <a:headEnd type="none" w="med" len="med"/>
                      <a:tailEnd type="none" w="med" len="med"/>
                    </a:lnL>
                    <a:lnR>
                      <a:noFill/>
                    </a:lnR>
                    <a:lnT w="6350" cap="flat" cmpd="sng" algn="ctr">
                      <a:solidFill>
                        <a:srgbClr val="4F81BD"/>
                      </a:solidFill>
                      <a:prstDash val="solid"/>
                      <a:round/>
                      <a:headEnd type="none" w="med" len="med"/>
                      <a:tailEnd type="none" w="med" len="med"/>
                    </a:lnT>
                    <a:lnB>
                      <a:noFill/>
                    </a:lnB>
                  </a:tcPr>
                </a:tc>
                <a:tc>
                  <a:txBody>
                    <a:bodyPr/>
                    <a:lstStyle/>
                    <a:p>
                      <a:pPr algn="l" fontAlgn="b"/>
                      <a:endParaRPr lang="en-US" sz="105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US" sz="1050" b="0" i="0" u="none" strike="noStrike" dirty="0">
                        <a:solidFill>
                          <a:srgbClr val="000000"/>
                        </a:solidFill>
                        <a:effectLst/>
                        <a:latin typeface="Calibri" panose="020F0502020204030204" pitchFamily="34" charset="0"/>
                      </a:endParaRPr>
                    </a:p>
                  </a:txBody>
                  <a:tcPr marL="6350" marR="6350" marT="6350" marB="0" anchor="b">
                    <a:lnL>
                      <a:noFill/>
                    </a:lnL>
                    <a:lnR>
                      <a:noFill/>
                    </a:lnR>
                    <a:lnT w="6350" cap="flat" cmpd="sng" algn="ctr">
                      <a:solidFill>
                        <a:srgbClr val="4F81BD"/>
                      </a:solidFill>
                      <a:prstDash val="solid"/>
                      <a:round/>
                      <a:headEnd type="none" w="med" len="med"/>
                      <a:tailEnd type="none" w="med" len="med"/>
                    </a:lnT>
                    <a:lnB w="19050" cap="flat" cmpd="sng" algn="ctr">
                      <a:solidFill>
                        <a:srgbClr val="0070C0"/>
                      </a:solidFill>
                      <a:prstDash val="solid"/>
                      <a:round/>
                      <a:headEnd type="none" w="med" len="med"/>
                      <a:tailEnd type="none" w="med" len="med"/>
                    </a:lnB>
                  </a:tcPr>
                </a:tc>
                <a:tc>
                  <a:txBody>
                    <a:bodyPr/>
                    <a:lstStyle/>
                    <a:p>
                      <a:pPr algn="l" fontAlgn="b"/>
                      <a:endParaRPr lang="en-US" sz="1050" b="0" i="0" u="none" strike="noStrike" dirty="0">
                        <a:solidFill>
                          <a:srgbClr val="000000"/>
                        </a:solidFill>
                        <a:effectLst/>
                        <a:latin typeface="Calibri" panose="020F0502020204030204" pitchFamily="34" charset="0"/>
                      </a:endParaRPr>
                    </a:p>
                  </a:txBody>
                  <a:tcPr marL="6350" marR="6350" marT="6350" marB="0" anchor="b">
                    <a:lnL>
                      <a:noFill/>
                    </a:lnL>
                    <a:lnR>
                      <a:noFill/>
                    </a:lnR>
                    <a:lnT w="6350" cap="flat" cmpd="sng" algn="ctr">
                      <a:solidFill>
                        <a:srgbClr val="4F81BD"/>
                      </a:solidFill>
                      <a:prstDash val="solid"/>
                      <a:round/>
                      <a:headEnd type="none" w="med" len="med"/>
                      <a:tailEnd type="none" w="med" len="med"/>
                    </a:lnT>
                    <a:lnB w="19050" cap="flat" cmpd="sng" algn="ctr">
                      <a:solidFill>
                        <a:srgbClr val="0070C0"/>
                      </a:solidFill>
                      <a:prstDash val="solid"/>
                      <a:round/>
                      <a:headEnd type="none" w="med" len="med"/>
                      <a:tailEnd type="none" w="med" len="med"/>
                    </a:lnB>
                  </a:tcPr>
                </a:tc>
                <a:tc>
                  <a:txBody>
                    <a:bodyPr/>
                    <a:lstStyle/>
                    <a:p>
                      <a:pPr algn="l" fontAlgn="b"/>
                      <a:endParaRPr lang="en-US" sz="1050" b="0" i="0" u="none" strike="noStrike" dirty="0">
                        <a:solidFill>
                          <a:srgbClr val="000000"/>
                        </a:solidFill>
                        <a:effectLst/>
                        <a:latin typeface="Calibri" panose="020F0502020204030204" pitchFamily="34" charset="0"/>
                      </a:endParaRPr>
                    </a:p>
                  </a:txBody>
                  <a:tcPr marL="6350" marR="6350" marT="6350" marB="0" anchor="b">
                    <a:lnL>
                      <a:noFill/>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a:noFill/>
                    </a:lnB>
                  </a:tcPr>
                </a:tc>
                <a:tc>
                  <a:txBody>
                    <a:bodyPr/>
                    <a:lstStyle/>
                    <a:p>
                      <a:pPr algn="r" fontAlgn="b"/>
                      <a:r>
                        <a:rPr lang="en-US" sz="1050" b="1" i="0" u="none" strike="noStrike" dirty="0">
                          <a:solidFill>
                            <a:srgbClr val="000000"/>
                          </a:solidFill>
                          <a:effectLst/>
                          <a:latin typeface="Calibri" panose="020F0502020204030204" pitchFamily="34" charset="0"/>
                        </a:rPr>
                        <a:t>1.38%</a:t>
                      </a:r>
                    </a:p>
                  </a:txBody>
                  <a:tcPr marL="6350" marR="6350" marT="6350" marB="0" anchor="b">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FFFF00"/>
                    </a:solidFill>
                  </a:tcPr>
                </a:tc>
                <a:extLst>
                  <a:ext uri="{0D108BD9-81ED-4DB2-BD59-A6C34878D82A}">
                    <a16:rowId xmlns:a16="http://schemas.microsoft.com/office/drawing/2014/main" val="2268199557"/>
                  </a:ext>
                </a:extLst>
              </a:tr>
              <a:tr h="196850">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a:noFill/>
                    </a:lnL>
                    <a:lnR>
                      <a:noFill/>
                    </a:lnR>
                    <a:lnT w="6350" cap="flat" cmpd="sng" algn="ctr">
                      <a:solidFill>
                        <a:srgbClr val="4F81BD"/>
                      </a:solidFill>
                      <a:prstDash val="solid"/>
                      <a:round/>
                      <a:headEnd type="none" w="med" len="med"/>
                      <a:tailEnd type="none" w="med" len="med"/>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a:noFill/>
                    </a:lnL>
                    <a:lnR w="19050" cap="flat" cmpd="sng" algn="ctr">
                      <a:solidFill>
                        <a:srgbClr val="0070C0"/>
                      </a:solidFill>
                      <a:prstDash val="solid"/>
                      <a:round/>
                      <a:headEnd type="none" w="med" len="med"/>
                      <a:tailEnd type="none" w="med" len="med"/>
                    </a:lnR>
                    <a:lnT>
                      <a:noFill/>
                    </a:lnT>
                    <a:lnB>
                      <a:noFill/>
                    </a:lnB>
                  </a:tcPr>
                </a:tc>
                <a:tc>
                  <a:txBody>
                    <a:bodyPr/>
                    <a:lstStyle/>
                    <a:p>
                      <a:pPr algn="l" fontAlgn="b"/>
                      <a:r>
                        <a:rPr lang="en-US" sz="950" b="1" i="0" u="none" strike="noStrike" dirty="0">
                          <a:solidFill>
                            <a:srgbClr val="000000"/>
                          </a:solidFill>
                          <a:effectLst/>
                          <a:latin typeface="Calibri" panose="020F0502020204030204" pitchFamily="34" charset="0"/>
                        </a:rPr>
                        <a:t>w/o Alliance</a:t>
                      </a:r>
                    </a:p>
                  </a:txBody>
                  <a:tcPr marL="6350" marR="6350" marT="6350" marB="0" anchor="b">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tcPr>
                </a:tc>
                <a:tc>
                  <a:txBody>
                    <a:bodyPr/>
                    <a:lstStyle/>
                    <a:p>
                      <a:pPr algn="r" fontAlgn="b"/>
                      <a:r>
                        <a:rPr lang="en-US" sz="1050" b="1" i="0" u="none" strike="noStrike" dirty="0">
                          <a:solidFill>
                            <a:srgbClr val="000000"/>
                          </a:solidFill>
                          <a:effectLst/>
                          <a:latin typeface="Calibri" panose="020F0502020204030204" pitchFamily="34" charset="0"/>
                        </a:rPr>
                        <a:t>235,235,975</a:t>
                      </a:r>
                    </a:p>
                  </a:txBody>
                  <a:tcPr marL="6350" marR="6350" marT="6350" marB="0" anchor="b">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w="19050" cap="flat" cmpd="sng" algn="ctr">
                      <a:solidFill>
                        <a:srgbClr val="0070C0"/>
                      </a:solidFill>
                      <a:prstDash val="solid"/>
                      <a:round/>
                      <a:headEnd type="none" w="med" len="med"/>
                      <a:tailEnd type="none" w="med" len="med"/>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a:noFill/>
                    </a:lnL>
                    <a:lnR>
                      <a:noFill/>
                    </a:lnR>
                    <a:lnT w="6350" cap="flat" cmpd="sng" algn="ctr">
                      <a:solidFill>
                        <a:srgbClr val="4F81BD"/>
                      </a:solidFill>
                      <a:prstDash val="solid"/>
                      <a:round/>
                      <a:headEnd type="none" w="med" len="med"/>
                      <a:tailEnd type="none" w="med" len="med"/>
                    </a:lnT>
                    <a:lnB>
                      <a:noFill/>
                    </a:lnB>
                  </a:tcPr>
                </a:tc>
                <a:extLst>
                  <a:ext uri="{0D108BD9-81ED-4DB2-BD59-A6C34878D82A}">
                    <a16:rowId xmlns:a16="http://schemas.microsoft.com/office/drawing/2014/main" val="3759404479"/>
                  </a:ext>
                </a:extLst>
              </a:tr>
            </a:tbl>
          </a:graphicData>
        </a:graphic>
      </p:graphicFrame>
      <p:graphicFrame>
        <p:nvGraphicFramePr>
          <p:cNvPr id="11" name="Chart 10">
            <a:extLst>
              <a:ext uri="{FF2B5EF4-FFF2-40B4-BE49-F238E27FC236}">
                <a16:creationId xmlns:a16="http://schemas.microsoft.com/office/drawing/2014/main" id="{19D9CF81-0CB3-46E5-90F7-DB77A736B81B}"/>
              </a:ext>
            </a:extLst>
          </p:cNvPr>
          <p:cNvGraphicFramePr>
            <a:graphicFrameLocks/>
          </p:cNvGraphicFramePr>
          <p:nvPr>
            <p:extLst>
              <p:ext uri="{D42A27DB-BD31-4B8C-83A1-F6EECF244321}">
                <p14:modId xmlns:p14="http://schemas.microsoft.com/office/powerpoint/2010/main" val="71829743"/>
              </p:ext>
            </p:extLst>
          </p:nvPr>
        </p:nvGraphicFramePr>
        <p:xfrm>
          <a:off x="2286000" y="3200400"/>
          <a:ext cx="4481513" cy="278368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00183900"/>
      </p:ext>
    </p:extLst>
  </p:cSld>
  <p:clrMapOvr>
    <a:masterClrMapping/>
  </p:clrMapOvr>
  <p:transition spd="slow">
    <p:wipe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0EB31A-3085-4610-85A3-A7352F3F6FDA}"/>
              </a:ext>
            </a:extLst>
          </p:cNvPr>
          <p:cNvSpPr>
            <a:spLocks noGrp="1"/>
          </p:cNvSpPr>
          <p:nvPr>
            <p:ph type="dt" sz="half" idx="10"/>
          </p:nvPr>
        </p:nvSpPr>
        <p:spPr/>
        <p:txBody>
          <a:bodyPr/>
          <a:lstStyle/>
          <a:p>
            <a:r>
              <a:rPr lang="en-US" dirty="0"/>
              <a:t>January 2022</a:t>
            </a:r>
          </a:p>
        </p:txBody>
      </p:sp>
      <p:sp>
        <p:nvSpPr>
          <p:cNvPr id="3" name="Slide Number Placeholder 2">
            <a:extLst>
              <a:ext uri="{FF2B5EF4-FFF2-40B4-BE49-F238E27FC236}">
                <a16:creationId xmlns:a16="http://schemas.microsoft.com/office/drawing/2014/main" id="{71E0999E-6D91-4594-A62D-B3C677E43A16}"/>
              </a:ext>
            </a:extLst>
          </p:cNvPr>
          <p:cNvSpPr>
            <a:spLocks noGrp="1"/>
          </p:cNvSpPr>
          <p:nvPr>
            <p:ph type="sldNum" sz="quarter" idx="12"/>
          </p:nvPr>
        </p:nvSpPr>
        <p:spPr/>
        <p:txBody>
          <a:bodyPr/>
          <a:lstStyle/>
          <a:p>
            <a:fld id="{8B029824-C0FE-4500-AD39-B628196C05B5}" type="slidenum">
              <a:rPr lang="en-US" smtClean="0"/>
              <a:t>19</a:t>
            </a:fld>
            <a:endParaRPr lang="en-US" dirty="0"/>
          </a:p>
        </p:txBody>
      </p:sp>
      <p:sp>
        <p:nvSpPr>
          <p:cNvPr id="7" name="Title 1">
            <a:extLst>
              <a:ext uri="{FF2B5EF4-FFF2-40B4-BE49-F238E27FC236}">
                <a16:creationId xmlns:a16="http://schemas.microsoft.com/office/drawing/2014/main" id="{CA602CEE-721D-4353-AF7B-131035E77A20}"/>
              </a:ext>
            </a:extLst>
          </p:cNvPr>
          <p:cNvSpPr txBox="1">
            <a:spLocks/>
          </p:cNvSpPr>
          <p:nvPr/>
        </p:nvSpPr>
        <p:spPr>
          <a:xfrm>
            <a:off x="914400" y="762000"/>
            <a:ext cx="7315200" cy="609600"/>
          </a:xfrm>
          <a:prstGeom prst="rect">
            <a:avLst/>
          </a:prstGeom>
        </p:spPr>
        <p:style>
          <a:lnRef idx="0">
            <a:schemeClr val="accent2"/>
          </a:lnRef>
          <a:fillRef idx="3">
            <a:schemeClr val="accent2"/>
          </a:fillRef>
          <a:effectRef idx="3">
            <a:schemeClr val="accent2"/>
          </a:effectRef>
          <a:fontRef idx="minor">
            <a:schemeClr val="lt1"/>
          </a:fontRef>
        </p:style>
        <p:txBody>
          <a:bodyPr anchor="ctr">
            <a:noAutofit/>
          </a:bodyPr>
          <a:lstStyle>
            <a:lvl1pPr algn="l" defTabSz="914400" rtl="0" eaLnBrk="1" latinLnBrk="0" hangingPunct="1">
              <a:spcBef>
                <a:spcPct val="0"/>
              </a:spcBef>
              <a:buNone/>
              <a:defRPr sz="40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en-US" sz="2400" b="1" dirty="0"/>
              <a:t>OPERATING BUDGET: AVERAGE PERCENTAGE GROWTH</a:t>
            </a:r>
          </a:p>
        </p:txBody>
      </p:sp>
      <p:graphicFrame>
        <p:nvGraphicFramePr>
          <p:cNvPr id="11" name="Table 10">
            <a:extLst>
              <a:ext uri="{FF2B5EF4-FFF2-40B4-BE49-F238E27FC236}">
                <a16:creationId xmlns:a16="http://schemas.microsoft.com/office/drawing/2014/main" id="{7977A380-E3D9-467E-B958-BFCB8790FFB9}"/>
              </a:ext>
            </a:extLst>
          </p:cNvPr>
          <p:cNvGraphicFramePr>
            <a:graphicFrameLocks noGrp="1"/>
          </p:cNvGraphicFramePr>
          <p:nvPr>
            <p:extLst>
              <p:ext uri="{D42A27DB-BD31-4B8C-83A1-F6EECF244321}">
                <p14:modId xmlns:p14="http://schemas.microsoft.com/office/powerpoint/2010/main" val="3834947605"/>
              </p:ext>
            </p:extLst>
          </p:nvPr>
        </p:nvGraphicFramePr>
        <p:xfrm>
          <a:off x="7405013" y="2062577"/>
          <a:ext cx="609600" cy="523685"/>
        </p:xfrm>
        <a:graphic>
          <a:graphicData uri="http://schemas.openxmlformats.org/drawingml/2006/table">
            <a:tbl>
              <a:tblPr/>
              <a:tblGrid>
                <a:gridCol w="609600">
                  <a:extLst>
                    <a:ext uri="{9D8B030D-6E8A-4147-A177-3AD203B41FA5}">
                      <a16:colId xmlns:a16="http://schemas.microsoft.com/office/drawing/2014/main" val="1740290842"/>
                    </a:ext>
                  </a:extLst>
                </a:gridCol>
              </a:tblGrid>
              <a:tr h="223423">
                <a:tc>
                  <a:txBody>
                    <a:bodyPr/>
                    <a:lstStyle/>
                    <a:p>
                      <a:pPr algn="ctr" fontAlgn="b"/>
                      <a:r>
                        <a:rPr lang="en-US" sz="1400" b="1" i="0" u="none" strike="noStrike" dirty="0">
                          <a:solidFill>
                            <a:srgbClr val="FFFFFF"/>
                          </a:solidFill>
                          <a:effectLst/>
                          <a:latin typeface="Calibri" panose="020F0502020204030204" pitchFamily="34" charset="0"/>
                        </a:rPr>
                        <a:t>Avg/Yr</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333050442"/>
                  </a:ext>
                </a:extLst>
              </a:tr>
              <a:tr h="300262">
                <a:tc>
                  <a:txBody>
                    <a:bodyPr/>
                    <a:lstStyle/>
                    <a:p>
                      <a:pPr algn="ctr" fontAlgn="b"/>
                      <a:r>
                        <a:rPr lang="en-US" sz="1400" b="1" i="0" u="none" strike="noStrike" dirty="0">
                          <a:solidFill>
                            <a:srgbClr val="000000"/>
                          </a:solidFill>
                          <a:effectLst/>
                          <a:latin typeface="Calibri" panose="020F0502020204030204" pitchFamily="34" charset="0"/>
                        </a:rPr>
                        <a:t>1.17%</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val="1000592608"/>
                  </a:ext>
                </a:extLst>
              </a:tr>
            </a:tbl>
          </a:graphicData>
        </a:graphic>
      </p:graphicFrame>
      <p:sp>
        <p:nvSpPr>
          <p:cNvPr id="15" name="TextBox 14">
            <a:extLst>
              <a:ext uri="{FF2B5EF4-FFF2-40B4-BE49-F238E27FC236}">
                <a16:creationId xmlns:a16="http://schemas.microsoft.com/office/drawing/2014/main" id="{C5E8B6DA-68E0-413B-A180-10FEFFBE3AD2}"/>
              </a:ext>
            </a:extLst>
          </p:cNvPr>
          <p:cNvSpPr txBox="1"/>
          <p:nvPr/>
        </p:nvSpPr>
        <p:spPr>
          <a:xfrm>
            <a:off x="1066800" y="1557097"/>
            <a:ext cx="6938772" cy="415498"/>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2100" b="1" dirty="0">
                <a:solidFill>
                  <a:schemeClr val="bg1"/>
                </a:solidFill>
              </a:rPr>
              <a:t>AVERAGE PERCENTAGE GROWTH: 6 Years</a:t>
            </a:r>
          </a:p>
        </p:txBody>
      </p:sp>
      <p:sp>
        <p:nvSpPr>
          <p:cNvPr id="20" name="TextBox 19">
            <a:extLst>
              <a:ext uri="{FF2B5EF4-FFF2-40B4-BE49-F238E27FC236}">
                <a16:creationId xmlns:a16="http://schemas.microsoft.com/office/drawing/2014/main" id="{EE5CA62E-3D4C-445B-B14F-7250DB046B1C}"/>
              </a:ext>
            </a:extLst>
          </p:cNvPr>
          <p:cNvSpPr txBox="1"/>
          <p:nvPr/>
        </p:nvSpPr>
        <p:spPr>
          <a:xfrm>
            <a:off x="4800600" y="3731243"/>
            <a:ext cx="3204972" cy="1569660"/>
          </a:xfrm>
          <a:prstGeom prst="rect">
            <a:avLst/>
          </a:prstGeom>
          <a:ln/>
          <a:scene3d>
            <a:camera prst="orthographicFront">
              <a:rot lat="0" lon="0" rev="0"/>
            </a:camera>
            <a:lightRig rig="threePt" dir="tl">
              <a:rot lat="0" lon="0" rev="20400000"/>
            </a:lightRig>
          </a:scene3d>
          <a:sp3d contourW="15875" prstMaterial="metal">
            <a:bevelT w="101600" h="25400" prst="coolSlant"/>
            <a:contourClr>
              <a:schemeClr val="accent5">
                <a:shade val="30000"/>
              </a:schemeClr>
            </a:contourClr>
          </a:sp3d>
        </p:spPr>
        <p:style>
          <a:lnRef idx="0">
            <a:schemeClr val="accent5"/>
          </a:lnRef>
          <a:fillRef idx="3">
            <a:schemeClr val="accent5"/>
          </a:fillRef>
          <a:effectRef idx="3">
            <a:schemeClr val="accent5"/>
          </a:effectRef>
          <a:fontRef idx="minor">
            <a:schemeClr val="lt1"/>
          </a:fontRef>
        </p:style>
        <p:txBody>
          <a:bodyPr wrap="square" rtlCol="0" anchor="ctr" anchorCtr="1">
            <a:spAutoFit/>
          </a:bodyPr>
          <a:lstStyle/>
          <a:p>
            <a:pPr algn="ctr"/>
            <a:r>
              <a:rPr lang="en-US" sz="1600" b="1" i="1" dirty="0"/>
              <a:t>Average revenue growth of 1.17%/year is insufficient to keep pace with escalating costs, after taking into account the district’s ongoing focused efforts at cost control and management</a:t>
            </a:r>
            <a:r>
              <a:rPr lang="en-US" sz="1400" b="1" i="1" dirty="0"/>
              <a:t>.</a:t>
            </a:r>
          </a:p>
        </p:txBody>
      </p:sp>
      <p:graphicFrame>
        <p:nvGraphicFramePr>
          <p:cNvPr id="5" name="Table 4">
            <a:extLst>
              <a:ext uri="{FF2B5EF4-FFF2-40B4-BE49-F238E27FC236}">
                <a16:creationId xmlns:a16="http://schemas.microsoft.com/office/drawing/2014/main" id="{B7A0F2E3-3718-46C3-864A-2E609DFFE9E0}"/>
              </a:ext>
            </a:extLst>
          </p:cNvPr>
          <p:cNvGraphicFramePr>
            <a:graphicFrameLocks noGrp="1"/>
          </p:cNvGraphicFramePr>
          <p:nvPr>
            <p:extLst>
              <p:ext uri="{D42A27DB-BD31-4B8C-83A1-F6EECF244321}">
                <p14:modId xmlns:p14="http://schemas.microsoft.com/office/powerpoint/2010/main" val="346683368"/>
              </p:ext>
            </p:extLst>
          </p:nvPr>
        </p:nvGraphicFramePr>
        <p:xfrm>
          <a:off x="1100380" y="3352800"/>
          <a:ext cx="2933700" cy="2686050"/>
        </p:xfrm>
        <a:graphic>
          <a:graphicData uri="http://schemas.openxmlformats.org/drawingml/2006/table">
            <a:tbl>
              <a:tblPr/>
              <a:tblGrid>
                <a:gridCol w="635000">
                  <a:extLst>
                    <a:ext uri="{9D8B030D-6E8A-4147-A177-3AD203B41FA5}">
                      <a16:colId xmlns:a16="http://schemas.microsoft.com/office/drawing/2014/main" val="552782700"/>
                    </a:ext>
                  </a:extLst>
                </a:gridCol>
                <a:gridCol w="723900">
                  <a:extLst>
                    <a:ext uri="{9D8B030D-6E8A-4147-A177-3AD203B41FA5}">
                      <a16:colId xmlns:a16="http://schemas.microsoft.com/office/drawing/2014/main" val="3340983300"/>
                    </a:ext>
                  </a:extLst>
                </a:gridCol>
                <a:gridCol w="800100">
                  <a:extLst>
                    <a:ext uri="{9D8B030D-6E8A-4147-A177-3AD203B41FA5}">
                      <a16:colId xmlns:a16="http://schemas.microsoft.com/office/drawing/2014/main" val="630734757"/>
                    </a:ext>
                  </a:extLst>
                </a:gridCol>
                <a:gridCol w="774700">
                  <a:extLst>
                    <a:ext uri="{9D8B030D-6E8A-4147-A177-3AD203B41FA5}">
                      <a16:colId xmlns:a16="http://schemas.microsoft.com/office/drawing/2014/main" val="3241901905"/>
                    </a:ext>
                  </a:extLst>
                </a:gridCol>
              </a:tblGrid>
              <a:tr h="234950">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a:noFill/>
                    </a:lnL>
                    <a:lnR w="12700" cap="flat" cmpd="sng" algn="ctr">
                      <a:solidFill>
                        <a:srgbClr val="0070C0"/>
                      </a:solidFill>
                      <a:prstDash val="solid"/>
                      <a:round/>
                      <a:headEnd type="none" w="med" len="med"/>
                      <a:tailEnd type="none" w="med" len="med"/>
                    </a:lnR>
                    <a:lnT>
                      <a:noFill/>
                    </a:lnT>
                    <a:lnB>
                      <a:noFill/>
                    </a:lnB>
                  </a:tcPr>
                </a:tc>
                <a:tc>
                  <a:txBody>
                    <a:bodyPr/>
                    <a:lstStyle/>
                    <a:p>
                      <a:pPr algn="ctr" fontAlgn="b"/>
                      <a:r>
                        <a:rPr lang="en-US" sz="1000" b="1" i="0" u="none" strike="noStrike" dirty="0">
                          <a:solidFill>
                            <a:srgbClr val="FFFFFF"/>
                          </a:solidFill>
                          <a:effectLst/>
                          <a:latin typeface="Calibri" panose="020F0502020204030204" pitchFamily="34" charset="0"/>
                        </a:rPr>
                        <a:t>TOTAL</a:t>
                      </a:r>
                    </a:p>
                  </a:txBody>
                  <a:tcPr marL="6350" marR="6350" marT="635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B050"/>
                    </a:solidFill>
                  </a:tcPr>
                </a:tc>
                <a:tc>
                  <a:txBody>
                    <a:bodyPr/>
                    <a:lstStyle/>
                    <a:p>
                      <a:pPr algn="ctr" fontAlgn="b"/>
                      <a:r>
                        <a:rPr lang="en-US" sz="1000" b="1" i="0" u="none" strike="noStrike" dirty="0">
                          <a:solidFill>
                            <a:srgbClr val="FFFFFF"/>
                          </a:solidFill>
                          <a:effectLst/>
                          <a:latin typeface="Calibri" panose="020F0502020204030204" pitchFamily="34" charset="0"/>
                        </a:rPr>
                        <a:t>CITY</a:t>
                      </a:r>
                    </a:p>
                  </a:txBody>
                  <a:tcPr marL="6350" marR="6350" marT="635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B050"/>
                    </a:solidFill>
                  </a:tcPr>
                </a:tc>
                <a:tc>
                  <a:txBody>
                    <a:bodyPr/>
                    <a:lstStyle/>
                    <a:p>
                      <a:pPr algn="ctr" fontAlgn="b"/>
                      <a:r>
                        <a:rPr lang="en-US" sz="1000" b="1" i="0" u="none" strike="noStrike" dirty="0">
                          <a:solidFill>
                            <a:srgbClr val="FFFFFF"/>
                          </a:solidFill>
                          <a:effectLst/>
                          <a:latin typeface="Calibri" panose="020F0502020204030204" pitchFamily="34" charset="0"/>
                        </a:rPr>
                        <a:t>STATE</a:t>
                      </a:r>
                    </a:p>
                  </a:txBody>
                  <a:tcPr marL="6350" marR="6350" marT="635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B050"/>
                    </a:solidFill>
                  </a:tcPr>
                </a:tc>
                <a:extLst>
                  <a:ext uri="{0D108BD9-81ED-4DB2-BD59-A6C34878D82A}">
                    <a16:rowId xmlns:a16="http://schemas.microsoft.com/office/drawing/2014/main" val="816462992"/>
                  </a:ext>
                </a:extLst>
              </a:tr>
              <a:tr h="234950">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a:noFill/>
                    </a:lnL>
                    <a:lnR w="12700" cap="flat" cmpd="sng" algn="ctr">
                      <a:solidFill>
                        <a:srgbClr val="0070C0"/>
                      </a:solidFill>
                      <a:prstDash val="solid"/>
                      <a:round/>
                      <a:headEnd type="none" w="med" len="med"/>
                      <a:tailEnd type="none" w="med" len="med"/>
                    </a:lnR>
                    <a:lnT>
                      <a:noFill/>
                    </a:lnT>
                    <a:lnB>
                      <a:noFill/>
                    </a:lnB>
                  </a:tcPr>
                </a:tc>
                <a:tc>
                  <a:txBody>
                    <a:bodyPr/>
                    <a:lstStyle/>
                    <a:p>
                      <a:pPr algn="ctr" fontAlgn="b"/>
                      <a:r>
                        <a:rPr lang="en-US" sz="1000" b="1" i="0" u="none" strike="noStrike" dirty="0">
                          <a:solidFill>
                            <a:srgbClr val="FFFFFF"/>
                          </a:solidFill>
                          <a:effectLst/>
                          <a:latin typeface="Calibri" panose="020F0502020204030204" pitchFamily="34" charset="0"/>
                        </a:rPr>
                        <a:t>% Growth</a:t>
                      </a:r>
                    </a:p>
                  </a:txBody>
                  <a:tcPr marL="6350" marR="6350" marT="635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B050"/>
                    </a:solidFill>
                  </a:tcPr>
                </a:tc>
                <a:tc>
                  <a:txBody>
                    <a:bodyPr/>
                    <a:lstStyle/>
                    <a:p>
                      <a:pPr algn="ctr" fontAlgn="b"/>
                      <a:r>
                        <a:rPr lang="en-US" sz="1000" b="1" i="0" u="none" strike="noStrike" dirty="0">
                          <a:solidFill>
                            <a:srgbClr val="FFFFFF"/>
                          </a:solidFill>
                          <a:effectLst/>
                          <a:latin typeface="Calibri" panose="020F0502020204030204" pitchFamily="34" charset="0"/>
                        </a:rPr>
                        <a:t>% Growth</a:t>
                      </a:r>
                    </a:p>
                  </a:txBody>
                  <a:tcPr marL="6350" marR="6350" marT="635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B050"/>
                    </a:solidFill>
                  </a:tcPr>
                </a:tc>
                <a:tc>
                  <a:txBody>
                    <a:bodyPr/>
                    <a:lstStyle/>
                    <a:p>
                      <a:pPr algn="ctr" fontAlgn="b"/>
                      <a:r>
                        <a:rPr lang="en-US" sz="1000" b="1" i="0" u="none" strike="noStrike" dirty="0">
                          <a:solidFill>
                            <a:srgbClr val="FFFFFF"/>
                          </a:solidFill>
                          <a:effectLst/>
                          <a:latin typeface="Calibri" panose="020F0502020204030204" pitchFamily="34" charset="0"/>
                        </a:rPr>
                        <a:t>% Growth</a:t>
                      </a:r>
                    </a:p>
                  </a:txBody>
                  <a:tcPr marL="6350" marR="6350" marT="635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B050"/>
                    </a:solidFill>
                  </a:tcPr>
                </a:tc>
                <a:extLst>
                  <a:ext uri="{0D108BD9-81ED-4DB2-BD59-A6C34878D82A}">
                    <a16:rowId xmlns:a16="http://schemas.microsoft.com/office/drawing/2014/main" val="381272774"/>
                  </a:ext>
                </a:extLst>
              </a:tr>
              <a:tr h="234950">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a:noFill/>
                    </a:lnL>
                    <a:lnR w="12700" cap="flat" cmpd="sng" algn="ctr">
                      <a:solidFill>
                        <a:srgbClr val="0070C0"/>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tcPr>
                </a:tc>
                <a:tc>
                  <a:txBody>
                    <a:bodyPr/>
                    <a:lstStyle/>
                    <a:p>
                      <a:pPr algn="ctr" fontAlgn="b"/>
                      <a:r>
                        <a:rPr lang="en-US" sz="1000" b="1" i="0" u="none" strike="noStrike" dirty="0">
                          <a:solidFill>
                            <a:srgbClr val="FFFFFF"/>
                          </a:solidFill>
                          <a:effectLst/>
                          <a:latin typeface="Calibri" panose="020F0502020204030204" pitchFamily="34" charset="0"/>
                        </a:rPr>
                        <a:t>w. Alliance</a:t>
                      </a:r>
                    </a:p>
                  </a:txBody>
                  <a:tcPr marL="6350" marR="6350" marT="635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B050"/>
                    </a:solidFill>
                  </a:tcPr>
                </a:tc>
                <a:tc>
                  <a:txBody>
                    <a:bodyPr/>
                    <a:lstStyle/>
                    <a:p>
                      <a:pPr algn="ctr" fontAlgn="b"/>
                      <a:r>
                        <a:rPr lang="en-US" sz="1000" b="1" i="0" u="none" strike="noStrike" dirty="0">
                          <a:solidFill>
                            <a:srgbClr val="FFFFFF"/>
                          </a:solidFill>
                          <a:effectLst/>
                          <a:latin typeface="Calibri" panose="020F0502020204030204" pitchFamily="34" charset="0"/>
                        </a:rPr>
                        <a:t>w. Alliance</a:t>
                      </a:r>
                    </a:p>
                  </a:txBody>
                  <a:tcPr marL="6350" marR="6350" marT="635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B050"/>
                    </a:solidFill>
                  </a:tcPr>
                </a:tc>
                <a:tc>
                  <a:txBody>
                    <a:bodyPr/>
                    <a:lstStyle/>
                    <a:p>
                      <a:pPr algn="ctr" fontAlgn="b"/>
                      <a:r>
                        <a:rPr lang="en-US" sz="1000" b="1" i="0" u="none" strike="noStrike" dirty="0">
                          <a:solidFill>
                            <a:srgbClr val="FFFFFF"/>
                          </a:solidFill>
                          <a:effectLst/>
                          <a:latin typeface="Calibri" panose="020F0502020204030204" pitchFamily="34" charset="0"/>
                        </a:rPr>
                        <a:t>w. Alliance</a:t>
                      </a:r>
                    </a:p>
                  </a:txBody>
                  <a:tcPr marL="6350" marR="6350" marT="635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B050"/>
                    </a:solidFill>
                  </a:tcPr>
                </a:tc>
                <a:extLst>
                  <a:ext uri="{0D108BD9-81ED-4DB2-BD59-A6C34878D82A}">
                    <a16:rowId xmlns:a16="http://schemas.microsoft.com/office/drawing/2014/main" val="1017690885"/>
                  </a:ext>
                </a:extLst>
              </a:tr>
              <a:tr h="234950">
                <a:tc>
                  <a:txBody>
                    <a:bodyPr/>
                    <a:lstStyle/>
                    <a:p>
                      <a:pPr algn="l" fontAlgn="b"/>
                      <a:r>
                        <a:rPr lang="en-US" sz="1000" b="1" i="0" u="none" strike="noStrike" dirty="0">
                          <a:solidFill>
                            <a:srgbClr val="FFFFFF"/>
                          </a:solidFill>
                          <a:effectLst/>
                          <a:latin typeface="Calibri" panose="020F0502020204030204" pitchFamily="34" charset="0"/>
                        </a:rPr>
                        <a:t>Year</a:t>
                      </a:r>
                    </a:p>
                  </a:txBody>
                  <a:tcPr marL="6350" marR="6350" marT="635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B050"/>
                    </a:solidFill>
                  </a:tcPr>
                </a:tc>
                <a:tc>
                  <a:txBody>
                    <a:bodyPr/>
                    <a:lstStyle/>
                    <a:p>
                      <a:pPr algn="ctr" fontAlgn="b"/>
                      <a:r>
                        <a:rPr lang="en-US" sz="1000" b="1" i="0" u="none" strike="noStrike" dirty="0">
                          <a:solidFill>
                            <a:srgbClr val="FFFFFF"/>
                          </a:solidFill>
                          <a:effectLst/>
                          <a:latin typeface="Calibri" panose="020F0502020204030204" pitchFamily="34" charset="0"/>
                        </a:rPr>
                        <a:t>Total Budget</a:t>
                      </a:r>
                    </a:p>
                  </a:txBody>
                  <a:tcPr marL="6350" marR="6350" marT="635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B050"/>
                    </a:solidFill>
                  </a:tcPr>
                </a:tc>
                <a:tc>
                  <a:txBody>
                    <a:bodyPr/>
                    <a:lstStyle/>
                    <a:p>
                      <a:pPr algn="ctr" fontAlgn="b"/>
                      <a:r>
                        <a:rPr lang="en-US" sz="1000" b="1" i="0" u="none" strike="noStrike" dirty="0">
                          <a:solidFill>
                            <a:srgbClr val="FFFFFF"/>
                          </a:solidFill>
                          <a:effectLst/>
                          <a:latin typeface="Calibri" panose="020F0502020204030204" pitchFamily="34" charset="0"/>
                        </a:rPr>
                        <a:t>Total Budget</a:t>
                      </a:r>
                    </a:p>
                  </a:txBody>
                  <a:tcPr marL="6350" marR="6350" marT="635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B050"/>
                    </a:solidFill>
                  </a:tcPr>
                </a:tc>
                <a:tc>
                  <a:txBody>
                    <a:bodyPr/>
                    <a:lstStyle/>
                    <a:p>
                      <a:pPr algn="ctr" fontAlgn="b"/>
                      <a:r>
                        <a:rPr lang="en-US" sz="1000" b="1" i="0" u="none" strike="noStrike" dirty="0">
                          <a:solidFill>
                            <a:srgbClr val="FFFFFF"/>
                          </a:solidFill>
                          <a:effectLst/>
                          <a:latin typeface="Calibri" panose="020F0502020204030204" pitchFamily="34" charset="0"/>
                        </a:rPr>
                        <a:t>Total Budget</a:t>
                      </a:r>
                    </a:p>
                  </a:txBody>
                  <a:tcPr marL="6350" marR="6350" marT="635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B050"/>
                    </a:solidFill>
                  </a:tcPr>
                </a:tc>
                <a:extLst>
                  <a:ext uri="{0D108BD9-81ED-4DB2-BD59-A6C34878D82A}">
                    <a16:rowId xmlns:a16="http://schemas.microsoft.com/office/drawing/2014/main" val="1985173466"/>
                  </a:ext>
                </a:extLst>
              </a:tr>
              <a:tr h="234950">
                <a:tc>
                  <a:txBody>
                    <a:bodyPr/>
                    <a:lstStyle/>
                    <a:p>
                      <a:pPr algn="ctr" fontAlgn="b"/>
                      <a:r>
                        <a:rPr lang="en-US" sz="1000" b="1" i="0" u="none" strike="noStrike" dirty="0">
                          <a:solidFill>
                            <a:srgbClr val="000000"/>
                          </a:solidFill>
                          <a:effectLst/>
                          <a:latin typeface="Calibri" panose="020F0502020204030204" pitchFamily="34" charset="0"/>
                        </a:rPr>
                        <a:t>2015-16</a:t>
                      </a:r>
                    </a:p>
                  </a:txBody>
                  <a:tcPr marL="6350" marR="6350" marT="635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panose="020F0502020204030204" pitchFamily="34" charset="0"/>
                        </a:rPr>
                        <a:t>2.45%</a:t>
                      </a:r>
                    </a:p>
                  </a:txBody>
                  <a:tcPr marL="6350" marR="6350" marT="635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EBF1DE"/>
                    </a:solidFill>
                  </a:tcPr>
                </a:tc>
                <a:tc>
                  <a:txBody>
                    <a:bodyPr/>
                    <a:lstStyle/>
                    <a:p>
                      <a:pPr algn="ctr" fontAlgn="b"/>
                      <a:r>
                        <a:rPr lang="en-US" sz="1100" b="1" i="0" u="none" strike="noStrike" dirty="0">
                          <a:solidFill>
                            <a:srgbClr val="000000"/>
                          </a:solidFill>
                          <a:effectLst/>
                          <a:latin typeface="Calibri" panose="020F0502020204030204" pitchFamily="34" charset="0"/>
                        </a:rPr>
                        <a:t>1.05%</a:t>
                      </a:r>
                    </a:p>
                  </a:txBody>
                  <a:tcPr marL="6350" marR="6350" marT="635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EBF1DE"/>
                    </a:solidFill>
                  </a:tcPr>
                </a:tc>
                <a:tc>
                  <a:txBody>
                    <a:bodyPr/>
                    <a:lstStyle/>
                    <a:p>
                      <a:pPr algn="ctr" fontAlgn="b"/>
                      <a:r>
                        <a:rPr lang="en-US" sz="1100" b="1" i="0" u="none" strike="noStrike" dirty="0">
                          <a:solidFill>
                            <a:srgbClr val="000000"/>
                          </a:solidFill>
                          <a:effectLst/>
                          <a:latin typeface="Calibri" panose="020F0502020204030204" pitchFamily="34" charset="0"/>
                        </a:rPr>
                        <a:t>1.40%</a:t>
                      </a:r>
                    </a:p>
                  </a:txBody>
                  <a:tcPr marL="6350" marR="6350" marT="635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EBF1DE"/>
                    </a:solidFill>
                  </a:tcPr>
                </a:tc>
                <a:extLst>
                  <a:ext uri="{0D108BD9-81ED-4DB2-BD59-A6C34878D82A}">
                    <a16:rowId xmlns:a16="http://schemas.microsoft.com/office/drawing/2014/main" val="2223656568"/>
                  </a:ext>
                </a:extLst>
              </a:tr>
              <a:tr h="234950">
                <a:tc>
                  <a:txBody>
                    <a:bodyPr/>
                    <a:lstStyle/>
                    <a:p>
                      <a:pPr algn="ctr" fontAlgn="b"/>
                      <a:r>
                        <a:rPr lang="en-US" sz="1000" b="1" i="0" u="none" strike="noStrike" dirty="0">
                          <a:solidFill>
                            <a:srgbClr val="000000"/>
                          </a:solidFill>
                          <a:effectLst/>
                          <a:latin typeface="Calibri" panose="020F0502020204030204" pitchFamily="34" charset="0"/>
                        </a:rPr>
                        <a:t>2016-17</a:t>
                      </a:r>
                    </a:p>
                  </a:txBody>
                  <a:tcPr marL="6350" marR="6350" marT="635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b"/>
                      <a:r>
                        <a:rPr lang="en-US" sz="1100" b="1" i="0" u="none" strike="noStrike" dirty="0">
                          <a:solidFill>
                            <a:srgbClr val="FF0000"/>
                          </a:solidFill>
                          <a:effectLst/>
                          <a:latin typeface="Calibri" panose="020F0502020204030204" pitchFamily="34" charset="0"/>
                        </a:rPr>
                        <a:t>-0.45%</a:t>
                      </a:r>
                    </a:p>
                  </a:txBody>
                  <a:tcPr marL="6350" marR="6350" marT="635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EBF1DE"/>
                    </a:solidFill>
                  </a:tcPr>
                </a:tc>
                <a:tc>
                  <a:txBody>
                    <a:bodyPr/>
                    <a:lstStyle/>
                    <a:p>
                      <a:pPr algn="ctr" fontAlgn="b"/>
                      <a:r>
                        <a:rPr lang="en-US" sz="1100" b="1" i="0" u="none" strike="noStrike" dirty="0">
                          <a:solidFill>
                            <a:srgbClr val="000000"/>
                          </a:solidFill>
                          <a:effectLst/>
                          <a:latin typeface="Calibri" panose="020F0502020204030204" pitchFamily="34" charset="0"/>
                        </a:rPr>
                        <a:t>0.02%</a:t>
                      </a:r>
                    </a:p>
                  </a:txBody>
                  <a:tcPr marL="6350" marR="6350" marT="635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EBF1DE"/>
                    </a:solidFill>
                  </a:tcPr>
                </a:tc>
                <a:tc>
                  <a:txBody>
                    <a:bodyPr/>
                    <a:lstStyle/>
                    <a:p>
                      <a:pPr algn="ctr" fontAlgn="b"/>
                      <a:r>
                        <a:rPr lang="en-US" sz="1100" b="1" i="0" u="none" strike="noStrike" dirty="0">
                          <a:solidFill>
                            <a:srgbClr val="FF0000"/>
                          </a:solidFill>
                          <a:effectLst/>
                          <a:latin typeface="Calibri" panose="020F0502020204030204" pitchFamily="34" charset="0"/>
                        </a:rPr>
                        <a:t>-0.47%</a:t>
                      </a:r>
                    </a:p>
                  </a:txBody>
                  <a:tcPr marL="6350" marR="6350" marT="635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EBF1DE"/>
                    </a:solidFill>
                  </a:tcPr>
                </a:tc>
                <a:extLst>
                  <a:ext uri="{0D108BD9-81ED-4DB2-BD59-A6C34878D82A}">
                    <a16:rowId xmlns:a16="http://schemas.microsoft.com/office/drawing/2014/main" val="878492992"/>
                  </a:ext>
                </a:extLst>
              </a:tr>
              <a:tr h="209550">
                <a:tc>
                  <a:txBody>
                    <a:bodyPr/>
                    <a:lstStyle/>
                    <a:p>
                      <a:pPr algn="ctr" fontAlgn="b"/>
                      <a:r>
                        <a:rPr lang="en-US" sz="1000" b="1" i="0" u="none" strike="noStrike" dirty="0">
                          <a:solidFill>
                            <a:srgbClr val="000000"/>
                          </a:solidFill>
                          <a:effectLst/>
                          <a:latin typeface="Calibri" panose="020F0502020204030204" pitchFamily="34" charset="0"/>
                        </a:rPr>
                        <a:t>2017-18</a:t>
                      </a:r>
                    </a:p>
                  </a:txBody>
                  <a:tcPr marL="6350" marR="6350" marT="635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panose="020F0502020204030204" pitchFamily="34" charset="0"/>
                        </a:rPr>
                        <a:t>0.06%</a:t>
                      </a:r>
                    </a:p>
                  </a:txBody>
                  <a:tcPr marL="6350" marR="6350" marT="635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EBF1DE"/>
                    </a:solidFill>
                  </a:tcPr>
                </a:tc>
                <a:tc>
                  <a:txBody>
                    <a:bodyPr/>
                    <a:lstStyle/>
                    <a:p>
                      <a:pPr algn="ctr" fontAlgn="b"/>
                      <a:r>
                        <a:rPr lang="en-US" sz="1100" b="1" i="0" u="none" strike="noStrike" dirty="0">
                          <a:solidFill>
                            <a:srgbClr val="000000"/>
                          </a:solidFill>
                          <a:effectLst/>
                          <a:latin typeface="Calibri" panose="020F0502020204030204" pitchFamily="34" charset="0"/>
                        </a:rPr>
                        <a:t>0.16%</a:t>
                      </a:r>
                    </a:p>
                  </a:txBody>
                  <a:tcPr marL="6350" marR="6350" marT="635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EBF1DE"/>
                    </a:solidFill>
                  </a:tcPr>
                </a:tc>
                <a:tc>
                  <a:txBody>
                    <a:bodyPr/>
                    <a:lstStyle/>
                    <a:p>
                      <a:pPr algn="ctr" fontAlgn="b"/>
                      <a:r>
                        <a:rPr lang="en-US" sz="1100" b="1" i="0" u="none" strike="noStrike" dirty="0">
                          <a:solidFill>
                            <a:srgbClr val="FF0000"/>
                          </a:solidFill>
                          <a:effectLst/>
                          <a:latin typeface="Calibri" panose="020F0502020204030204" pitchFamily="34" charset="0"/>
                        </a:rPr>
                        <a:t>-0.10%</a:t>
                      </a:r>
                    </a:p>
                  </a:txBody>
                  <a:tcPr marL="6350" marR="6350" marT="635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EBF1DE"/>
                    </a:solidFill>
                  </a:tcPr>
                </a:tc>
                <a:extLst>
                  <a:ext uri="{0D108BD9-81ED-4DB2-BD59-A6C34878D82A}">
                    <a16:rowId xmlns:a16="http://schemas.microsoft.com/office/drawing/2014/main" val="2828723625"/>
                  </a:ext>
                </a:extLst>
              </a:tr>
              <a:tr h="209550">
                <a:tc>
                  <a:txBody>
                    <a:bodyPr/>
                    <a:lstStyle/>
                    <a:p>
                      <a:pPr algn="ctr" fontAlgn="b"/>
                      <a:r>
                        <a:rPr lang="en-US" sz="1000" b="1" i="0" u="none" strike="noStrike" dirty="0">
                          <a:solidFill>
                            <a:srgbClr val="000000"/>
                          </a:solidFill>
                          <a:effectLst/>
                          <a:latin typeface="Calibri" panose="020F0502020204030204" pitchFamily="34" charset="0"/>
                        </a:rPr>
                        <a:t>2018-19</a:t>
                      </a:r>
                    </a:p>
                  </a:txBody>
                  <a:tcPr marL="6350" marR="6350" marT="635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panose="020F0502020204030204" pitchFamily="34" charset="0"/>
                        </a:rPr>
                        <a:t>1.36%</a:t>
                      </a:r>
                    </a:p>
                  </a:txBody>
                  <a:tcPr marL="6350" marR="6350" marT="635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EBF1DE"/>
                    </a:solidFill>
                  </a:tcPr>
                </a:tc>
                <a:tc>
                  <a:txBody>
                    <a:bodyPr/>
                    <a:lstStyle/>
                    <a:p>
                      <a:pPr algn="ctr" fontAlgn="b"/>
                      <a:r>
                        <a:rPr lang="en-US" sz="1100" b="1" i="0" u="none" strike="noStrike" dirty="0">
                          <a:solidFill>
                            <a:srgbClr val="000000"/>
                          </a:solidFill>
                          <a:effectLst/>
                          <a:latin typeface="Calibri" panose="020F0502020204030204" pitchFamily="34" charset="0"/>
                        </a:rPr>
                        <a:t>0.70%</a:t>
                      </a:r>
                    </a:p>
                  </a:txBody>
                  <a:tcPr marL="6350" marR="6350" marT="635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EBF1DE"/>
                    </a:solidFill>
                  </a:tcPr>
                </a:tc>
                <a:tc>
                  <a:txBody>
                    <a:bodyPr/>
                    <a:lstStyle/>
                    <a:p>
                      <a:pPr algn="ctr" fontAlgn="b"/>
                      <a:r>
                        <a:rPr lang="en-US" sz="1100" b="1" i="0" u="none" strike="noStrike" dirty="0">
                          <a:solidFill>
                            <a:srgbClr val="000000"/>
                          </a:solidFill>
                          <a:effectLst/>
                          <a:latin typeface="Calibri" panose="020F0502020204030204" pitchFamily="34" charset="0"/>
                        </a:rPr>
                        <a:t>0.65%</a:t>
                      </a:r>
                    </a:p>
                  </a:txBody>
                  <a:tcPr marL="6350" marR="6350" marT="635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EBF1DE"/>
                    </a:solidFill>
                  </a:tcPr>
                </a:tc>
                <a:extLst>
                  <a:ext uri="{0D108BD9-81ED-4DB2-BD59-A6C34878D82A}">
                    <a16:rowId xmlns:a16="http://schemas.microsoft.com/office/drawing/2014/main" val="133215670"/>
                  </a:ext>
                </a:extLst>
              </a:tr>
              <a:tr h="209550">
                <a:tc>
                  <a:txBody>
                    <a:bodyPr/>
                    <a:lstStyle/>
                    <a:p>
                      <a:pPr algn="ctr" fontAlgn="b"/>
                      <a:r>
                        <a:rPr lang="en-US" sz="1000" b="1" i="0" u="none" strike="noStrike" dirty="0">
                          <a:solidFill>
                            <a:srgbClr val="000000"/>
                          </a:solidFill>
                          <a:effectLst/>
                          <a:latin typeface="Calibri" panose="020F0502020204030204" pitchFamily="34" charset="0"/>
                        </a:rPr>
                        <a:t>2019-20</a:t>
                      </a:r>
                    </a:p>
                  </a:txBody>
                  <a:tcPr marL="6350" marR="6350" marT="635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panose="020F0502020204030204" pitchFamily="34" charset="0"/>
                        </a:rPr>
                        <a:t>1.59%</a:t>
                      </a:r>
                    </a:p>
                  </a:txBody>
                  <a:tcPr marL="6350" marR="6350" marT="635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EBF1DE"/>
                    </a:solidFill>
                  </a:tcPr>
                </a:tc>
                <a:tc>
                  <a:txBody>
                    <a:bodyPr/>
                    <a:lstStyle/>
                    <a:p>
                      <a:pPr algn="ctr" fontAlgn="b"/>
                      <a:r>
                        <a:rPr lang="en-US" sz="1100" b="1" i="0" u="none" strike="noStrike" dirty="0">
                          <a:solidFill>
                            <a:srgbClr val="000000"/>
                          </a:solidFill>
                          <a:effectLst/>
                          <a:latin typeface="Calibri" panose="020F0502020204030204" pitchFamily="34" charset="0"/>
                        </a:rPr>
                        <a:t>0.52%</a:t>
                      </a:r>
                    </a:p>
                  </a:txBody>
                  <a:tcPr marL="6350" marR="6350" marT="635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EBF1DE"/>
                    </a:solidFill>
                  </a:tcPr>
                </a:tc>
                <a:tc>
                  <a:txBody>
                    <a:bodyPr/>
                    <a:lstStyle/>
                    <a:p>
                      <a:pPr algn="ctr" fontAlgn="b"/>
                      <a:r>
                        <a:rPr lang="en-US" sz="1100" b="1" i="0" u="none" strike="noStrike" dirty="0">
                          <a:solidFill>
                            <a:srgbClr val="000000"/>
                          </a:solidFill>
                          <a:effectLst/>
                          <a:latin typeface="Calibri" panose="020F0502020204030204" pitchFamily="34" charset="0"/>
                        </a:rPr>
                        <a:t>1.06%</a:t>
                      </a:r>
                    </a:p>
                  </a:txBody>
                  <a:tcPr marL="6350" marR="6350" marT="635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EBF1DE"/>
                    </a:solidFill>
                  </a:tcPr>
                </a:tc>
                <a:extLst>
                  <a:ext uri="{0D108BD9-81ED-4DB2-BD59-A6C34878D82A}">
                    <a16:rowId xmlns:a16="http://schemas.microsoft.com/office/drawing/2014/main" val="4191084114"/>
                  </a:ext>
                </a:extLst>
              </a:tr>
              <a:tr h="215900">
                <a:tc>
                  <a:txBody>
                    <a:bodyPr/>
                    <a:lstStyle/>
                    <a:p>
                      <a:pPr algn="ctr" fontAlgn="b"/>
                      <a:r>
                        <a:rPr lang="en-US" sz="1000" b="1" i="0" u="none" strike="noStrike" dirty="0">
                          <a:solidFill>
                            <a:srgbClr val="000000"/>
                          </a:solidFill>
                          <a:effectLst/>
                          <a:latin typeface="Calibri" panose="020F0502020204030204" pitchFamily="34" charset="0"/>
                        </a:rPr>
                        <a:t>2020-21</a:t>
                      </a:r>
                    </a:p>
                  </a:txBody>
                  <a:tcPr marL="6350" marR="6350" marT="635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panose="020F0502020204030204" pitchFamily="34" charset="0"/>
                        </a:rPr>
                        <a:t>1.82%</a:t>
                      </a:r>
                    </a:p>
                  </a:txBody>
                  <a:tcPr marL="6350" marR="6350" marT="635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EBF1DE"/>
                    </a:solidFill>
                  </a:tcPr>
                </a:tc>
                <a:tc>
                  <a:txBody>
                    <a:bodyPr/>
                    <a:lstStyle/>
                    <a:p>
                      <a:pPr algn="ctr" fontAlgn="b"/>
                      <a:r>
                        <a:rPr lang="en-US" sz="1100" b="1" i="0" u="none" strike="noStrike" dirty="0">
                          <a:solidFill>
                            <a:srgbClr val="000000"/>
                          </a:solidFill>
                          <a:effectLst/>
                          <a:latin typeface="Calibri" panose="020F0502020204030204" pitchFamily="34" charset="0"/>
                        </a:rPr>
                        <a:t>0.89%</a:t>
                      </a:r>
                    </a:p>
                  </a:txBody>
                  <a:tcPr marL="6350" marR="6350" marT="635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EBF1DE"/>
                    </a:solidFill>
                  </a:tcPr>
                </a:tc>
                <a:tc>
                  <a:txBody>
                    <a:bodyPr/>
                    <a:lstStyle/>
                    <a:p>
                      <a:pPr algn="ctr" fontAlgn="b"/>
                      <a:r>
                        <a:rPr lang="en-US" sz="1100" b="1" i="0" u="none" strike="noStrike" dirty="0">
                          <a:solidFill>
                            <a:srgbClr val="000000"/>
                          </a:solidFill>
                          <a:effectLst/>
                          <a:latin typeface="Calibri" panose="020F0502020204030204" pitchFamily="34" charset="0"/>
                        </a:rPr>
                        <a:t>0.92%</a:t>
                      </a:r>
                    </a:p>
                  </a:txBody>
                  <a:tcPr marL="6350" marR="6350" marT="635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EBF1DE"/>
                    </a:solidFill>
                  </a:tcPr>
                </a:tc>
                <a:extLst>
                  <a:ext uri="{0D108BD9-81ED-4DB2-BD59-A6C34878D82A}">
                    <a16:rowId xmlns:a16="http://schemas.microsoft.com/office/drawing/2014/main" val="1986428450"/>
                  </a:ext>
                </a:extLst>
              </a:tr>
              <a:tr h="215900">
                <a:tc>
                  <a:txBody>
                    <a:bodyPr/>
                    <a:lstStyle/>
                    <a:p>
                      <a:pPr algn="ctr" fontAlgn="b"/>
                      <a:r>
                        <a:rPr lang="en-US" sz="1000" b="1" i="0" u="none" strike="noStrike" dirty="0">
                          <a:solidFill>
                            <a:srgbClr val="000000"/>
                          </a:solidFill>
                          <a:effectLst/>
                          <a:latin typeface="Calibri" panose="020F0502020204030204" pitchFamily="34" charset="0"/>
                        </a:rPr>
                        <a:t>2021-22</a:t>
                      </a:r>
                    </a:p>
                  </a:txBody>
                  <a:tcPr marL="6350" marR="6350" marT="635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panose="020F0502020204030204" pitchFamily="34" charset="0"/>
                        </a:rPr>
                        <a:t>1.38%</a:t>
                      </a:r>
                    </a:p>
                  </a:txBody>
                  <a:tcPr marL="6350" marR="6350" marT="635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100" b="1" i="0" u="none" strike="noStrike" dirty="0">
                          <a:solidFill>
                            <a:srgbClr val="000000"/>
                          </a:solidFill>
                          <a:effectLst/>
                          <a:latin typeface="Calibri" panose="020F0502020204030204" pitchFamily="34" charset="0"/>
                        </a:rPr>
                        <a:t>0.78%</a:t>
                      </a:r>
                    </a:p>
                  </a:txBody>
                  <a:tcPr marL="6350" marR="6350" marT="635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100" b="1" i="0" u="none" strike="noStrike" dirty="0">
                          <a:solidFill>
                            <a:srgbClr val="000000"/>
                          </a:solidFill>
                          <a:effectLst/>
                          <a:latin typeface="Calibri" panose="020F0502020204030204" pitchFamily="34" charset="0"/>
                        </a:rPr>
                        <a:t>0.60%</a:t>
                      </a:r>
                    </a:p>
                  </a:txBody>
                  <a:tcPr marL="6350" marR="6350" marT="635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val="2494707881"/>
                  </a:ext>
                </a:extLst>
              </a:tr>
              <a:tr h="215900">
                <a:tc>
                  <a:txBody>
                    <a:bodyPr/>
                    <a:lstStyle/>
                    <a:p>
                      <a:pPr algn="ctr" fontAlgn="b"/>
                      <a:r>
                        <a:rPr lang="en-US" sz="1100" b="1" i="0" u="none" strike="noStrike" dirty="0">
                          <a:solidFill>
                            <a:srgbClr val="FFFFFF"/>
                          </a:solidFill>
                          <a:effectLst/>
                          <a:latin typeface="Calibri" panose="020F0502020204030204" pitchFamily="34" charset="0"/>
                        </a:rPr>
                        <a:t>Avg.Year:</a:t>
                      </a:r>
                    </a:p>
                  </a:txBody>
                  <a:tcPr marL="6350" marR="6350" marT="635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100" b="1" i="0" u="none" strike="noStrike" dirty="0">
                          <a:solidFill>
                            <a:srgbClr val="000000"/>
                          </a:solidFill>
                          <a:effectLst/>
                          <a:latin typeface="Calibri" panose="020F0502020204030204" pitchFamily="34" charset="0"/>
                        </a:rPr>
                        <a:t>1.17%</a:t>
                      </a:r>
                    </a:p>
                  </a:txBody>
                  <a:tcPr marL="6350" marR="6350" marT="635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100" b="1" i="0" u="none" strike="noStrike" dirty="0">
                          <a:solidFill>
                            <a:srgbClr val="000000"/>
                          </a:solidFill>
                          <a:effectLst/>
                          <a:latin typeface="Calibri" panose="020F0502020204030204" pitchFamily="34" charset="0"/>
                        </a:rPr>
                        <a:t>0.59%</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100" b="1" i="0" u="none" strike="noStrike" dirty="0">
                          <a:solidFill>
                            <a:srgbClr val="000000"/>
                          </a:solidFill>
                          <a:effectLst/>
                          <a:latin typeface="Calibri" panose="020F0502020204030204" pitchFamily="34" charset="0"/>
                        </a:rPr>
                        <a:t>0.58%</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val="2642469314"/>
                  </a:ext>
                </a:extLst>
              </a:tr>
            </a:tbl>
          </a:graphicData>
        </a:graphic>
      </p:graphicFrame>
      <p:graphicFrame>
        <p:nvGraphicFramePr>
          <p:cNvPr id="8" name="Table 7">
            <a:extLst>
              <a:ext uri="{FF2B5EF4-FFF2-40B4-BE49-F238E27FC236}">
                <a16:creationId xmlns:a16="http://schemas.microsoft.com/office/drawing/2014/main" id="{15B41081-7BF3-4C66-99C7-84AEE7BA8DDD}"/>
              </a:ext>
            </a:extLst>
          </p:cNvPr>
          <p:cNvGraphicFramePr>
            <a:graphicFrameLocks noGrp="1"/>
          </p:cNvGraphicFramePr>
          <p:nvPr>
            <p:extLst>
              <p:ext uri="{D42A27DB-BD31-4B8C-83A1-F6EECF244321}">
                <p14:modId xmlns:p14="http://schemas.microsoft.com/office/powerpoint/2010/main" val="1421773810"/>
              </p:ext>
            </p:extLst>
          </p:nvPr>
        </p:nvGraphicFramePr>
        <p:xfrm>
          <a:off x="1219200" y="2286000"/>
          <a:ext cx="6172200" cy="545513"/>
        </p:xfrm>
        <a:graphic>
          <a:graphicData uri="http://schemas.openxmlformats.org/drawingml/2006/table">
            <a:tbl>
              <a:tblPr/>
              <a:tblGrid>
                <a:gridCol w="723900">
                  <a:extLst>
                    <a:ext uri="{9D8B030D-6E8A-4147-A177-3AD203B41FA5}">
                      <a16:colId xmlns:a16="http://schemas.microsoft.com/office/drawing/2014/main" val="534657879"/>
                    </a:ext>
                  </a:extLst>
                </a:gridCol>
                <a:gridCol w="800100">
                  <a:extLst>
                    <a:ext uri="{9D8B030D-6E8A-4147-A177-3AD203B41FA5}">
                      <a16:colId xmlns:a16="http://schemas.microsoft.com/office/drawing/2014/main" val="1551207246"/>
                    </a:ext>
                  </a:extLst>
                </a:gridCol>
                <a:gridCol w="685800">
                  <a:extLst>
                    <a:ext uri="{9D8B030D-6E8A-4147-A177-3AD203B41FA5}">
                      <a16:colId xmlns:a16="http://schemas.microsoft.com/office/drawing/2014/main" val="873337912"/>
                    </a:ext>
                  </a:extLst>
                </a:gridCol>
                <a:gridCol w="685800">
                  <a:extLst>
                    <a:ext uri="{9D8B030D-6E8A-4147-A177-3AD203B41FA5}">
                      <a16:colId xmlns:a16="http://schemas.microsoft.com/office/drawing/2014/main" val="2243088920"/>
                    </a:ext>
                  </a:extLst>
                </a:gridCol>
                <a:gridCol w="685800">
                  <a:extLst>
                    <a:ext uri="{9D8B030D-6E8A-4147-A177-3AD203B41FA5}">
                      <a16:colId xmlns:a16="http://schemas.microsoft.com/office/drawing/2014/main" val="3962404643"/>
                    </a:ext>
                  </a:extLst>
                </a:gridCol>
                <a:gridCol w="685800">
                  <a:extLst>
                    <a:ext uri="{9D8B030D-6E8A-4147-A177-3AD203B41FA5}">
                      <a16:colId xmlns:a16="http://schemas.microsoft.com/office/drawing/2014/main" val="3425501857"/>
                    </a:ext>
                  </a:extLst>
                </a:gridCol>
                <a:gridCol w="609600">
                  <a:extLst>
                    <a:ext uri="{9D8B030D-6E8A-4147-A177-3AD203B41FA5}">
                      <a16:colId xmlns:a16="http://schemas.microsoft.com/office/drawing/2014/main" val="4027530035"/>
                    </a:ext>
                  </a:extLst>
                </a:gridCol>
                <a:gridCol w="685800">
                  <a:extLst>
                    <a:ext uri="{9D8B030D-6E8A-4147-A177-3AD203B41FA5}">
                      <a16:colId xmlns:a16="http://schemas.microsoft.com/office/drawing/2014/main" val="2373915119"/>
                    </a:ext>
                  </a:extLst>
                </a:gridCol>
                <a:gridCol w="609600">
                  <a:extLst>
                    <a:ext uri="{9D8B030D-6E8A-4147-A177-3AD203B41FA5}">
                      <a16:colId xmlns:a16="http://schemas.microsoft.com/office/drawing/2014/main" val="971547526"/>
                    </a:ext>
                  </a:extLst>
                </a:gridCol>
              </a:tblGrid>
              <a:tr h="304800">
                <a:tc>
                  <a:txBody>
                    <a:bodyPr/>
                    <a:lstStyle/>
                    <a:p>
                      <a:pPr algn="ctr" fontAlgn="b"/>
                      <a:r>
                        <a:rPr lang="en-US" sz="1050" b="1" i="0" u="none" strike="noStrike" dirty="0">
                          <a:solidFill>
                            <a:srgbClr val="FFFFFF"/>
                          </a:solidFill>
                          <a:effectLst/>
                          <a:latin typeface="Calibri" panose="020F0502020204030204" pitchFamily="34" charset="0"/>
                        </a:rPr>
                        <a:t>% Growth</a:t>
                      </a:r>
                    </a:p>
                  </a:txBody>
                  <a:tcPr marL="6350" marR="6350" marT="635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fontAlgn="b"/>
                      <a:r>
                        <a:rPr lang="en-US" sz="1050" b="1" i="0" u="none" strike="noStrike" dirty="0">
                          <a:solidFill>
                            <a:srgbClr val="FFFFFF"/>
                          </a:solidFill>
                          <a:effectLst/>
                          <a:latin typeface="Calibri" panose="020F0502020204030204" pitchFamily="34" charset="0"/>
                        </a:rPr>
                        <a:t>Total Budget</a:t>
                      </a:r>
                    </a:p>
                  </a:txBody>
                  <a:tcPr marL="6350" marR="6350" marT="635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fontAlgn="b"/>
                      <a:r>
                        <a:rPr lang="en-US" sz="1200" b="1" i="0" u="none" strike="noStrike" dirty="0">
                          <a:solidFill>
                            <a:srgbClr val="000000"/>
                          </a:solidFill>
                          <a:effectLst/>
                          <a:latin typeface="Calibri" panose="020F0502020204030204" pitchFamily="34" charset="0"/>
                        </a:rPr>
                        <a:t>2.45%</a:t>
                      </a:r>
                    </a:p>
                  </a:txBody>
                  <a:tcPr marL="6350" marR="6350" marT="635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EBF1DE"/>
                    </a:solidFill>
                  </a:tcPr>
                </a:tc>
                <a:tc>
                  <a:txBody>
                    <a:bodyPr/>
                    <a:lstStyle/>
                    <a:p>
                      <a:pPr algn="ctr" fontAlgn="b"/>
                      <a:r>
                        <a:rPr lang="en-US" sz="1200" b="1" i="0" u="none" strike="noStrike" dirty="0">
                          <a:solidFill>
                            <a:srgbClr val="FF0000"/>
                          </a:solidFill>
                          <a:effectLst/>
                          <a:latin typeface="Calibri" panose="020F0502020204030204" pitchFamily="34" charset="0"/>
                        </a:rPr>
                        <a:t>-0.45%</a:t>
                      </a:r>
                    </a:p>
                  </a:txBody>
                  <a:tcPr marL="6350" marR="6350" marT="635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EBF1DE"/>
                    </a:solidFill>
                  </a:tcPr>
                </a:tc>
                <a:tc>
                  <a:txBody>
                    <a:bodyPr/>
                    <a:lstStyle/>
                    <a:p>
                      <a:pPr algn="ctr" fontAlgn="b"/>
                      <a:r>
                        <a:rPr lang="en-US" sz="1200" b="1" i="0" u="none" strike="noStrike" dirty="0">
                          <a:solidFill>
                            <a:srgbClr val="000000"/>
                          </a:solidFill>
                          <a:effectLst/>
                          <a:latin typeface="Calibri" panose="020F0502020204030204" pitchFamily="34" charset="0"/>
                        </a:rPr>
                        <a:t>0.06%</a:t>
                      </a:r>
                    </a:p>
                  </a:txBody>
                  <a:tcPr marL="6350" marR="6350" marT="635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EBF1DE"/>
                    </a:solidFill>
                  </a:tcPr>
                </a:tc>
                <a:tc>
                  <a:txBody>
                    <a:bodyPr/>
                    <a:lstStyle/>
                    <a:p>
                      <a:pPr algn="ctr" fontAlgn="b"/>
                      <a:r>
                        <a:rPr lang="en-US" sz="1200" b="1" i="0" u="none" strike="noStrike" dirty="0">
                          <a:solidFill>
                            <a:srgbClr val="000000"/>
                          </a:solidFill>
                          <a:effectLst/>
                          <a:latin typeface="Calibri" panose="020F0502020204030204" pitchFamily="34" charset="0"/>
                        </a:rPr>
                        <a:t>1.36%</a:t>
                      </a:r>
                    </a:p>
                  </a:txBody>
                  <a:tcPr marL="6350" marR="6350" marT="635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EBF1DE"/>
                    </a:solidFill>
                  </a:tcPr>
                </a:tc>
                <a:tc>
                  <a:txBody>
                    <a:bodyPr/>
                    <a:lstStyle/>
                    <a:p>
                      <a:pPr algn="ctr" fontAlgn="b"/>
                      <a:r>
                        <a:rPr lang="en-US" sz="1200" b="1" i="0" u="none" strike="noStrike" dirty="0">
                          <a:solidFill>
                            <a:srgbClr val="000000"/>
                          </a:solidFill>
                          <a:effectLst/>
                          <a:latin typeface="Calibri" panose="020F0502020204030204" pitchFamily="34" charset="0"/>
                        </a:rPr>
                        <a:t>1.59%</a:t>
                      </a:r>
                    </a:p>
                  </a:txBody>
                  <a:tcPr marL="6350" marR="6350" marT="635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EBF1DE"/>
                    </a:solidFill>
                  </a:tcPr>
                </a:tc>
                <a:tc>
                  <a:txBody>
                    <a:bodyPr/>
                    <a:lstStyle/>
                    <a:p>
                      <a:pPr algn="ctr" fontAlgn="b"/>
                      <a:r>
                        <a:rPr lang="en-US" sz="1200" b="1" i="0" u="none" strike="noStrike" dirty="0">
                          <a:solidFill>
                            <a:srgbClr val="000000"/>
                          </a:solidFill>
                          <a:effectLst/>
                          <a:latin typeface="Calibri" panose="020F0502020204030204" pitchFamily="34" charset="0"/>
                        </a:rPr>
                        <a:t>1.82%</a:t>
                      </a:r>
                    </a:p>
                  </a:txBody>
                  <a:tcPr marL="6350" marR="6350" marT="635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EBF1DE"/>
                    </a:solidFill>
                  </a:tcPr>
                </a:tc>
                <a:tc>
                  <a:txBody>
                    <a:bodyPr/>
                    <a:lstStyle/>
                    <a:p>
                      <a:pPr algn="ctr" fontAlgn="b"/>
                      <a:r>
                        <a:rPr lang="en-US" sz="1200" b="1" i="0" u="none" strike="noStrike" dirty="0">
                          <a:solidFill>
                            <a:srgbClr val="000000"/>
                          </a:solidFill>
                          <a:effectLst/>
                          <a:latin typeface="Calibri" panose="020F0502020204030204" pitchFamily="34" charset="0"/>
                        </a:rPr>
                        <a:t>1.38%</a:t>
                      </a:r>
                    </a:p>
                  </a:txBody>
                  <a:tcPr marL="6350" marR="6350" marT="635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EBF1DE"/>
                    </a:solidFill>
                  </a:tcPr>
                </a:tc>
                <a:extLst>
                  <a:ext uri="{0D108BD9-81ED-4DB2-BD59-A6C34878D82A}">
                    <a16:rowId xmlns:a16="http://schemas.microsoft.com/office/drawing/2014/main" val="1556010325"/>
                  </a:ext>
                </a:extLst>
              </a:tr>
              <a:tr h="240713">
                <a:tc gridSpan="2">
                  <a:txBody>
                    <a:bodyPr/>
                    <a:lstStyle/>
                    <a:p>
                      <a:pPr algn="ctr" fontAlgn="b"/>
                      <a:r>
                        <a:rPr lang="en-US" sz="1100" b="1" i="0" u="none" strike="noStrike" dirty="0">
                          <a:solidFill>
                            <a:srgbClr val="FFFFFF"/>
                          </a:solidFill>
                          <a:effectLst/>
                          <a:latin typeface="Calibri" panose="020F0502020204030204" pitchFamily="34" charset="0"/>
                        </a:rPr>
                        <a:t>Year</a:t>
                      </a:r>
                    </a:p>
                  </a:txBody>
                  <a:tcPr marL="6350" marR="6350" marT="635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B050"/>
                    </a:solidFill>
                  </a:tcPr>
                </a:tc>
                <a:tc hMerge="1">
                  <a:txBody>
                    <a:bodyPr/>
                    <a:lstStyle/>
                    <a:p>
                      <a:endParaRPr lang="en-US"/>
                    </a:p>
                  </a:txBody>
                  <a:tcPr/>
                </a:tc>
                <a:tc>
                  <a:txBody>
                    <a:bodyPr/>
                    <a:lstStyle/>
                    <a:p>
                      <a:pPr algn="ctr" fontAlgn="b"/>
                      <a:r>
                        <a:rPr lang="en-US" sz="1100" b="1" i="0" u="none" strike="noStrike" dirty="0">
                          <a:solidFill>
                            <a:srgbClr val="000000"/>
                          </a:solidFill>
                          <a:effectLst/>
                          <a:latin typeface="Calibri" panose="020F0502020204030204" pitchFamily="34" charset="0"/>
                        </a:rPr>
                        <a:t>FY16</a:t>
                      </a:r>
                    </a:p>
                  </a:txBody>
                  <a:tcPr marL="6350" marR="6350" marT="635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panose="020F0502020204030204" pitchFamily="34" charset="0"/>
                        </a:rPr>
                        <a:t>FY17</a:t>
                      </a:r>
                    </a:p>
                  </a:txBody>
                  <a:tcPr marL="6350" marR="6350" marT="635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panose="020F0502020204030204" pitchFamily="34" charset="0"/>
                        </a:rPr>
                        <a:t>FY18</a:t>
                      </a:r>
                    </a:p>
                  </a:txBody>
                  <a:tcPr marL="6350" marR="6350" marT="635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panose="020F0502020204030204" pitchFamily="34" charset="0"/>
                        </a:rPr>
                        <a:t>FY19</a:t>
                      </a:r>
                    </a:p>
                  </a:txBody>
                  <a:tcPr marL="6350" marR="6350" marT="635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panose="020F0502020204030204" pitchFamily="34" charset="0"/>
                        </a:rPr>
                        <a:t>FY20</a:t>
                      </a:r>
                    </a:p>
                  </a:txBody>
                  <a:tcPr marL="6350" marR="6350" marT="635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panose="020F0502020204030204" pitchFamily="34" charset="0"/>
                        </a:rPr>
                        <a:t>FY21</a:t>
                      </a:r>
                    </a:p>
                  </a:txBody>
                  <a:tcPr marL="6350" marR="6350" marT="635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panose="020F0502020204030204" pitchFamily="34" charset="0"/>
                        </a:rPr>
                        <a:t>FY22</a:t>
                      </a:r>
                    </a:p>
                  </a:txBody>
                  <a:tcPr marL="6350" marR="6350" marT="635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3184986224"/>
                  </a:ext>
                </a:extLst>
              </a:tr>
            </a:tbl>
          </a:graphicData>
        </a:graphic>
      </p:graphicFrame>
    </p:spTree>
    <p:extLst>
      <p:ext uri="{BB962C8B-B14F-4D97-AF65-F5344CB8AC3E}">
        <p14:creationId xmlns:p14="http://schemas.microsoft.com/office/powerpoint/2010/main" val="4128673590"/>
      </p:ext>
    </p:extLst>
  </p:cSld>
  <p:clrMapOvr>
    <a:masterClrMapping/>
  </p:clrMapOvr>
  <p:transition spd="slow">
    <p:wipe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59619"/>
            <a:ext cx="7326104" cy="627490"/>
          </a:xfrm>
        </p:spPr>
        <p:style>
          <a:lnRef idx="0">
            <a:schemeClr val="accent2"/>
          </a:lnRef>
          <a:fillRef idx="3">
            <a:schemeClr val="accent2"/>
          </a:fillRef>
          <a:effectRef idx="3">
            <a:schemeClr val="accent2"/>
          </a:effectRef>
          <a:fontRef idx="minor">
            <a:schemeClr val="lt1"/>
          </a:fontRef>
        </p:style>
        <p:txBody>
          <a:bodyPr>
            <a:normAutofit fontScale="90000"/>
          </a:bodyPr>
          <a:lstStyle/>
          <a:p>
            <a:r>
              <a:rPr lang="en-US" b="1" dirty="0"/>
              <a:t>Table of Contents</a:t>
            </a:r>
          </a:p>
        </p:txBody>
      </p:sp>
      <p:sp>
        <p:nvSpPr>
          <p:cNvPr id="4" name="Date Placeholder 3"/>
          <p:cNvSpPr>
            <a:spLocks noGrp="1"/>
          </p:cNvSpPr>
          <p:nvPr>
            <p:ph type="dt" sz="half" idx="10"/>
          </p:nvPr>
        </p:nvSpPr>
        <p:spPr/>
        <p:txBody>
          <a:bodyPr/>
          <a:lstStyle/>
          <a:p>
            <a:r>
              <a:rPr lang="en-US" dirty="0"/>
              <a:t>January 2022</a:t>
            </a:r>
          </a:p>
        </p:txBody>
      </p:sp>
      <p:sp>
        <p:nvSpPr>
          <p:cNvPr id="6" name="Slide Number Placeholder 5"/>
          <p:cNvSpPr>
            <a:spLocks noGrp="1"/>
          </p:cNvSpPr>
          <p:nvPr>
            <p:ph type="sldNum" sz="quarter" idx="12"/>
          </p:nvPr>
        </p:nvSpPr>
        <p:spPr/>
        <p:txBody>
          <a:bodyPr/>
          <a:lstStyle/>
          <a:p>
            <a:fld id="{8B029824-C0FE-4500-AD39-B628196C05B5}" type="slidenum">
              <a:rPr lang="en-US" smtClean="0"/>
              <a:t>2</a:t>
            </a:fld>
            <a:endParaRPr lang="en-US" dirty="0"/>
          </a:p>
        </p:txBody>
      </p:sp>
      <p:sp>
        <p:nvSpPr>
          <p:cNvPr id="11" name="TextBox 10">
            <a:extLst>
              <a:ext uri="{FF2B5EF4-FFF2-40B4-BE49-F238E27FC236}">
                <a16:creationId xmlns:a16="http://schemas.microsoft.com/office/drawing/2014/main" id="{D91CE3B4-6DFA-4E81-B69D-3DEDEB1187C9}"/>
              </a:ext>
            </a:extLst>
          </p:cNvPr>
          <p:cNvSpPr txBox="1"/>
          <p:nvPr/>
        </p:nvSpPr>
        <p:spPr>
          <a:xfrm>
            <a:off x="925306" y="5181600"/>
            <a:ext cx="7315200" cy="1107996"/>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b="1" dirty="0">
                <a:solidFill>
                  <a:schemeClr val="bg1"/>
                </a:solidFill>
              </a:rPr>
              <a:t>Mission</a:t>
            </a:r>
            <a:endParaRPr lang="en-US" sz="1600" b="1" dirty="0">
              <a:solidFill>
                <a:schemeClr val="bg1"/>
              </a:solidFill>
            </a:endParaRPr>
          </a:p>
          <a:p>
            <a:pPr algn="ctr"/>
            <a:r>
              <a:rPr lang="en-US" sz="1600" b="1" i="1" dirty="0">
                <a:cs typeface="Times New Roman" panose="02020603050405020304" pitchFamily="18" charset="0"/>
              </a:rPr>
              <a:t>We model excellence and equity in education for every child at every level by focusing on quality instruction and providing efficient systems and structures in schools to sustain a culture committed to success.</a:t>
            </a:r>
            <a:endParaRPr lang="en-US" sz="1600" i="1" dirty="0">
              <a:solidFill>
                <a:schemeClr val="bg1"/>
              </a:solidFill>
            </a:endParaRPr>
          </a:p>
        </p:txBody>
      </p:sp>
      <p:sp>
        <p:nvSpPr>
          <p:cNvPr id="12" name="TextBox 11">
            <a:extLst>
              <a:ext uri="{FF2B5EF4-FFF2-40B4-BE49-F238E27FC236}">
                <a16:creationId xmlns:a16="http://schemas.microsoft.com/office/drawing/2014/main" id="{001A6F16-8EEA-4719-8C23-85A4C14B6436}"/>
              </a:ext>
            </a:extLst>
          </p:cNvPr>
          <p:cNvSpPr txBox="1"/>
          <p:nvPr/>
        </p:nvSpPr>
        <p:spPr>
          <a:xfrm>
            <a:off x="925306" y="4267200"/>
            <a:ext cx="7315198" cy="861774"/>
          </a:xfrm>
          <a:prstGeom prst="rect">
            <a:avLst/>
          </a:prstGeom>
          <a:ln/>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b="1" dirty="0">
                <a:solidFill>
                  <a:schemeClr val="bg1"/>
                </a:solidFill>
              </a:rPr>
              <a:t>Vision</a:t>
            </a:r>
          </a:p>
          <a:p>
            <a:pPr algn="ctr"/>
            <a:r>
              <a:rPr lang="en-US" sz="1600" b="1" i="1" dirty="0">
                <a:cs typeface="Times New Roman" panose="02020603050405020304" pitchFamily="18" charset="0"/>
              </a:rPr>
              <a:t>Bridgeport Public Schools envisions a culturally responsive, high-performing learning environment where students thrive academically, socially, emotionally and civically.</a:t>
            </a:r>
            <a:endParaRPr lang="en-US" sz="1700" b="1" i="1" dirty="0">
              <a:solidFill>
                <a:schemeClr val="bg1"/>
              </a:solidFill>
              <a:cs typeface="Times New Roman" panose="02020603050405020304" pitchFamily="18" charset="0"/>
            </a:endParaRPr>
          </a:p>
        </p:txBody>
      </p:sp>
      <p:graphicFrame>
        <p:nvGraphicFramePr>
          <p:cNvPr id="5" name="Table 6">
            <a:extLst>
              <a:ext uri="{FF2B5EF4-FFF2-40B4-BE49-F238E27FC236}">
                <a16:creationId xmlns:a16="http://schemas.microsoft.com/office/drawing/2014/main" id="{E4EAF549-1356-485D-935C-F0B0521A5A94}"/>
              </a:ext>
            </a:extLst>
          </p:cNvPr>
          <p:cNvGraphicFramePr>
            <a:graphicFrameLocks noGrp="1"/>
          </p:cNvGraphicFramePr>
          <p:nvPr>
            <p:extLst>
              <p:ext uri="{D42A27DB-BD31-4B8C-83A1-F6EECF244321}">
                <p14:modId xmlns:p14="http://schemas.microsoft.com/office/powerpoint/2010/main" val="779086478"/>
              </p:ext>
            </p:extLst>
          </p:nvPr>
        </p:nvGraphicFramePr>
        <p:xfrm>
          <a:off x="914401" y="1435149"/>
          <a:ext cx="6215154" cy="2405753"/>
        </p:xfrm>
        <a:graphic>
          <a:graphicData uri="http://schemas.openxmlformats.org/drawingml/2006/table">
            <a:tbl>
              <a:tblPr firstRow="1" bandRow="1">
                <a:tableStyleId>{21E4AEA4-8DFA-4A89-87EB-49C32662AFE0}</a:tableStyleId>
              </a:tblPr>
              <a:tblGrid>
                <a:gridCol w="671908">
                  <a:extLst>
                    <a:ext uri="{9D8B030D-6E8A-4147-A177-3AD203B41FA5}">
                      <a16:colId xmlns:a16="http://schemas.microsoft.com/office/drawing/2014/main" val="1338154135"/>
                    </a:ext>
                  </a:extLst>
                </a:gridCol>
                <a:gridCol w="5543246">
                  <a:extLst>
                    <a:ext uri="{9D8B030D-6E8A-4147-A177-3AD203B41FA5}">
                      <a16:colId xmlns:a16="http://schemas.microsoft.com/office/drawing/2014/main" val="1826847344"/>
                    </a:ext>
                  </a:extLst>
                </a:gridCol>
              </a:tblGrid>
              <a:tr h="411902">
                <a:tc>
                  <a:txBody>
                    <a:bodyPr/>
                    <a:lstStyle/>
                    <a:p>
                      <a:pPr algn="ctr"/>
                      <a:r>
                        <a:rPr lang="en-US" dirty="0"/>
                        <a:t>Part</a:t>
                      </a:r>
                    </a:p>
                  </a:txBody>
                  <a:tcPr/>
                </a:tc>
                <a:tc>
                  <a:txBody>
                    <a:bodyPr/>
                    <a:lstStyle/>
                    <a:p>
                      <a:r>
                        <a:rPr lang="en-US" dirty="0"/>
                        <a:t>Title</a:t>
                      </a:r>
                    </a:p>
                  </a:txBody>
                  <a:tcPr/>
                </a:tc>
                <a:extLst>
                  <a:ext uri="{0D108BD9-81ED-4DB2-BD59-A6C34878D82A}">
                    <a16:rowId xmlns:a16="http://schemas.microsoft.com/office/drawing/2014/main" val="3242242951"/>
                  </a:ext>
                </a:extLst>
              </a:tr>
              <a:tr h="411902">
                <a:tc>
                  <a:txBody>
                    <a:bodyPr/>
                    <a:lstStyle/>
                    <a:p>
                      <a:pPr algn="ctr"/>
                      <a:r>
                        <a:rPr lang="en-US" b="1" dirty="0"/>
                        <a:t>1</a:t>
                      </a:r>
                    </a:p>
                  </a:txBody>
                  <a:tcPr/>
                </a:tc>
                <a:tc>
                  <a:txBody>
                    <a:bodyPr/>
                    <a:lstStyle/>
                    <a:p>
                      <a:r>
                        <a:rPr lang="en-US" b="1" dirty="0"/>
                        <a:t>Fiscal Framework: Goals and Challenges</a:t>
                      </a:r>
                    </a:p>
                  </a:txBody>
                  <a:tcPr/>
                </a:tc>
                <a:extLst>
                  <a:ext uri="{0D108BD9-81ED-4DB2-BD59-A6C34878D82A}">
                    <a16:rowId xmlns:a16="http://schemas.microsoft.com/office/drawing/2014/main" val="2375012282"/>
                  </a:ext>
                </a:extLst>
              </a:tr>
              <a:tr h="369703">
                <a:tc>
                  <a:txBody>
                    <a:bodyPr/>
                    <a:lstStyle/>
                    <a:p>
                      <a:pPr algn="ctr"/>
                      <a:r>
                        <a:rPr lang="en-US" b="1" dirty="0"/>
                        <a:t>2</a:t>
                      </a:r>
                    </a:p>
                  </a:txBody>
                  <a:tcPr/>
                </a:tc>
                <a:tc>
                  <a:txBody>
                    <a:bodyPr/>
                    <a:lstStyle/>
                    <a:p>
                      <a:r>
                        <a:rPr lang="en-US" b="1" dirty="0"/>
                        <a:t>Budget Overview: 2021-22</a:t>
                      </a:r>
                    </a:p>
                  </a:txBody>
                  <a:tcPr/>
                </a:tc>
                <a:extLst>
                  <a:ext uri="{0D108BD9-81ED-4DB2-BD59-A6C34878D82A}">
                    <a16:rowId xmlns:a16="http://schemas.microsoft.com/office/drawing/2014/main" val="62618600"/>
                  </a:ext>
                </a:extLst>
              </a:tr>
              <a:tr h="411902">
                <a:tc>
                  <a:txBody>
                    <a:bodyPr/>
                    <a:lstStyle/>
                    <a:p>
                      <a:pPr algn="ctr"/>
                      <a:r>
                        <a:rPr lang="en-US" b="1" dirty="0"/>
                        <a:t>3</a:t>
                      </a:r>
                    </a:p>
                  </a:txBody>
                  <a:tcPr/>
                </a:tc>
                <a:tc>
                  <a:txBody>
                    <a:bodyPr/>
                    <a:lstStyle/>
                    <a:p>
                      <a:r>
                        <a:rPr lang="en-US" b="1" dirty="0"/>
                        <a:t>Budget Request: 2022-23</a:t>
                      </a:r>
                    </a:p>
                  </a:txBody>
                  <a:tcPr/>
                </a:tc>
                <a:extLst>
                  <a:ext uri="{0D108BD9-81ED-4DB2-BD59-A6C34878D82A}">
                    <a16:rowId xmlns:a16="http://schemas.microsoft.com/office/drawing/2014/main" val="1561610370"/>
                  </a:ext>
                </a:extLst>
              </a:tr>
              <a:tr h="388442">
                <a:tc>
                  <a:txBody>
                    <a:bodyPr/>
                    <a:lstStyle/>
                    <a:p>
                      <a:pPr algn="ctr"/>
                      <a:endParaRPr lang="en-US" b="1" dirty="0"/>
                    </a:p>
                  </a:txBody>
                  <a:tcPr/>
                </a:tc>
                <a:tc>
                  <a:txBody>
                    <a:bodyPr/>
                    <a:lstStyle/>
                    <a:p>
                      <a:pPr marL="285750" lvl="0" indent="-285750">
                        <a:buFont typeface="Courier New" panose="02070309020205020404" pitchFamily="49" charset="0"/>
                        <a:buChar char="o"/>
                      </a:pPr>
                      <a:r>
                        <a:rPr lang="en-US" b="1" dirty="0"/>
                        <a:t>Essential Need: Non-discretionary Costs</a:t>
                      </a:r>
                    </a:p>
                  </a:txBody>
                  <a:tcPr/>
                </a:tc>
                <a:extLst>
                  <a:ext uri="{0D108BD9-81ED-4DB2-BD59-A6C34878D82A}">
                    <a16:rowId xmlns:a16="http://schemas.microsoft.com/office/drawing/2014/main" val="242193202"/>
                  </a:ext>
                </a:extLst>
              </a:tr>
              <a:tr h="411902">
                <a:tc>
                  <a:txBody>
                    <a:bodyPr/>
                    <a:lstStyle/>
                    <a:p>
                      <a:pPr algn="ctr"/>
                      <a:r>
                        <a:rPr lang="en-US" b="1" dirty="0"/>
                        <a:t>4</a:t>
                      </a:r>
                    </a:p>
                  </a:txBody>
                  <a:tcPr/>
                </a:tc>
                <a:tc>
                  <a:txBody>
                    <a:bodyPr/>
                    <a:lstStyle/>
                    <a:p>
                      <a:pPr marL="0" lvl="0" indent="0" algn="l">
                        <a:buFont typeface="Wingdings" panose="05000000000000000000" pitchFamily="2" charset="2"/>
                        <a:buNone/>
                      </a:pPr>
                      <a:r>
                        <a:rPr lang="en-US" b="1" dirty="0"/>
                        <a:t>Appendix: Grant-funded Services</a:t>
                      </a:r>
                    </a:p>
                  </a:txBody>
                  <a:tcPr/>
                </a:tc>
                <a:extLst>
                  <a:ext uri="{0D108BD9-81ED-4DB2-BD59-A6C34878D82A}">
                    <a16:rowId xmlns:a16="http://schemas.microsoft.com/office/drawing/2014/main" val="2831018590"/>
                  </a:ext>
                </a:extLst>
              </a:tr>
            </a:tbl>
          </a:graphicData>
        </a:graphic>
      </p:graphicFrame>
      <p:pic>
        <p:nvPicPr>
          <p:cNvPr id="13" name="Picture 12" descr="C:\Users\MJSDI\AppData\Local\Microsoft\Windows\INetCache\Content.MSO\F0AC4B95.tmp">
            <a:extLst>
              <a:ext uri="{FF2B5EF4-FFF2-40B4-BE49-F238E27FC236}">
                <a16:creationId xmlns:a16="http://schemas.microsoft.com/office/drawing/2014/main" id="{5A54D009-E161-41C5-9057-0D3E3F2481B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129555" y="1432566"/>
            <a:ext cx="1463040" cy="1463040"/>
          </a:xfrm>
          <a:prstGeom prst="rect">
            <a:avLst/>
          </a:prstGeom>
          <a:noFill/>
          <a:ln>
            <a:noFill/>
          </a:ln>
        </p:spPr>
      </p:pic>
    </p:spTree>
    <p:extLst>
      <p:ext uri="{BB962C8B-B14F-4D97-AF65-F5344CB8AC3E}">
        <p14:creationId xmlns:p14="http://schemas.microsoft.com/office/powerpoint/2010/main" val="546033079"/>
      </p:ext>
    </p:extLst>
  </p:cSld>
  <p:clrMapOvr>
    <a:masterClrMapping/>
  </p:clrMapOvr>
  <p:transition spd="slow">
    <p:wipe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January 2022</a:t>
            </a:r>
          </a:p>
        </p:txBody>
      </p:sp>
      <p:sp>
        <p:nvSpPr>
          <p:cNvPr id="3" name="Slide Number Placeholder 2"/>
          <p:cNvSpPr>
            <a:spLocks noGrp="1"/>
          </p:cNvSpPr>
          <p:nvPr>
            <p:ph type="sldNum" sz="quarter" idx="12"/>
          </p:nvPr>
        </p:nvSpPr>
        <p:spPr/>
        <p:txBody>
          <a:bodyPr/>
          <a:lstStyle/>
          <a:p>
            <a:fld id="{8B029824-C0FE-4500-AD39-B628196C05B5}" type="slidenum">
              <a:rPr lang="en-US" smtClean="0"/>
              <a:t>20</a:t>
            </a:fld>
            <a:endParaRPr lang="en-US" dirty="0"/>
          </a:p>
        </p:txBody>
      </p:sp>
      <p:sp>
        <p:nvSpPr>
          <p:cNvPr id="4" name="Title 1"/>
          <p:cNvSpPr txBox="1">
            <a:spLocks/>
          </p:cNvSpPr>
          <p:nvPr/>
        </p:nvSpPr>
        <p:spPr>
          <a:xfrm>
            <a:off x="914400" y="702547"/>
            <a:ext cx="7315200" cy="443527"/>
          </a:xfrm>
          <a:prstGeom prst="rect">
            <a:avLst/>
          </a:prstGeom>
        </p:spPr>
        <p:style>
          <a:lnRef idx="0">
            <a:schemeClr val="accent2"/>
          </a:lnRef>
          <a:fillRef idx="3">
            <a:schemeClr val="accent2"/>
          </a:fillRef>
          <a:effectRef idx="3">
            <a:schemeClr val="accent2"/>
          </a:effectRef>
          <a:fontRef idx="minor">
            <a:schemeClr val="lt1"/>
          </a:fontRef>
        </p:style>
        <p:txBody>
          <a:bodyPr anchor="ctr">
            <a:normAutofit fontScale="82500" lnSpcReduction="20000"/>
          </a:bodyPr>
          <a:lstStyle>
            <a:lvl1pPr algn="l" defTabSz="914400" rtl="0" eaLnBrk="1" latinLnBrk="0" hangingPunct="1">
              <a:spcBef>
                <a:spcPct val="0"/>
              </a:spcBef>
              <a:buNone/>
              <a:defRPr sz="40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en-US" sz="3400" b="1" dirty="0"/>
              <a:t>ESSER GRANTS: Supplemental Services</a:t>
            </a:r>
          </a:p>
        </p:txBody>
      </p:sp>
      <p:sp>
        <p:nvSpPr>
          <p:cNvPr id="8" name="TextBox 7">
            <a:extLst>
              <a:ext uri="{FF2B5EF4-FFF2-40B4-BE49-F238E27FC236}">
                <a16:creationId xmlns:a16="http://schemas.microsoft.com/office/drawing/2014/main" id="{D85A33D0-1D1D-49AB-AAB5-BC71EFC36775}"/>
              </a:ext>
            </a:extLst>
          </p:cNvPr>
          <p:cNvSpPr txBox="1"/>
          <p:nvPr/>
        </p:nvSpPr>
        <p:spPr>
          <a:xfrm>
            <a:off x="927154" y="2744508"/>
            <a:ext cx="3644845" cy="364715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342900" indent="-342900">
              <a:buFont typeface="+mj-lt"/>
              <a:buAutoNum type="arabicPeriod"/>
            </a:pPr>
            <a:r>
              <a:rPr lang="en-US" sz="1400" b="1" dirty="0">
                <a:solidFill>
                  <a:srgbClr val="0070C0"/>
                </a:solidFill>
              </a:rPr>
              <a:t>Director, Early Childhood Education</a:t>
            </a:r>
          </a:p>
          <a:p>
            <a:pPr marL="342900" indent="-342900">
              <a:buFont typeface="+mj-lt"/>
              <a:buAutoNum type="arabicPeriod"/>
            </a:pPr>
            <a:r>
              <a:rPr lang="en-US" sz="1400" b="1" dirty="0">
                <a:solidFill>
                  <a:srgbClr val="0070C0"/>
                </a:solidFill>
              </a:rPr>
              <a:t>Assistant Principal Positions</a:t>
            </a:r>
          </a:p>
          <a:p>
            <a:pPr marL="342900" indent="-342900">
              <a:buFont typeface="+mj-lt"/>
              <a:buAutoNum type="arabicPeriod"/>
            </a:pPr>
            <a:r>
              <a:rPr lang="en-US" sz="1400" b="1" dirty="0">
                <a:solidFill>
                  <a:srgbClr val="0070C0"/>
                </a:solidFill>
              </a:rPr>
              <a:t>Elementary Academic Support Instructors (EASI) K-3</a:t>
            </a:r>
          </a:p>
          <a:p>
            <a:pPr marL="342900" indent="-342900">
              <a:buFont typeface="+mj-lt"/>
              <a:buAutoNum type="arabicPeriod"/>
            </a:pPr>
            <a:r>
              <a:rPr lang="en-US" sz="1400" b="1" dirty="0">
                <a:solidFill>
                  <a:srgbClr val="0070C0"/>
                </a:solidFill>
              </a:rPr>
              <a:t>Guidance Counselors: +10p</a:t>
            </a:r>
          </a:p>
          <a:p>
            <a:pPr marL="342900" indent="-342900">
              <a:buFont typeface="+mj-lt"/>
              <a:buAutoNum type="arabicPeriod"/>
            </a:pPr>
            <a:r>
              <a:rPr lang="en-US" sz="1400" b="1" dirty="0">
                <a:solidFill>
                  <a:srgbClr val="0070C0"/>
                </a:solidFill>
              </a:rPr>
              <a:t>Social Workers: +11.5p</a:t>
            </a:r>
          </a:p>
          <a:p>
            <a:pPr marL="342900" indent="-342900">
              <a:buFont typeface="+mj-lt"/>
              <a:buAutoNum type="arabicPeriod"/>
            </a:pPr>
            <a:r>
              <a:rPr lang="en-US" sz="1400" b="1" dirty="0">
                <a:solidFill>
                  <a:srgbClr val="0070C0"/>
                </a:solidFill>
              </a:rPr>
              <a:t>ELL Students: </a:t>
            </a:r>
            <a:r>
              <a:rPr lang="en-US" sz="1200" b="1" dirty="0">
                <a:solidFill>
                  <a:srgbClr val="0070C0"/>
                </a:solidFill>
              </a:rPr>
              <a:t>Welcome Center, ESL teachers </a:t>
            </a:r>
            <a:endParaRPr lang="en-US" sz="1400" b="1" dirty="0">
              <a:solidFill>
                <a:srgbClr val="0070C0"/>
              </a:solidFill>
            </a:endParaRPr>
          </a:p>
          <a:p>
            <a:pPr marL="342900" indent="-342900">
              <a:buFont typeface="+mj-lt"/>
              <a:buAutoNum type="arabicPeriod"/>
            </a:pPr>
            <a:r>
              <a:rPr lang="en-US" sz="1400" b="1" dirty="0">
                <a:solidFill>
                  <a:srgbClr val="0070C0"/>
                </a:solidFill>
              </a:rPr>
              <a:t>Building Substitutes</a:t>
            </a:r>
          </a:p>
          <a:p>
            <a:pPr marL="342900" indent="-342900">
              <a:buFont typeface="+mj-lt"/>
              <a:buAutoNum type="arabicPeriod"/>
            </a:pPr>
            <a:r>
              <a:rPr lang="en-US" sz="1400" b="1" dirty="0">
                <a:solidFill>
                  <a:srgbClr val="0070C0"/>
                </a:solidFill>
              </a:rPr>
              <a:t>Kindergarten Paraprofessionals</a:t>
            </a:r>
          </a:p>
          <a:p>
            <a:pPr marL="342900" indent="-342900">
              <a:buFont typeface="+mj-lt"/>
              <a:buAutoNum type="arabicPeriod"/>
            </a:pPr>
            <a:r>
              <a:rPr lang="en-US" sz="1400" b="1" dirty="0">
                <a:solidFill>
                  <a:srgbClr val="0070C0"/>
                </a:solidFill>
              </a:rPr>
              <a:t>Stipend Positions: </a:t>
            </a:r>
            <a:r>
              <a:rPr lang="en-US" sz="1200" b="1" dirty="0">
                <a:solidFill>
                  <a:srgbClr val="0070C0"/>
                </a:solidFill>
              </a:rPr>
              <a:t>Teacher Leaders, Peer Support, Additional SYSOP, Dibels Expert</a:t>
            </a:r>
          </a:p>
          <a:p>
            <a:pPr marL="342900" indent="-342900">
              <a:buFont typeface="+mj-lt"/>
              <a:buAutoNum type="arabicPeriod"/>
            </a:pPr>
            <a:r>
              <a:rPr lang="en-US" sz="1400" b="1" dirty="0">
                <a:solidFill>
                  <a:srgbClr val="0070C0"/>
                </a:solidFill>
              </a:rPr>
              <a:t>University Partnerships: Teacher Interns</a:t>
            </a:r>
          </a:p>
          <a:p>
            <a:pPr marL="342900" indent="-342900">
              <a:buFont typeface="+mj-lt"/>
              <a:buAutoNum type="arabicPeriod"/>
            </a:pPr>
            <a:r>
              <a:rPr lang="en-US" sz="1400" b="1" dirty="0">
                <a:solidFill>
                  <a:srgbClr val="0070C0"/>
                </a:solidFill>
              </a:rPr>
              <a:t>Extended Day Programs</a:t>
            </a:r>
          </a:p>
          <a:p>
            <a:pPr marL="800100" lvl="1" indent="-342900">
              <a:buFont typeface="Arial" panose="020B0604020202020204" pitchFamily="34" charset="0"/>
              <a:buChar char="•"/>
            </a:pPr>
            <a:r>
              <a:rPr lang="en-US" sz="1200" b="1" dirty="0">
                <a:solidFill>
                  <a:srgbClr val="0070C0"/>
                </a:solidFill>
              </a:rPr>
              <a:t>School-Specific</a:t>
            </a:r>
          </a:p>
          <a:p>
            <a:pPr marL="800100" lvl="1" indent="-342900">
              <a:buFont typeface="Arial" panose="020B0604020202020204" pitchFamily="34" charset="0"/>
              <a:buChar char="•"/>
            </a:pPr>
            <a:r>
              <a:rPr lang="en-US" sz="1200" b="1" dirty="0">
                <a:solidFill>
                  <a:srgbClr val="0070C0"/>
                </a:solidFill>
              </a:rPr>
              <a:t>Fame Academy</a:t>
            </a:r>
          </a:p>
          <a:p>
            <a:pPr marL="342900" indent="-342900">
              <a:buFont typeface="+mj-lt"/>
              <a:buAutoNum type="arabicPeriod"/>
            </a:pPr>
            <a:r>
              <a:rPr lang="en-US" sz="1400" b="1" dirty="0">
                <a:solidFill>
                  <a:srgbClr val="0070C0"/>
                </a:solidFill>
              </a:rPr>
              <a:t>Summer Programs: </a:t>
            </a:r>
            <a:r>
              <a:rPr lang="en-US" sz="1300" b="1" dirty="0">
                <a:solidFill>
                  <a:srgbClr val="0070C0"/>
                </a:solidFill>
              </a:rPr>
              <a:t>ERS/ESY expansion, ELL, Transition to HS</a:t>
            </a:r>
          </a:p>
        </p:txBody>
      </p:sp>
      <p:sp>
        <p:nvSpPr>
          <p:cNvPr id="5" name="TextBox 4">
            <a:extLst>
              <a:ext uri="{FF2B5EF4-FFF2-40B4-BE49-F238E27FC236}">
                <a16:creationId xmlns:a16="http://schemas.microsoft.com/office/drawing/2014/main" id="{E812E440-0E69-45A7-9D96-FDE40E4471D6}"/>
              </a:ext>
            </a:extLst>
          </p:cNvPr>
          <p:cNvSpPr txBox="1"/>
          <p:nvPr/>
        </p:nvSpPr>
        <p:spPr>
          <a:xfrm>
            <a:off x="914400" y="1473043"/>
            <a:ext cx="7315200" cy="1215717"/>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sz="1300" b="1" dirty="0"/>
              <a:t>BPS is using ESSER funds, through a </a:t>
            </a:r>
            <a:r>
              <a:rPr lang="en-US" sz="1300" b="1" u="sng" dirty="0"/>
              <a:t>3-year cycle ending 9-30-24</a:t>
            </a:r>
            <a:r>
              <a:rPr lang="en-US" sz="1300" b="1" dirty="0"/>
              <a:t>, to provide </a:t>
            </a:r>
            <a:r>
              <a:rPr lang="en-US" sz="1300" b="1" u="sng" dirty="0"/>
              <a:t>supplemental</a:t>
            </a:r>
            <a:r>
              <a:rPr lang="en-US" sz="1300" b="1" dirty="0"/>
              <a:t> services:</a:t>
            </a:r>
            <a:endParaRPr lang="en-US" sz="1200" b="1" i="1" dirty="0"/>
          </a:p>
          <a:p>
            <a:pPr marL="742950" lvl="1" indent="-285750">
              <a:buFont typeface="Wingdings" panose="05000000000000000000" pitchFamily="2" charset="2"/>
              <a:buChar char="Ø"/>
            </a:pPr>
            <a:r>
              <a:rPr lang="en-US" sz="1200" b="1" i="1" dirty="0"/>
              <a:t>learning recovery, acceleration and enrichment</a:t>
            </a:r>
          </a:p>
          <a:p>
            <a:pPr marL="742950" lvl="1" indent="-285750">
              <a:buFont typeface="Wingdings" panose="05000000000000000000" pitchFamily="2" charset="2"/>
              <a:buChar char="Ø"/>
            </a:pPr>
            <a:r>
              <a:rPr lang="en-US" sz="1200" b="1" i="1" dirty="0"/>
              <a:t>family and community relations,</a:t>
            </a:r>
          </a:p>
          <a:p>
            <a:pPr marL="742950" lvl="1" indent="-285750">
              <a:buFont typeface="Wingdings" panose="05000000000000000000" pitchFamily="2" charset="2"/>
              <a:buChar char="Ø"/>
            </a:pPr>
            <a:r>
              <a:rPr lang="en-US" sz="1200" b="1" i="1" dirty="0"/>
              <a:t>social, emotional and mental health of students</a:t>
            </a:r>
          </a:p>
          <a:p>
            <a:pPr marL="742950" lvl="1" indent="-285750">
              <a:buFont typeface="Wingdings" panose="05000000000000000000" pitchFamily="2" charset="2"/>
              <a:buChar char="Ø"/>
            </a:pPr>
            <a:r>
              <a:rPr lang="en-US" sz="1200" b="1" i="1" dirty="0"/>
              <a:t>technology renewal and </a:t>
            </a:r>
          </a:p>
          <a:p>
            <a:pPr marL="742950" lvl="1" indent="-285750">
              <a:buFont typeface="Wingdings" panose="05000000000000000000" pitchFamily="2" charset="2"/>
              <a:buChar char="Ø"/>
            </a:pPr>
            <a:r>
              <a:rPr lang="en-US" sz="1200" b="1" i="1" dirty="0"/>
              <a:t>facilities improvements related to safe, healthy school environments.</a:t>
            </a:r>
            <a:endParaRPr lang="en-US" sz="1300" b="1" i="1" dirty="0"/>
          </a:p>
        </p:txBody>
      </p:sp>
      <p:sp>
        <p:nvSpPr>
          <p:cNvPr id="9" name="TextBox 8">
            <a:extLst>
              <a:ext uri="{FF2B5EF4-FFF2-40B4-BE49-F238E27FC236}">
                <a16:creationId xmlns:a16="http://schemas.microsoft.com/office/drawing/2014/main" id="{910A3D12-B8DA-43CE-A77C-2EFC84437712}"/>
              </a:ext>
            </a:extLst>
          </p:cNvPr>
          <p:cNvSpPr txBox="1"/>
          <p:nvPr/>
        </p:nvSpPr>
        <p:spPr>
          <a:xfrm>
            <a:off x="4599143" y="2744508"/>
            <a:ext cx="3643340" cy="3754874"/>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342900" indent="-342900">
              <a:buFont typeface="+mj-lt"/>
              <a:buAutoNum type="arabicPeriod" startAt="13"/>
            </a:pPr>
            <a:r>
              <a:rPr lang="en-US" sz="1400" b="1" dirty="0">
                <a:solidFill>
                  <a:srgbClr val="0070C0"/>
                </a:solidFill>
              </a:rPr>
              <a:t>Curriculum &amp; Instruction: </a:t>
            </a:r>
            <a:r>
              <a:rPr lang="en-US" sz="1200" b="1" dirty="0">
                <a:solidFill>
                  <a:srgbClr val="0070C0"/>
                </a:solidFill>
              </a:rPr>
              <a:t>Professional Development and Renewal</a:t>
            </a:r>
            <a:endParaRPr lang="en-US" sz="1400" b="1" dirty="0">
              <a:solidFill>
                <a:srgbClr val="0070C0"/>
              </a:solidFill>
            </a:endParaRPr>
          </a:p>
          <a:p>
            <a:pPr marL="800100" lvl="1" indent="-342900">
              <a:buFont typeface="Arial" panose="020B0604020202020204" pitchFamily="34" charset="0"/>
              <a:buChar char="•"/>
            </a:pPr>
            <a:r>
              <a:rPr lang="en-US" sz="1200" b="1" dirty="0">
                <a:solidFill>
                  <a:srgbClr val="0070C0"/>
                </a:solidFill>
              </a:rPr>
              <a:t>Actively Learn: ELA, Social Studies</a:t>
            </a:r>
          </a:p>
          <a:p>
            <a:pPr marL="800100" lvl="1" indent="-342900">
              <a:buFont typeface="Arial" panose="020B0604020202020204" pitchFamily="34" charset="0"/>
              <a:buChar char="•"/>
            </a:pPr>
            <a:r>
              <a:rPr lang="en-US" sz="1200" b="1" dirty="0">
                <a:solidFill>
                  <a:srgbClr val="0070C0"/>
                </a:solidFill>
              </a:rPr>
              <a:t>Hill to Literacy</a:t>
            </a:r>
          </a:p>
          <a:p>
            <a:pPr marL="800100" lvl="1" indent="-342900">
              <a:buFont typeface="Arial" panose="020B0604020202020204" pitchFamily="34" charset="0"/>
              <a:buChar char="•"/>
            </a:pPr>
            <a:r>
              <a:rPr lang="en-US" sz="1200" b="1" dirty="0">
                <a:solidFill>
                  <a:srgbClr val="0070C0"/>
                </a:solidFill>
              </a:rPr>
              <a:t>TechTrep</a:t>
            </a:r>
          </a:p>
          <a:p>
            <a:pPr marL="800100" lvl="1" indent="-342900">
              <a:buFont typeface="Arial" panose="020B0604020202020204" pitchFamily="34" charset="0"/>
              <a:buChar char="•"/>
            </a:pPr>
            <a:r>
              <a:rPr lang="en-US" sz="1200" b="1" dirty="0">
                <a:solidFill>
                  <a:srgbClr val="0070C0"/>
                </a:solidFill>
              </a:rPr>
              <a:t>Footsteps to Brilliance Pk-3</a:t>
            </a:r>
          </a:p>
          <a:p>
            <a:pPr marL="800100" lvl="1" indent="-342900">
              <a:buFont typeface="Arial" panose="020B0604020202020204" pitchFamily="34" charset="0"/>
              <a:buChar char="•"/>
            </a:pPr>
            <a:r>
              <a:rPr lang="en-US" sz="1200" b="1" dirty="0">
                <a:solidFill>
                  <a:srgbClr val="0070C0"/>
                </a:solidFill>
              </a:rPr>
              <a:t>Center for School Change</a:t>
            </a:r>
          </a:p>
          <a:p>
            <a:pPr marL="800100" lvl="1" indent="-342900">
              <a:buFont typeface="Arial" panose="020B0604020202020204" pitchFamily="34" charset="0"/>
              <a:buChar char="•"/>
            </a:pPr>
            <a:r>
              <a:rPr lang="en-US" sz="1200" b="1" dirty="0">
                <a:solidFill>
                  <a:srgbClr val="0070C0"/>
                </a:solidFill>
              </a:rPr>
              <a:t>Caribe Youth: middle school sports</a:t>
            </a:r>
          </a:p>
          <a:p>
            <a:pPr marL="342900" indent="-342900">
              <a:buFontTx/>
              <a:buAutoNum type="arabicPeriod" startAt="13"/>
            </a:pPr>
            <a:r>
              <a:rPr lang="en-US" sz="1400" b="1" dirty="0">
                <a:solidFill>
                  <a:srgbClr val="0070C0"/>
                </a:solidFill>
              </a:rPr>
              <a:t>Technology Renewal &amp; Support</a:t>
            </a:r>
          </a:p>
          <a:p>
            <a:pPr marL="342900" indent="-342900">
              <a:buAutoNum type="arabicPeriod" startAt="13"/>
            </a:pPr>
            <a:r>
              <a:rPr lang="en-US" sz="1400" b="1" dirty="0">
                <a:solidFill>
                  <a:srgbClr val="0070C0"/>
                </a:solidFill>
              </a:rPr>
              <a:t>Operating Budgets &amp; E-Cards: </a:t>
            </a:r>
            <a:r>
              <a:rPr lang="en-US" sz="1200" b="1" dirty="0">
                <a:solidFill>
                  <a:srgbClr val="0070C0"/>
                </a:solidFill>
              </a:rPr>
              <a:t>Supplement</a:t>
            </a:r>
            <a:endParaRPr lang="en-US" sz="1400" b="1" dirty="0">
              <a:solidFill>
                <a:srgbClr val="0070C0"/>
              </a:solidFill>
            </a:endParaRPr>
          </a:p>
          <a:p>
            <a:pPr marL="342900" indent="-342900">
              <a:buAutoNum type="arabicPeriod" startAt="13"/>
            </a:pPr>
            <a:r>
              <a:rPr lang="en-US" sz="1400" b="1" dirty="0">
                <a:solidFill>
                  <a:srgbClr val="0070C0"/>
                </a:solidFill>
              </a:rPr>
              <a:t>Special Education</a:t>
            </a:r>
          </a:p>
          <a:p>
            <a:pPr marL="800100" lvl="1" indent="-342900">
              <a:buFont typeface="Arial" panose="020B0604020202020204" pitchFamily="34" charset="0"/>
              <a:buChar char="•"/>
            </a:pPr>
            <a:r>
              <a:rPr lang="en-US" sz="1200" b="1" dirty="0">
                <a:solidFill>
                  <a:srgbClr val="0070C0"/>
                </a:solidFill>
              </a:rPr>
              <a:t>Effective School Solutions: Therapeutic services- reduce OOD placements</a:t>
            </a:r>
          </a:p>
          <a:p>
            <a:pPr marL="800100" lvl="1" indent="-342900">
              <a:buFont typeface="Arial" panose="020B0604020202020204" pitchFamily="34" charset="0"/>
              <a:buChar char="•"/>
            </a:pPr>
            <a:r>
              <a:rPr lang="en-US" sz="1200" b="1" dirty="0">
                <a:solidFill>
                  <a:srgbClr val="0070C0"/>
                </a:solidFill>
              </a:rPr>
              <a:t>Self-contained classes and resource teachers: due to COVID-related needs.</a:t>
            </a:r>
          </a:p>
          <a:p>
            <a:pPr marL="342900" indent="-342900">
              <a:buFont typeface="+mj-lt"/>
              <a:buAutoNum type="arabicPeriod" startAt="13"/>
            </a:pPr>
            <a:r>
              <a:rPr lang="en-US" sz="1400" b="1" dirty="0">
                <a:solidFill>
                  <a:srgbClr val="0070C0"/>
                </a:solidFill>
              </a:rPr>
              <a:t>Safe and Healthy Environments</a:t>
            </a:r>
          </a:p>
          <a:p>
            <a:pPr marL="800100" lvl="1" indent="-342900">
              <a:buFont typeface="Arial" panose="020B0604020202020204" pitchFamily="34" charset="0"/>
              <a:buChar char="•"/>
            </a:pPr>
            <a:r>
              <a:rPr lang="en-US" sz="1200" b="1" dirty="0">
                <a:solidFill>
                  <a:srgbClr val="0070C0"/>
                </a:solidFill>
              </a:rPr>
              <a:t>Facility repairs and improvements</a:t>
            </a:r>
          </a:p>
          <a:p>
            <a:pPr marL="800100" lvl="1" indent="-342900">
              <a:buFont typeface="Arial" panose="020B0604020202020204" pitchFamily="34" charset="0"/>
              <a:buChar char="•"/>
            </a:pPr>
            <a:r>
              <a:rPr lang="en-US" sz="1200" b="1" dirty="0">
                <a:solidFill>
                  <a:srgbClr val="0070C0"/>
                </a:solidFill>
              </a:rPr>
              <a:t>Inspection, testing, maintenance, repair &amp; upgrade projects</a:t>
            </a:r>
          </a:p>
        </p:txBody>
      </p:sp>
      <p:sp>
        <p:nvSpPr>
          <p:cNvPr id="10" name="TextBox 9">
            <a:extLst>
              <a:ext uri="{FF2B5EF4-FFF2-40B4-BE49-F238E27FC236}">
                <a16:creationId xmlns:a16="http://schemas.microsoft.com/office/drawing/2014/main" id="{C1C99F09-B621-4493-AF1D-534625709B1F}"/>
              </a:ext>
            </a:extLst>
          </p:cNvPr>
          <p:cNvSpPr txBox="1"/>
          <p:nvPr/>
        </p:nvSpPr>
        <p:spPr>
          <a:xfrm>
            <a:off x="914400" y="1149878"/>
            <a:ext cx="7315200" cy="323165"/>
          </a:xfrm>
          <a:prstGeom prst="rect">
            <a:avLst/>
          </a:prstGeom>
          <a:scene3d>
            <a:camera prst="orthographicFront">
              <a:rot lat="0" lon="0" rev="0"/>
            </a:camera>
            <a:lightRig rig="threePt" dir="tl">
              <a:rot lat="0" lon="0" rev="20400000"/>
            </a:lightRig>
          </a:scene3d>
          <a:sp3d contourW="15875" prstMaterial="metal">
            <a:bevelT w="101600" h="25400" prst="artDeco"/>
            <a:contourClr>
              <a:schemeClr val="accent6">
                <a:shade val="30000"/>
              </a:schemeClr>
            </a:contourClr>
          </a:sp3d>
        </p:spPr>
        <p:style>
          <a:lnRef idx="0">
            <a:schemeClr val="accent6"/>
          </a:lnRef>
          <a:fillRef idx="3">
            <a:schemeClr val="accent6"/>
          </a:fillRef>
          <a:effectRef idx="3">
            <a:schemeClr val="accent6"/>
          </a:effectRef>
          <a:fontRef idx="minor">
            <a:schemeClr val="lt1"/>
          </a:fontRef>
        </p:style>
        <p:txBody>
          <a:bodyPr wrap="square" rtlCol="0">
            <a:spAutoFit/>
            <a:sp3d extrusionH="57150">
              <a:bevelT w="57150" h="38100" prst="artDeco"/>
            </a:sp3d>
          </a:bodyPr>
          <a:lstStyle/>
          <a:p>
            <a:pPr algn="ctr"/>
            <a:r>
              <a:rPr lang="en-US" sz="1500" b="1" dirty="0"/>
              <a:t>ESSER II &amp; ARP ESSER: </a:t>
            </a:r>
            <a:r>
              <a:rPr lang="en-US" sz="1500" b="1" i="1" dirty="0"/>
              <a:t>a one-time infusion of Federal resources.</a:t>
            </a:r>
          </a:p>
        </p:txBody>
      </p:sp>
      <p:sp>
        <p:nvSpPr>
          <p:cNvPr id="6" name="TextBox 5">
            <a:extLst>
              <a:ext uri="{FF2B5EF4-FFF2-40B4-BE49-F238E27FC236}">
                <a16:creationId xmlns:a16="http://schemas.microsoft.com/office/drawing/2014/main" id="{D0664431-1D2B-4097-8BA1-71D6DAABAAE6}"/>
              </a:ext>
            </a:extLst>
          </p:cNvPr>
          <p:cNvSpPr txBox="1"/>
          <p:nvPr/>
        </p:nvSpPr>
        <p:spPr>
          <a:xfrm>
            <a:off x="483428" y="1473043"/>
            <a:ext cx="403828" cy="1215717"/>
          </a:xfrm>
          <a:prstGeom prst="rect">
            <a:avLst/>
          </a:prstGeom>
        </p:spPr>
        <p:style>
          <a:lnRef idx="0">
            <a:schemeClr val="accent6"/>
          </a:lnRef>
          <a:fillRef idx="3">
            <a:schemeClr val="accent6"/>
          </a:fillRef>
          <a:effectRef idx="3">
            <a:schemeClr val="accent6"/>
          </a:effectRef>
          <a:fontRef idx="minor">
            <a:schemeClr val="lt1"/>
          </a:fontRef>
        </p:style>
        <p:txBody>
          <a:bodyPr vert="wordArtVert" wrap="square" rtlCol="0">
            <a:spAutoFit/>
          </a:bodyPr>
          <a:lstStyle/>
          <a:p>
            <a:r>
              <a:rPr lang="en-US" sz="1200" b="1" dirty="0"/>
              <a:t>FOCUS</a:t>
            </a:r>
          </a:p>
        </p:txBody>
      </p:sp>
      <p:sp>
        <p:nvSpPr>
          <p:cNvPr id="11" name="TextBox 10">
            <a:extLst>
              <a:ext uri="{FF2B5EF4-FFF2-40B4-BE49-F238E27FC236}">
                <a16:creationId xmlns:a16="http://schemas.microsoft.com/office/drawing/2014/main" id="{8E9D3405-30BB-4940-9B40-3076E9532EEA}"/>
              </a:ext>
            </a:extLst>
          </p:cNvPr>
          <p:cNvSpPr txBox="1"/>
          <p:nvPr/>
        </p:nvSpPr>
        <p:spPr>
          <a:xfrm>
            <a:off x="484736" y="2744508"/>
            <a:ext cx="403828" cy="3647152"/>
          </a:xfrm>
          <a:prstGeom prst="rect">
            <a:avLst/>
          </a:prstGeom>
        </p:spPr>
        <p:style>
          <a:lnRef idx="0">
            <a:schemeClr val="accent6"/>
          </a:lnRef>
          <a:fillRef idx="3">
            <a:schemeClr val="accent6"/>
          </a:fillRef>
          <a:effectRef idx="3">
            <a:schemeClr val="accent6"/>
          </a:effectRef>
          <a:fontRef idx="minor">
            <a:schemeClr val="lt1"/>
          </a:fontRef>
        </p:style>
        <p:txBody>
          <a:bodyPr vert="wordArtVert" wrap="square" rtlCol="0">
            <a:spAutoFit/>
          </a:bodyPr>
          <a:lstStyle/>
          <a:p>
            <a:pPr algn="ctr"/>
            <a:r>
              <a:rPr lang="en-US" sz="1200" b="1" dirty="0"/>
              <a:t>EXAMPLES</a:t>
            </a:r>
          </a:p>
        </p:txBody>
      </p:sp>
      <p:sp>
        <p:nvSpPr>
          <p:cNvPr id="12" name="TextBox 11">
            <a:extLst>
              <a:ext uri="{FF2B5EF4-FFF2-40B4-BE49-F238E27FC236}">
                <a16:creationId xmlns:a16="http://schemas.microsoft.com/office/drawing/2014/main" id="{8F46EED8-61E1-4618-8BD3-2741DEB53999}"/>
              </a:ext>
            </a:extLst>
          </p:cNvPr>
          <p:cNvSpPr txBox="1"/>
          <p:nvPr/>
        </p:nvSpPr>
        <p:spPr>
          <a:xfrm>
            <a:off x="7226072" y="751199"/>
            <a:ext cx="914400" cy="323165"/>
          </a:xfrm>
          <a:prstGeom prst="rect">
            <a:avLst/>
          </a:prstGeom>
          <a:scene3d>
            <a:camera prst="orthographicFront">
              <a:rot lat="0" lon="0" rev="0"/>
            </a:camera>
            <a:lightRig rig="threePt" dir="tl">
              <a:rot lat="0" lon="0" rev="20400000"/>
            </a:lightRig>
          </a:scene3d>
          <a:sp3d contourW="15875" prstMaterial="metal">
            <a:bevelT w="101600" h="25400" prst="artDeco"/>
            <a:contourClr>
              <a:schemeClr val="accent6">
                <a:shade val="30000"/>
              </a:schemeClr>
            </a:contourClr>
          </a:sp3d>
        </p:spPr>
        <p:style>
          <a:lnRef idx="0">
            <a:schemeClr val="accent6"/>
          </a:lnRef>
          <a:fillRef idx="3">
            <a:schemeClr val="accent6"/>
          </a:fillRef>
          <a:effectRef idx="3">
            <a:schemeClr val="accent6"/>
          </a:effectRef>
          <a:fontRef idx="minor">
            <a:schemeClr val="lt1"/>
          </a:fontRef>
        </p:style>
        <p:txBody>
          <a:bodyPr wrap="square" rtlCol="0">
            <a:spAutoFit/>
            <a:sp3d extrusionH="57150">
              <a:bevelT w="57150" h="38100" prst="artDeco"/>
            </a:sp3d>
          </a:bodyPr>
          <a:lstStyle/>
          <a:p>
            <a:pPr algn="ctr"/>
            <a:r>
              <a:rPr lang="en-US" sz="1500" b="1" dirty="0"/>
              <a:t>$144.9M</a:t>
            </a:r>
            <a:endParaRPr lang="en-US" sz="1500" b="1" i="1" dirty="0"/>
          </a:p>
        </p:txBody>
      </p:sp>
    </p:spTree>
    <p:extLst>
      <p:ext uri="{BB962C8B-B14F-4D97-AF65-F5344CB8AC3E}">
        <p14:creationId xmlns:p14="http://schemas.microsoft.com/office/powerpoint/2010/main" val="3961314848"/>
      </p:ext>
    </p:extLst>
  </p:cSld>
  <p:clrMapOvr>
    <a:masterClrMapping/>
  </p:clrMapOvr>
  <p:transition spd="slow">
    <p:wipe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22663" y="3261941"/>
            <a:ext cx="6637468" cy="1157660"/>
          </a:xfrm>
        </p:spPr>
        <p:style>
          <a:lnRef idx="0">
            <a:schemeClr val="accent2"/>
          </a:lnRef>
          <a:fillRef idx="3">
            <a:schemeClr val="accent2"/>
          </a:fillRef>
          <a:effectRef idx="3">
            <a:schemeClr val="accent2"/>
          </a:effectRef>
          <a:fontRef idx="minor">
            <a:schemeClr val="lt1"/>
          </a:fontRef>
        </p:style>
        <p:txBody>
          <a:bodyPr>
            <a:noAutofit/>
          </a:bodyPr>
          <a:lstStyle/>
          <a:p>
            <a:r>
              <a:rPr lang="en-US" sz="3600" b="1" dirty="0"/>
              <a:t>2022-23 </a:t>
            </a:r>
            <a:br>
              <a:rPr lang="en-US" sz="3600" b="1" dirty="0"/>
            </a:br>
            <a:r>
              <a:rPr lang="en-US" sz="3600" b="1" dirty="0"/>
              <a:t>Operating Budget Request</a:t>
            </a:r>
          </a:p>
        </p:txBody>
      </p:sp>
      <p:sp>
        <p:nvSpPr>
          <p:cNvPr id="2" name="Text Placeholder 1"/>
          <p:cNvSpPr>
            <a:spLocks noGrp="1"/>
          </p:cNvSpPr>
          <p:nvPr>
            <p:ph type="body" idx="1"/>
          </p:nvPr>
        </p:nvSpPr>
        <p:spPr>
          <a:xfrm>
            <a:off x="1222664" y="4463394"/>
            <a:ext cx="6637467" cy="1708806"/>
          </a:xfrm>
        </p:spPr>
        <p:style>
          <a:lnRef idx="2">
            <a:schemeClr val="accent2"/>
          </a:lnRef>
          <a:fillRef idx="1">
            <a:schemeClr val="lt1"/>
          </a:fillRef>
          <a:effectRef idx="0">
            <a:schemeClr val="accent2"/>
          </a:effectRef>
          <a:fontRef idx="minor">
            <a:schemeClr val="dk1"/>
          </a:fontRef>
        </p:style>
        <p:txBody>
          <a:bodyPr>
            <a:normAutofit/>
          </a:bodyPr>
          <a:lstStyle/>
          <a:p>
            <a:pPr marL="342900" indent="-342900">
              <a:buFont typeface="Wingdings" panose="05000000000000000000" pitchFamily="2" charset="2"/>
              <a:buChar char="q"/>
            </a:pPr>
            <a:r>
              <a:rPr lang="en-US" b="1" dirty="0">
                <a:solidFill>
                  <a:schemeClr val="tx2"/>
                </a:solidFill>
              </a:rPr>
              <a:t>Total Budget Request</a:t>
            </a:r>
          </a:p>
          <a:p>
            <a:pPr marL="800100" lvl="1" indent="-342900">
              <a:buFont typeface="Wingdings" panose="05000000000000000000" pitchFamily="2" charset="2"/>
              <a:buChar char="v"/>
            </a:pPr>
            <a:r>
              <a:rPr lang="en-US" b="1" dirty="0">
                <a:solidFill>
                  <a:schemeClr val="tx2"/>
                </a:solidFill>
              </a:rPr>
              <a:t>Essential Need: Non-discretionary Costs – </a:t>
            </a:r>
            <a:r>
              <a:rPr lang="en-US" b="1" i="1" dirty="0">
                <a:solidFill>
                  <a:srgbClr val="0070C0"/>
                </a:solidFill>
              </a:rPr>
              <a:t>to maintain services and fulfill mandates</a:t>
            </a:r>
          </a:p>
          <a:p>
            <a:pPr marL="342900" indent="-342900">
              <a:buFont typeface="Wingdings" panose="05000000000000000000" pitchFamily="2" charset="2"/>
              <a:buChar char="q"/>
            </a:pPr>
            <a:r>
              <a:rPr lang="en-US" b="1" dirty="0">
                <a:solidFill>
                  <a:schemeClr val="tx2"/>
                </a:solidFill>
              </a:rPr>
              <a:t>State and City Share</a:t>
            </a:r>
          </a:p>
        </p:txBody>
      </p:sp>
      <p:sp>
        <p:nvSpPr>
          <p:cNvPr id="4" name="Date Placeholder 3"/>
          <p:cNvSpPr>
            <a:spLocks noGrp="1"/>
          </p:cNvSpPr>
          <p:nvPr>
            <p:ph type="dt" sz="half" idx="10"/>
          </p:nvPr>
        </p:nvSpPr>
        <p:spPr/>
        <p:txBody>
          <a:bodyPr/>
          <a:lstStyle/>
          <a:p>
            <a:r>
              <a:rPr lang="en-US" dirty="0"/>
              <a:t>January 2022</a:t>
            </a:r>
          </a:p>
        </p:txBody>
      </p:sp>
      <p:sp>
        <p:nvSpPr>
          <p:cNvPr id="6" name="Slide Number Placeholder 5"/>
          <p:cNvSpPr>
            <a:spLocks noGrp="1"/>
          </p:cNvSpPr>
          <p:nvPr>
            <p:ph type="sldNum" sz="quarter" idx="12"/>
          </p:nvPr>
        </p:nvSpPr>
        <p:spPr/>
        <p:txBody>
          <a:bodyPr/>
          <a:lstStyle/>
          <a:p>
            <a:fld id="{8B029824-C0FE-4500-AD39-B628196C05B5}" type="slidenum">
              <a:rPr lang="en-US" smtClean="0"/>
              <a:t>21</a:t>
            </a:fld>
            <a:endParaRPr lang="en-US" dirty="0"/>
          </a:p>
        </p:txBody>
      </p:sp>
      <p:pic>
        <p:nvPicPr>
          <p:cNvPr id="1026" name="Picture 2" descr="C:\Program Files (x86)\Microsoft Office\MEDIA\CAGCAT10\j0222015.wmf"/>
          <p:cNvPicPr>
            <a:picLocks noChangeAspect="1" noChangeArrowheads="1"/>
          </p:cNvPicPr>
          <p:nvPr/>
        </p:nvPicPr>
        <p:blipFill>
          <a:blip r:embed="rId2"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1295400" y="671203"/>
            <a:ext cx="1780337" cy="178673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7" name="Title 2">
            <a:extLst>
              <a:ext uri="{FF2B5EF4-FFF2-40B4-BE49-F238E27FC236}">
                <a16:creationId xmlns:a16="http://schemas.microsoft.com/office/drawing/2014/main" id="{C0F96D27-709B-417B-B279-9612BBA013B6}"/>
              </a:ext>
            </a:extLst>
          </p:cNvPr>
          <p:cNvSpPr txBox="1">
            <a:spLocks/>
          </p:cNvSpPr>
          <p:nvPr/>
        </p:nvSpPr>
        <p:spPr>
          <a:xfrm>
            <a:off x="1206336" y="2576325"/>
            <a:ext cx="1489934" cy="609600"/>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b">
            <a:normAutofit fontScale="92500" lnSpcReduction="10000"/>
          </a:bodyPr>
          <a:lstStyle>
            <a:lvl1pPr algn="l" defTabSz="914400" rtl="0" eaLnBrk="1" latinLnBrk="0" hangingPunct="1">
              <a:spcBef>
                <a:spcPct val="0"/>
              </a:spcBef>
              <a:buNone/>
              <a:defRPr sz="4000" b="0" kern="1200" cap="none" baseline="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algn="ctr"/>
            <a:r>
              <a:rPr lang="en-US" b="1" dirty="0"/>
              <a:t>Part 3</a:t>
            </a:r>
          </a:p>
        </p:txBody>
      </p:sp>
    </p:spTree>
    <p:extLst>
      <p:ext uri="{BB962C8B-B14F-4D97-AF65-F5344CB8AC3E}">
        <p14:creationId xmlns:p14="http://schemas.microsoft.com/office/powerpoint/2010/main" val="2948831884"/>
      </p:ext>
    </p:extLst>
  </p:cSld>
  <p:clrMapOvr>
    <a:masterClrMapping/>
  </p:clrMapOvr>
  <p:transition spd="slow">
    <p:wipe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0"/>
            <a:ext cx="7315200" cy="685800"/>
          </a:xfrm>
        </p:spPr>
        <p:style>
          <a:lnRef idx="0">
            <a:schemeClr val="accent2"/>
          </a:lnRef>
          <a:fillRef idx="3">
            <a:schemeClr val="accent2"/>
          </a:fillRef>
          <a:effectRef idx="3">
            <a:schemeClr val="accent2"/>
          </a:effectRef>
          <a:fontRef idx="minor">
            <a:schemeClr val="lt1"/>
          </a:fontRef>
        </p:style>
        <p:txBody>
          <a:bodyPr anchor="ctr">
            <a:normAutofit fontScale="90000"/>
          </a:bodyPr>
          <a:lstStyle/>
          <a:p>
            <a:r>
              <a:rPr lang="en-US" b="1" dirty="0"/>
              <a:t>Operating Budget Request     2022-23</a:t>
            </a:r>
          </a:p>
        </p:txBody>
      </p:sp>
      <p:sp>
        <p:nvSpPr>
          <p:cNvPr id="4" name="Date Placeholder 3"/>
          <p:cNvSpPr>
            <a:spLocks noGrp="1"/>
          </p:cNvSpPr>
          <p:nvPr>
            <p:ph type="dt" sz="half" idx="10"/>
          </p:nvPr>
        </p:nvSpPr>
        <p:spPr/>
        <p:txBody>
          <a:bodyPr/>
          <a:lstStyle/>
          <a:p>
            <a:r>
              <a:rPr lang="en-US" dirty="0"/>
              <a:t>January 2022</a:t>
            </a:r>
          </a:p>
        </p:txBody>
      </p:sp>
      <p:sp>
        <p:nvSpPr>
          <p:cNvPr id="8" name="Content Placeholder 7"/>
          <p:cNvSpPr>
            <a:spLocks noGrp="1"/>
          </p:cNvSpPr>
          <p:nvPr>
            <p:ph idx="1"/>
          </p:nvPr>
        </p:nvSpPr>
        <p:spPr>
          <a:xfrm>
            <a:off x="990600" y="1524000"/>
            <a:ext cx="7239000" cy="4648200"/>
          </a:xfrm>
        </p:spPr>
        <p:txBody>
          <a:bodyPr>
            <a:normAutofit/>
          </a:bodyPr>
          <a:lstStyle/>
          <a:p>
            <a:pPr marL="68580" indent="0">
              <a:buNone/>
            </a:pPr>
            <a:endParaRPr lang="en-US" dirty="0"/>
          </a:p>
          <a:p>
            <a:endParaRPr lang="en-US" dirty="0"/>
          </a:p>
        </p:txBody>
      </p:sp>
      <p:sp>
        <p:nvSpPr>
          <p:cNvPr id="10" name="Slide Number Placeholder 9"/>
          <p:cNvSpPr>
            <a:spLocks noGrp="1"/>
          </p:cNvSpPr>
          <p:nvPr>
            <p:ph type="sldNum" sz="quarter" idx="12"/>
          </p:nvPr>
        </p:nvSpPr>
        <p:spPr/>
        <p:txBody>
          <a:bodyPr/>
          <a:lstStyle/>
          <a:p>
            <a:fld id="{8B029824-C0FE-4500-AD39-B628196C05B5}" type="slidenum">
              <a:rPr lang="en-US" smtClean="0"/>
              <a:t>22</a:t>
            </a:fld>
            <a:endParaRPr lang="en-US" dirty="0"/>
          </a:p>
        </p:txBody>
      </p:sp>
      <p:graphicFrame>
        <p:nvGraphicFramePr>
          <p:cNvPr id="5" name="Diagram 4"/>
          <p:cNvGraphicFramePr/>
          <p:nvPr>
            <p:extLst>
              <p:ext uri="{D42A27DB-BD31-4B8C-83A1-F6EECF244321}">
                <p14:modId xmlns:p14="http://schemas.microsoft.com/office/powerpoint/2010/main" val="2125912623"/>
              </p:ext>
            </p:extLst>
          </p:nvPr>
        </p:nvGraphicFramePr>
        <p:xfrm>
          <a:off x="1382174" y="1645941"/>
          <a:ext cx="6096000" cy="441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639651" y="6172200"/>
            <a:ext cx="2514600" cy="369332"/>
          </a:xfrm>
          <a:prstGeom prst="rect">
            <a:avLst/>
          </a:prstGeom>
          <a:noFill/>
        </p:spPr>
        <p:txBody>
          <a:bodyPr wrap="square" rtlCol="0">
            <a:spAutoFit/>
          </a:bodyPr>
          <a:lstStyle/>
          <a:p>
            <a:r>
              <a:rPr lang="en-US" dirty="0"/>
              <a:t>*</a:t>
            </a:r>
            <a:r>
              <a:rPr lang="en-US" sz="1100" b="1" dirty="0"/>
              <a:t>Excluding nonpublic school amounts</a:t>
            </a:r>
          </a:p>
        </p:txBody>
      </p:sp>
      <p:sp>
        <p:nvSpPr>
          <p:cNvPr id="3" name="Rectangle 2"/>
          <p:cNvSpPr/>
          <p:nvPr/>
        </p:nvSpPr>
        <p:spPr>
          <a:xfrm>
            <a:off x="838200" y="4458906"/>
            <a:ext cx="1255505" cy="523220"/>
          </a:xfrm>
          <a:prstGeom prst="rect">
            <a:avLst/>
          </a:prstGeom>
          <a:solidFill>
            <a:srgbClr val="339966"/>
          </a:solidFill>
        </p:spPr>
        <p:style>
          <a:lnRef idx="0">
            <a:schemeClr val="accent6"/>
          </a:lnRef>
          <a:fillRef idx="3">
            <a:schemeClr val="accent6"/>
          </a:fillRef>
          <a:effectRef idx="3">
            <a:schemeClr val="accent6"/>
          </a:effectRef>
          <a:fontRef idx="minor">
            <a:schemeClr val="lt1"/>
          </a:fontRef>
        </p:style>
        <p:txBody>
          <a:bodyPr wrap="square" lIns="91440" tIns="45720" rIns="91440" bIns="45720">
            <a:spAutoFit/>
          </a:bodyPr>
          <a:lstStyle/>
          <a:p>
            <a:pPr algn="ctr"/>
            <a:r>
              <a:rPr lang="en-US" sz="1400" b="1" cap="none" spc="0" dirty="0">
                <a:ln w="1905"/>
                <a:solidFill>
                  <a:schemeClr val="bg1"/>
                </a:solidFill>
                <a:effectLst>
                  <a:innerShdw blurRad="69850" dist="43180" dir="5400000">
                    <a:srgbClr val="000000">
                      <a:alpha val="65000"/>
                    </a:srgbClr>
                  </a:innerShdw>
                </a:effectLst>
              </a:rPr>
              <a:t>Stability is projected. </a:t>
            </a:r>
          </a:p>
        </p:txBody>
      </p:sp>
      <p:sp>
        <p:nvSpPr>
          <p:cNvPr id="11" name="Rectangle 10"/>
          <p:cNvSpPr/>
          <p:nvPr/>
        </p:nvSpPr>
        <p:spPr>
          <a:xfrm>
            <a:off x="603740" y="2514600"/>
            <a:ext cx="1862187" cy="830997"/>
          </a:xfrm>
          <a:prstGeom prst="rect">
            <a:avLst/>
          </a:prstGeom>
          <a:solidFill>
            <a:srgbClr val="9900FF"/>
          </a:solidFill>
        </p:spPr>
        <p:style>
          <a:lnRef idx="0">
            <a:schemeClr val="accent5"/>
          </a:lnRef>
          <a:fillRef idx="3">
            <a:schemeClr val="accent5"/>
          </a:fillRef>
          <a:effectRef idx="3">
            <a:schemeClr val="accent5"/>
          </a:effectRef>
          <a:fontRef idx="minor">
            <a:schemeClr val="lt1"/>
          </a:fontRef>
        </p:style>
        <p:txBody>
          <a:bodyPr wrap="square" lIns="91440" tIns="45720" rIns="91440" bIns="45720">
            <a:spAutoFit/>
          </a:bodyPr>
          <a:lstStyle/>
          <a:p>
            <a:pPr algn="ctr"/>
            <a:r>
              <a:rPr lang="en-US" sz="1600" b="1" cap="none" spc="0" dirty="0">
                <a:ln w="1905"/>
                <a:solidFill>
                  <a:schemeClr val="bg1"/>
                </a:solidFill>
                <a:effectLst>
                  <a:innerShdw blurRad="69850" dist="43180" dir="5400000">
                    <a:srgbClr val="000000">
                      <a:alpha val="65000"/>
                    </a:srgbClr>
                  </a:innerShdw>
                </a:effectLst>
              </a:rPr>
              <a:t>CITY - Requested: </a:t>
            </a:r>
          </a:p>
          <a:p>
            <a:pPr algn="ctr"/>
            <a:r>
              <a:rPr lang="en-US" sz="1600" b="1" cap="none" spc="0" dirty="0">
                <a:ln w="1905"/>
                <a:solidFill>
                  <a:schemeClr val="bg1"/>
                </a:solidFill>
                <a:effectLst>
                  <a:innerShdw blurRad="69850" dist="43180" dir="5400000">
                    <a:srgbClr val="000000">
                      <a:alpha val="65000"/>
                    </a:srgbClr>
                  </a:innerShdw>
                </a:effectLst>
              </a:rPr>
              <a:t>+ $8,5</a:t>
            </a:r>
            <a:r>
              <a:rPr lang="en-US" sz="1600" b="1" dirty="0">
                <a:ln w="1905"/>
                <a:solidFill>
                  <a:schemeClr val="bg1"/>
                </a:solidFill>
                <a:effectLst>
                  <a:innerShdw blurRad="69850" dist="43180" dir="5400000">
                    <a:srgbClr val="000000">
                      <a:alpha val="65000"/>
                    </a:srgbClr>
                  </a:innerShdw>
                </a:effectLst>
              </a:rPr>
              <a:t>00,000</a:t>
            </a:r>
          </a:p>
          <a:p>
            <a:pPr algn="ctr"/>
            <a:r>
              <a:rPr lang="en-US" sz="1600" b="1" dirty="0">
                <a:ln w="1905"/>
                <a:solidFill>
                  <a:schemeClr val="bg1"/>
                </a:solidFill>
                <a:effectLst>
                  <a:innerShdw blurRad="69850" dist="43180" dir="5400000">
                    <a:srgbClr val="000000">
                      <a:alpha val="65000"/>
                    </a:srgbClr>
                  </a:innerShdw>
                </a:effectLst>
              </a:rPr>
              <a:t>3.06</a:t>
            </a:r>
            <a:r>
              <a:rPr lang="en-US" sz="1600" b="1" cap="none" spc="0" dirty="0">
                <a:ln w="1905"/>
                <a:solidFill>
                  <a:schemeClr val="bg1"/>
                </a:solidFill>
                <a:effectLst>
                  <a:innerShdw blurRad="69850" dist="43180" dir="5400000">
                    <a:srgbClr val="000000">
                      <a:alpha val="65000"/>
                    </a:srgbClr>
                  </a:innerShdw>
                </a:effectLst>
              </a:rPr>
              <a:t>% of </a:t>
            </a:r>
            <a:r>
              <a:rPr lang="en-US" sz="1600" b="1" dirty="0">
                <a:ln w="1905"/>
                <a:solidFill>
                  <a:schemeClr val="bg1"/>
                </a:solidFill>
                <a:effectLst>
                  <a:innerShdw blurRad="69850" dist="43180" dir="5400000">
                    <a:srgbClr val="000000">
                      <a:alpha val="65000"/>
                    </a:srgbClr>
                  </a:innerShdw>
                </a:effectLst>
              </a:rPr>
              <a:t>FY23 Total</a:t>
            </a:r>
            <a:endParaRPr lang="en-US" sz="1600" b="1" cap="none" spc="0" dirty="0">
              <a:ln w="1905"/>
              <a:solidFill>
                <a:schemeClr val="bg1"/>
              </a:solidFill>
              <a:effectLst>
                <a:innerShdw blurRad="69850" dist="43180" dir="5400000">
                  <a:srgbClr val="000000">
                    <a:alpha val="65000"/>
                  </a:srgbClr>
                </a:innerShdw>
              </a:effectLst>
            </a:endParaRPr>
          </a:p>
        </p:txBody>
      </p:sp>
      <p:sp>
        <p:nvSpPr>
          <p:cNvPr id="12" name="Rectangle 11"/>
          <p:cNvSpPr/>
          <p:nvPr/>
        </p:nvSpPr>
        <p:spPr>
          <a:xfrm>
            <a:off x="6678074" y="2614906"/>
            <a:ext cx="1600200" cy="584775"/>
          </a:xfrm>
          <a:prstGeom prst="rect">
            <a:avLst/>
          </a:prstGeom>
          <a:solidFill>
            <a:srgbClr val="9900FF"/>
          </a:solidFill>
        </p:spPr>
        <p:style>
          <a:lnRef idx="0">
            <a:schemeClr val="accent2"/>
          </a:lnRef>
          <a:fillRef idx="3">
            <a:schemeClr val="accent2"/>
          </a:fillRef>
          <a:effectRef idx="3">
            <a:schemeClr val="accent2"/>
          </a:effectRef>
          <a:fontRef idx="minor">
            <a:schemeClr val="lt1"/>
          </a:fontRef>
        </p:style>
        <p:txBody>
          <a:bodyPr wrap="square" lIns="91440" tIns="45720" rIns="91440" bIns="45720">
            <a:spAutoFit/>
          </a:bodyPr>
          <a:lstStyle/>
          <a:p>
            <a:pPr algn="ctr"/>
            <a:r>
              <a:rPr lang="en-US" sz="1600" b="1" cap="none" spc="0" dirty="0">
                <a:ln w="1905"/>
                <a:solidFill>
                  <a:schemeClr val="bg1"/>
                </a:solidFill>
                <a:effectLst>
                  <a:innerShdw blurRad="69850" dist="43180" dir="5400000">
                    <a:srgbClr val="000000">
                      <a:alpha val="65000"/>
                    </a:srgbClr>
                  </a:innerShdw>
                </a:effectLst>
              </a:rPr>
              <a:t>STATE-Expected:</a:t>
            </a:r>
          </a:p>
          <a:p>
            <a:pPr algn="ctr"/>
            <a:r>
              <a:rPr lang="en-US" sz="1600" b="1" cap="none" spc="0" dirty="0">
                <a:ln w="1905"/>
                <a:solidFill>
                  <a:schemeClr val="bg1"/>
                </a:solidFill>
                <a:effectLst>
                  <a:innerShdw blurRad="69850" dist="43180" dir="5400000">
                    <a:srgbClr val="000000">
                      <a:alpha val="65000"/>
                    </a:srgbClr>
                  </a:innerShdw>
                </a:effectLst>
              </a:rPr>
              <a:t>+$1,500,000</a:t>
            </a:r>
          </a:p>
        </p:txBody>
      </p:sp>
      <p:sp>
        <p:nvSpPr>
          <p:cNvPr id="6" name="Rectangle 5"/>
          <p:cNvSpPr/>
          <p:nvPr/>
        </p:nvSpPr>
        <p:spPr>
          <a:xfrm>
            <a:off x="3658072" y="2031076"/>
            <a:ext cx="1459053" cy="461665"/>
          </a:xfrm>
          <a:prstGeom prst="rect">
            <a:avLst/>
          </a:prstGeom>
          <a:scene3d>
            <a:camera prst="orthographicFront">
              <a:rot lat="0" lon="0" rev="0"/>
            </a:camera>
            <a:lightRig rig="threePt" dir="tl">
              <a:rot lat="0" lon="0" rev="20400000"/>
            </a:lightRig>
          </a:scene3d>
          <a:sp3d contourW="15875" prstMaterial="metal">
            <a:bevelT w="101600" h="25400" prst="relaxedInset"/>
            <a:contourClr>
              <a:schemeClr val="accent2">
                <a:shade val="30000"/>
              </a:schemeClr>
            </a:contourClr>
          </a:sp3d>
        </p:spPr>
        <p:style>
          <a:lnRef idx="0">
            <a:schemeClr val="accent2"/>
          </a:lnRef>
          <a:fillRef idx="3">
            <a:schemeClr val="accent2"/>
          </a:fillRef>
          <a:effectRef idx="3">
            <a:schemeClr val="accent2"/>
          </a:effectRef>
          <a:fontRef idx="minor">
            <a:schemeClr val="lt1"/>
          </a:fontRef>
        </p:style>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300" b="1" dirty="0">
                <a:ln w="11430"/>
                <a:solidFill>
                  <a:schemeClr val="bg1"/>
                </a:solidFill>
                <a:effectLst>
                  <a:outerShdw blurRad="50800" dist="39000" dir="5460000" algn="tl">
                    <a:srgbClr val="000000">
                      <a:alpha val="38000"/>
                    </a:srgbClr>
                  </a:outerShdw>
                </a:effectLst>
              </a:rPr>
              <a:t>Operating</a:t>
            </a:r>
          </a:p>
        </p:txBody>
      </p:sp>
      <p:sp>
        <p:nvSpPr>
          <p:cNvPr id="15" name="Rectangle 14"/>
          <p:cNvSpPr/>
          <p:nvPr/>
        </p:nvSpPr>
        <p:spPr>
          <a:xfrm>
            <a:off x="3962400" y="5309244"/>
            <a:ext cx="991362" cy="446276"/>
          </a:xfrm>
          <a:prstGeom prst="rect">
            <a:avLst/>
          </a:prstGeom>
          <a:scene3d>
            <a:camera prst="orthographicFront">
              <a:rot lat="0" lon="0" rev="0"/>
            </a:camera>
            <a:lightRig rig="threePt" dir="tl">
              <a:rot lat="0" lon="0" rev="20400000"/>
            </a:lightRig>
          </a:scene3d>
          <a:sp3d contourW="15875" prstMaterial="metal">
            <a:bevelT w="101600" h="25400" prst="relaxedInset"/>
            <a:contourClr>
              <a:schemeClr val="accent2">
                <a:shade val="30000"/>
              </a:schemeClr>
            </a:contourClr>
          </a:sp3d>
        </p:spPr>
        <p:style>
          <a:lnRef idx="0">
            <a:schemeClr val="accent2"/>
          </a:lnRef>
          <a:fillRef idx="3">
            <a:schemeClr val="accent2"/>
          </a:fillRef>
          <a:effectRef idx="3">
            <a:schemeClr val="accent2"/>
          </a:effectRef>
          <a:fontRef idx="minor">
            <a:schemeClr val="lt1"/>
          </a:fontRef>
        </p:style>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300" b="1" dirty="0">
                <a:ln w="11430"/>
                <a:solidFill>
                  <a:schemeClr val="bg1"/>
                </a:solidFill>
                <a:effectLst>
                  <a:outerShdw blurRad="50800" dist="39000" dir="5460000" algn="tl">
                    <a:srgbClr val="000000">
                      <a:alpha val="38000"/>
                    </a:srgbClr>
                  </a:outerShdw>
                </a:effectLst>
              </a:rPr>
              <a:t>Grants</a:t>
            </a:r>
          </a:p>
        </p:txBody>
      </p:sp>
      <p:sp>
        <p:nvSpPr>
          <p:cNvPr id="16" name="Rounded Rectangle 15"/>
          <p:cNvSpPr/>
          <p:nvPr/>
        </p:nvSpPr>
        <p:spPr>
          <a:xfrm>
            <a:off x="3511298" y="1535776"/>
            <a:ext cx="1752600" cy="3048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b="1" dirty="0"/>
              <a:t>$277.9M</a:t>
            </a:r>
          </a:p>
        </p:txBody>
      </p:sp>
      <p:sp>
        <p:nvSpPr>
          <p:cNvPr id="17" name="Rounded Rectangle 16"/>
          <p:cNvSpPr/>
          <p:nvPr/>
        </p:nvSpPr>
        <p:spPr>
          <a:xfrm>
            <a:off x="3575945" y="5901714"/>
            <a:ext cx="1752600" cy="3048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b="1" dirty="0"/>
              <a:t>$33.4 M</a:t>
            </a:r>
          </a:p>
        </p:txBody>
      </p:sp>
      <p:sp>
        <p:nvSpPr>
          <p:cNvPr id="18" name="TextBox 17"/>
          <p:cNvSpPr txBox="1"/>
          <p:nvPr/>
        </p:nvSpPr>
        <p:spPr>
          <a:xfrm>
            <a:off x="6254260" y="6075858"/>
            <a:ext cx="2362200" cy="369332"/>
          </a:xfrm>
          <a:prstGeom prst="rect">
            <a:avLst/>
          </a:prstGeom>
          <a:noFill/>
        </p:spPr>
        <p:txBody>
          <a:bodyPr wrap="square" rtlCol="0">
            <a:spAutoFit/>
          </a:bodyPr>
          <a:lstStyle/>
          <a:p>
            <a:r>
              <a:rPr lang="en-US" dirty="0"/>
              <a:t>**</a:t>
            </a:r>
            <a:r>
              <a:rPr lang="en-US" sz="1100" b="1" dirty="0"/>
              <a:t>Priority Extended School Hours</a:t>
            </a:r>
          </a:p>
        </p:txBody>
      </p:sp>
      <p:sp>
        <p:nvSpPr>
          <p:cNvPr id="19" name="Rectangle 18">
            <a:extLst>
              <a:ext uri="{FF2B5EF4-FFF2-40B4-BE49-F238E27FC236}">
                <a16:creationId xmlns:a16="http://schemas.microsoft.com/office/drawing/2014/main" id="{4667A580-676C-455E-90BD-CEF456BB667F}"/>
              </a:ext>
            </a:extLst>
          </p:cNvPr>
          <p:cNvSpPr/>
          <p:nvPr/>
        </p:nvSpPr>
        <p:spPr>
          <a:xfrm>
            <a:off x="6634125" y="4458906"/>
            <a:ext cx="1255505" cy="523220"/>
          </a:xfrm>
          <a:prstGeom prst="rect">
            <a:avLst/>
          </a:prstGeom>
          <a:solidFill>
            <a:srgbClr val="339966"/>
          </a:solidFill>
        </p:spPr>
        <p:style>
          <a:lnRef idx="0">
            <a:schemeClr val="accent6"/>
          </a:lnRef>
          <a:fillRef idx="3">
            <a:schemeClr val="accent6"/>
          </a:fillRef>
          <a:effectRef idx="3">
            <a:schemeClr val="accent6"/>
          </a:effectRef>
          <a:fontRef idx="minor">
            <a:schemeClr val="lt1"/>
          </a:fontRef>
        </p:style>
        <p:txBody>
          <a:bodyPr wrap="square" lIns="91440" tIns="45720" rIns="91440" bIns="45720">
            <a:spAutoFit/>
          </a:bodyPr>
          <a:lstStyle/>
          <a:p>
            <a:pPr algn="ctr"/>
            <a:r>
              <a:rPr lang="en-US" sz="1400" b="1" dirty="0">
                <a:ln w="1905"/>
                <a:solidFill>
                  <a:schemeClr val="bg1"/>
                </a:solidFill>
                <a:effectLst>
                  <a:innerShdw blurRad="69850" dist="43180" dir="5400000">
                    <a:srgbClr val="000000">
                      <a:alpha val="65000"/>
                    </a:srgbClr>
                  </a:innerShdw>
                </a:effectLst>
              </a:rPr>
              <a:t>Stability is projected.</a:t>
            </a:r>
            <a:endParaRPr lang="en-US" sz="1400" b="1" cap="none" spc="0" dirty="0">
              <a:ln w="1905"/>
              <a:solidFill>
                <a:schemeClr val="bg1"/>
              </a:solidFill>
              <a:effectLst>
                <a:innerShdw blurRad="69850" dist="43180" dir="5400000">
                  <a:srgbClr val="000000">
                    <a:alpha val="65000"/>
                  </a:srgbClr>
                </a:innerShdw>
              </a:effectLst>
            </a:endParaRPr>
          </a:p>
        </p:txBody>
      </p:sp>
      <p:sp>
        <p:nvSpPr>
          <p:cNvPr id="20" name="TextBox 19">
            <a:extLst>
              <a:ext uri="{FF2B5EF4-FFF2-40B4-BE49-F238E27FC236}">
                <a16:creationId xmlns:a16="http://schemas.microsoft.com/office/drawing/2014/main" id="{99CD71EF-36DF-4994-8D17-435C1034A84E}"/>
              </a:ext>
            </a:extLst>
          </p:cNvPr>
          <p:cNvSpPr txBox="1"/>
          <p:nvPr/>
        </p:nvSpPr>
        <p:spPr>
          <a:xfrm>
            <a:off x="6634125" y="1436991"/>
            <a:ext cx="1905000" cy="707886"/>
          </a:xfrm>
          <a:prstGeom prst="rect">
            <a:avLst/>
          </a:prstGeom>
          <a:solidFill>
            <a:srgbClr val="9900FF"/>
          </a:solidFill>
          <a:scene3d>
            <a:camera prst="isometricOffAxis2Left"/>
            <a:lightRig rig="threePt" dir="t"/>
          </a:scene3d>
          <a:sp3d>
            <a:bevelT w="114300" prst="artDeco"/>
          </a:sp3d>
        </p:spPr>
        <p:txBody>
          <a:bodyPr wrap="square" rtlCol="0">
            <a:spAutoFit/>
          </a:bodyPr>
          <a:lstStyle/>
          <a:p>
            <a:pPr algn="ctr"/>
            <a:r>
              <a:rPr lang="en-US" sz="2000" b="1" dirty="0">
                <a:solidFill>
                  <a:schemeClr val="bg1"/>
                </a:solidFill>
              </a:rPr>
              <a:t>+ 18.0M</a:t>
            </a:r>
          </a:p>
          <a:p>
            <a:pPr algn="ctr"/>
            <a:r>
              <a:rPr lang="en-US" sz="2000" b="1" dirty="0">
                <a:solidFill>
                  <a:schemeClr val="bg1"/>
                </a:solidFill>
              </a:rPr>
              <a:t>Total Need</a:t>
            </a:r>
          </a:p>
        </p:txBody>
      </p:sp>
      <p:sp>
        <p:nvSpPr>
          <p:cNvPr id="7" name="Rectangle 6">
            <a:extLst>
              <a:ext uri="{FF2B5EF4-FFF2-40B4-BE49-F238E27FC236}">
                <a16:creationId xmlns:a16="http://schemas.microsoft.com/office/drawing/2014/main" id="{155BF717-7196-445B-9B6D-D29F3AAF75E4}"/>
              </a:ext>
            </a:extLst>
          </p:cNvPr>
          <p:cNvSpPr/>
          <p:nvPr/>
        </p:nvSpPr>
        <p:spPr>
          <a:xfrm>
            <a:off x="6477000" y="3263325"/>
            <a:ext cx="2062125" cy="584775"/>
          </a:xfrm>
          <a:prstGeom prst="rect">
            <a:avLst/>
          </a:prstGeom>
          <a:solidFill>
            <a:srgbClr val="9900FF"/>
          </a:solidFill>
        </p:spPr>
        <p:style>
          <a:lnRef idx="0">
            <a:schemeClr val="accent2"/>
          </a:lnRef>
          <a:fillRef idx="3">
            <a:schemeClr val="accent2"/>
          </a:fillRef>
          <a:effectRef idx="3">
            <a:schemeClr val="accent2"/>
          </a:effectRef>
          <a:fontRef idx="minor">
            <a:schemeClr val="lt1"/>
          </a:fontRef>
        </p:style>
        <p:txBody>
          <a:bodyPr wrap="square" lIns="91440" tIns="45720" rIns="91440" bIns="45720">
            <a:spAutoFit/>
          </a:bodyPr>
          <a:lstStyle/>
          <a:p>
            <a:pPr algn="ctr"/>
            <a:r>
              <a:rPr lang="en-US" sz="1600" b="1" cap="none" spc="0" dirty="0">
                <a:ln w="1905"/>
                <a:solidFill>
                  <a:schemeClr val="bg1"/>
                </a:solidFill>
                <a:effectLst>
                  <a:innerShdw blurRad="69850" dist="43180" dir="5400000">
                    <a:srgbClr val="000000">
                      <a:alpha val="65000"/>
                    </a:srgbClr>
                  </a:innerShdw>
                </a:effectLst>
              </a:rPr>
              <a:t>BOE Budget Gap Plan:</a:t>
            </a:r>
          </a:p>
          <a:p>
            <a:pPr algn="ctr"/>
            <a:r>
              <a:rPr lang="en-US" sz="1600" b="1" cap="none" spc="0" dirty="0">
                <a:ln w="1905"/>
                <a:solidFill>
                  <a:schemeClr val="bg1"/>
                </a:solidFill>
                <a:effectLst>
                  <a:innerShdw blurRad="69850" dist="43180" dir="5400000">
                    <a:srgbClr val="000000">
                      <a:alpha val="65000"/>
                    </a:srgbClr>
                  </a:innerShdw>
                </a:effectLst>
              </a:rPr>
              <a:t>+$</a:t>
            </a:r>
            <a:r>
              <a:rPr lang="en-US" sz="1600" b="1" dirty="0">
                <a:ln w="1905"/>
                <a:solidFill>
                  <a:schemeClr val="bg1"/>
                </a:solidFill>
                <a:effectLst>
                  <a:innerShdw blurRad="69850" dist="43180" dir="5400000">
                    <a:srgbClr val="000000">
                      <a:alpha val="65000"/>
                    </a:srgbClr>
                  </a:innerShdw>
                </a:effectLst>
              </a:rPr>
              <a:t>8,0</a:t>
            </a:r>
            <a:r>
              <a:rPr lang="en-US" sz="1600" b="1" cap="none" spc="0" dirty="0">
                <a:ln w="1905"/>
                <a:solidFill>
                  <a:schemeClr val="bg1"/>
                </a:solidFill>
                <a:effectLst>
                  <a:innerShdw blurRad="69850" dist="43180" dir="5400000">
                    <a:srgbClr val="000000">
                      <a:alpha val="65000"/>
                    </a:srgbClr>
                  </a:innerShdw>
                </a:effectLst>
              </a:rPr>
              <a:t>00,000</a:t>
            </a:r>
          </a:p>
        </p:txBody>
      </p:sp>
    </p:spTree>
    <p:extLst>
      <p:ext uri="{BB962C8B-B14F-4D97-AF65-F5344CB8AC3E}">
        <p14:creationId xmlns:p14="http://schemas.microsoft.com/office/powerpoint/2010/main" val="3571453473"/>
      </p:ext>
    </p:extLst>
  </p:cSld>
  <p:clrMapOvr>
    <a:masterClrMapping/>
  </p:clrMapOvr>
  <p:transition spd="slow">
    <p:wipe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a:t>January 2022</a:t>
            </a:r>
          </a:p>
        </p:txBody>
      </p:sp>
      <p:sp>
        <p:nvSpPr>
          <p:cNvPr id="5" name="Slide Number Placeholder 4"/>
          <p:cNvSpPr>
            <a:spLocks noGrp="1"/>
          </p:cNvSpPr>
          <p:nvPr>
            <p:ph type="sldNum" sz="quarter" idx="12"/>
          </p:nvPr>
        </p:nvSpPr>
        <p:spPr/>
        <p:txBody>
          <a:bodyPr/>
          <a:lstStyle/>
          <a:p>
            <a:fld id="{8B029824-C0FE-4500-AD39-B628196C05B5}" type="slidenum">
              <a:rPr lang="en-US" smtClean="0"/>
              <a:t>23</a:t>
            </a:fld>
            <a:endParaRPr lang="en-US" dirty="0"/>
          </a:p>
        </p:txBody>
      </p:sp>
      <p:sp>
        <p:nvSpPr>
          <p:cNvPr id="6" name="Title 1"/>
          <p:cNvSpPr>
            <a:spLocks noGrp="1"/>
          </p:cNvSpPr>
          <p:nvPr>
            <p:ph type="title"/>
          </p:nvPr>
        </p:nvSpPr>
        <p:spPr>
          <a:xfrm>
            <a:off x="723900" y="710619"/>
            <a:ext cx="7543800" cy="543434"/>
          </a:xfrm>
        </p:spPr>
        <p:style>
          <a:lnRef idx="0">
            <a:schemeClr val="accent2"/>
          </a:lnRef>
          <a:fillRef idx="3">
            <a:schemeClr val="accent2"/>
          </a:fillRef>
          <a:effectRef idx="3">
            <a:schemeClr val="accent2"/>
          </a:effectRef>
          <a:fontRef idx="minor">
            <a:schemeClr val="lt1"/>
          </a:fontRef>
        </p:style>
        <p:txBody>
          <a:bodyPr anchor="t">
            <a:noAutofit/>
          </a:bodyPr>
          <a:lstStyle/>
          <a:p>
            <a:r>
              <a:rPr lang="en-US" sz="2800" b="1" dirty="0"/>
              <a:t>Essential Need: Non-Discretionary Costs… </a:t>
            </a:r>
            <a:br>
              <a:rPr lang="en-US" sz="2400" b="1" dirty="0"/>
            </a:br>
            <a:br>
              <a:rPr lang="en-US" sz="2400" b="1" dirty="0"/>
            </a:br>
            <a:r>
              <a:rPr lang="en-US" sz="2400" b="1" dirty="0"/>
              <a:t> </a:t>
            </a:r>
            <a:br>
              <a:rPr lang="en-US" sz="2400" b="1" dirty="0"/>
            </a:br>
            <a:endParaRPr lang="en-US" sz="2400" b="1" dirty="0"/>
          </a:p>
        </p:txBody>
      </p:sp>
      <p:graphicFrame>
        <p:nvGraphicFramePr>
          <p:cNvPr id="7" name="Table 6"/>
          <p:cNvGraphicFramePr>
            <a:graphicFrameLocks noGrp="1"/>
          </p:cNvGraphicFramePr>
          <p:nvPr>
            <p:extLst>
              <p:ext uri="{D42A27DB-BD31-4B8C-83A1-F6EECF244321}">
                <p14:modId xmlns:p14="http://schemas.microsoft.com/office/powerpoint/2010/main" val="3590489969"/>
              </p:ext>
            </p:extLst>
          </p:nvPr>
        </p:nvGraphicFramePr>
        <p:xfrm>
          <a:off x="723900" y="1297479"/>
          <a:ext cx="7543800" cy="4580202"/>
        </p:xfrm>
        <a:graphic>
          <a:graphicData uri="http://schemas.openxmlformats.org/drawingml/2006/table">
            <a:tbl>
              <a:tblPr firstRow="1" bandRow="1">
                <a:tableStyleId>{21E4AEA4-8DFA-4A89-87EB-49C32662AFE0}</a:tableStyleId>
              </a:tblPr>
              <a:tblGrid>
                <a:gridCol w="1409700">
                  <a:extLst>
                    <a:ext uri="{9D8B030D-6E8A-4147-A177-3AD203B41FA5}">
                      <a16:colId xmlns:a16="http://schemas.microsoft.com/office/drawing/2014/main" val="20000"/>
                    </a:ext>
                  </a:extLst>
                </a:gridCol>
                <a:gridCol w="4724400">
                  <a:extLst>
                    <a:ext uri="{9D8B030D-6E8A-4147-A177-3AD203B41FA5}">
                      <a16:colId xmlns:a16="http://schemas.microsoft.com/office/drawing/2014/main" val="20001"/>
                    </a:ext>
                  </a:extLst>
                </a:gridCol>
                <a:gridCol w="1409700">
                  <a:extLst>
                    <a:ext uri="{9D8B030D-6E8A-4147-A177-3AD203B41FA5}">
                      <a16:colId xmlns:a16="http://schemas.microsoft.com/office/drawing/2014/main" val="20002"/>
                    </a:ext>
                  </a:extLst>
                </a:gridCol>
              </a:tblGrid>
              <a:tr h="289610">
                <a:tc>
                  <a:txBody>
                    <a:bodyPr/>
                    <a:lstStyle/>
                    <a:p>
                      <a:pPr algn="ctr"/>
                      <a:r>
                        <a:rPr lang="en-US" sz="1200" dirty="0"/>
                        <a:t>Area</a:t>
                      </a:r>
                    </a:p>
                  </a:txBody>
                  <a:tcPr/>
                </a:tc>
                <a:tc>
                  <a:txBody>
                    <a:bodyPr/>
                    <a:lstStyle/>
                    <a:p>
                      <a:pPr algn="ctr"/>
                      <a:r>
                        <a:rPr lang="en-US" sz="1200" dirty="0"/>
                        <a:t>Explanation</a:t>
                      </a:r>
                    </a:p>
                  </a:txBody>
                  <a:tcPr/>
                </a:tc>
                <a:tc>
                  <a:txBody>
                    <a:bodyPr/>
                    <a:lstStyle/>
                    <a:p>
                      <a:pPr algn="ctr"/>
                      <a:r>
                        <a:rPr lang="en-US" sz="1200" dirty="0"/>
                        <a:t>Projected</a:t>
                      </a:r>
                      <a:r>
                        <a:rPr lang="en-US" sz="1200" baseline="0" dirty="0"/>
                        <a:t> Amount</a:t>
                      </a:r>
                      <a:endParaRPr lang="en-US" sz="1200" dirty="0"/>
                    </a:p>
                  </a:txBody>
                  <a:tcPr/>
                </a:tc>
                <a:extLst>
                  <a:ext uri="{0D108BD9-81ED-4DB2-BD59-A6C34878D82A}">
                    <a16:rowId xmlns:a16="http://schemas.microsoft.com/office/drawing/2014/main" val="10000"/>
                  </a:ext>
                </a:extLst>
              </a:tr>
              <a:tr h="577012">
                <a:tc>
                  <a:txBody>
                    <a:bodyPr/>
                    <a:lstStyle/>
                    <a:p>
                      <a:r>
                        <a:rPr lang="en-US" sz="1100" b="1" dirty="0"/>
                        <a:t>Collective Bargaining</a:t>
                      </a:r>
                      <a:r>
                        <a:rPr lang="en-US" sz="1100" b="1" baseline="0" dirty="0"/>
                        <a:t> Agreements </a:t>
                      </a:r>
                      <a:endParaRPr lang="en-US" sz="1100" b="1" dirty="0"/>
                    </a:p>
                  </a:txBody>
                  <a:tcPr/>
                </a:tc>
                <a:tc>
                  <a:txBody>
                    <a:bodyPr/>
                    <a:lstStyle/>
                    <a:p>
                      <a:pPr marL="171450" indent="-171450">
                        <a:buFont typeface="Arial" panose="020B0604020202020204" pitchFamily="34" charset="0"/>
                        <a:buChar char="•"/>
                      </a:pPr>
                      <a:r>
                        <a:rPr lang="en-US" sz="1100" baseline="0" dirty="0"/>
                        <a:t>Certified: BEA (Step movement) + BCAS 4.32%</a:t>
                      </a:r>
                    </a:p>
                    <a:p>
                      <a:pPr marL="171450" indent="-171450">
                        <a:buFont typeface="Arial" panose="020B0604020202020204" pitchFamily="34" charset="0"/>
                        <a:buChar char="•"/>
                      </a:pPr>
                      <a:r>
                        <a:rPr lang="en-US" sz="1100" baseline="0" dirty="0"/>
                        <a:t>AFSCME_J 2%; Nurses 2%; BSCA_Z_LIUNA 2%; NAGE 2% </a:t>
                      </a:r>
                    </a:p>
                    <a:p>
                      <a:pPr marL="171450" indent="-171450">
                        <a:buFont typeface="Arial" panose="020B0604020202020204" pitchFamily="34" charset="0"/>
                        <a:buChar char="•"/>
                      </a:pPr>
                      <a:r>
                        <a:rPr lang="en-US" sz="1100" baseline="0" dirty="0"/>
                        <a:t>Plus: Medicare, MERF, Social Security (as applicable)</a:t>
                      </a:r>
                    </a:p>
                  </a:txBody>
                  <a:tcPr/>
                </a:tc>
                <a:tc>
                  <a:txBody>
                    <a:bodyPr/>
                    <a:lstStyle/>
                    <a:p>
                      <a:pPr algn="r"/>
                      <a:r>
                        <a:rPr lang="en-US" sz="1200" b="1" dirty="0"/>
                        <a:t>$5,150,000</a:t>
                      </a:r>
                    </a:p>
                  </a:txBody>
                  <a:tcPr/>
                </a:tc>
                <a:extLst>
                  <a:ext uri="{0D108BD9-81ED-4DB2-BD59-A6C34878D82A}">
                    <a16:rowId xmlns:a16="http://schemas.microsoft.com/office/drawing/2014/main" val="10001"/>
                  </a:ext>
                </a:extLst>
              </a:tr>
              <a:tr h="266313">
                <a:tc>
                  <a:txBody>
                    <a:bodyPr/>
                    <a:lstStyle/>
                    <a:p>
                      <a:r>
                        <a:rPr lang="en-US" sz="1100" b="1" dirty="0"/>
                        <a:t>Health Insurance</a:t>
                      </a:r>
                    </a:p>
                  </a:txBody>
                  <a:tcPr/>
                </a:tc>
                <a:tc>
                  <a:txBody>
                    <a:bodyPr/>
                    <a:lstStyle/>
                    <a:p>
                      <a:pPr marL="171450" indent="-171450">
                        <a:buFont typeface="Arial" panose="020B0604020202020204" pitchFamily="34" charset="0"/>
                        <a:buChar char="•"/>
                      </a:pPr>
                      <a:r>
                        <a:rPr lang="en-US" sz="1100" dirty="0"/>
                        <a:t>Projected </a:t>
                      </a:r>
                      <a:r>
                        <a:rPr lang="en-US" sz="1100" b="1" dirty="0">
                          <a:solidFill>
                            <a:srgbClr val="C00000"/>
                          </a:solidFill>
                        </a:rPr>
                        <a:t>6.0%</a:t>
                      </a:r>
                      <a:r>
                        <a:rPr lang="en-US" sz="1100" dirty="0"/>
                        <a:t> Growth Trend - </a:t>
                      </a:r>
                      <a:r>
                        <a:rPr lang="en-US" sz="1100" b="1" dirty="0"/>
                        <a:t>Active</a:t>
                      </a:r>
                      <a:r>
                        <a:rPr lang="en-US" sz="1100" b="1" baseline="0" dirty="0"/>
                        <a:t> Employees and Retirees</a:t>
                      </a:r>
                      <a:endParaRPr lang="en-US" sz="1100" b="1" dirty="0"/>
                    </a:p>
                  </a:txBody>
                  <a:tcPr/>
                </a:tc>
                <a:tc>
                  <a:txBody>
                    <a:bodyPr/>
                    <a:lstStyle/>
                    <a:p>
                      <a:pPr algn="r"/>
                      <a:r>
                        <a:rPr lang="en-US" sz="1200" b="1" dirty="0"/>
                        <a:t>$3,300,000</a:t>
                      </a:r>
                    </a:p>
                  </a:txBody>
                  <a:tcPr/>
                </a:tc>
                <a:extLst>
                  <a:ext uri="{0D108BD9-81ED-4DB2-BD59-A6C34878D82A}">
                    <a16:rowId xmlns:a16="http://schemas.microsoft.com/office/drawing/2014/main" val="10002"/>
                  </a:ext>
                </a:extLst>
              </a:tr>
              <a:tr h="266313">
                <a:tc>
                  <a:txBody>
                    <a:bodyPr/>
                    <a:lstStyle/>
                    <a:p>
                      <a:r>
                        <a:rPr lang="en-US" sz="1100" b="1" dirty="0"/>
                        <a:t>MERF</a:t>
                      </a:r>
                    </a:p>
                  </a:txBody>
                  <a:tcPr/>
                </a:tc>
                <a:tc>
                  <a:txBody>
                    <a:bodyPr/>
                    <a:lstStyle/>
                    <a:p>
                      <a:pPr marL="171450" indent="-171450">
                        <a:buFont typeface="Arial" panose="020B0604020202020204" pitchFamily="34" charset="0"/>
                        <a:buChar char="•"/>
                      </a:pPr>
                      <a:r>
                        <a:rPr lang="en-US" sz="1100" b="1" dirty="0"/>
                        <a:t>20.20%, increased by </a:t>
                      </a:r>
                      <a:r>
                        <a:rPr lang="en-US" sz="1100" b="1" dirty="0">
                          <a:solidFill>
                            <a:srgbClr val="C00000"/>
                          </a:solidFill>
                        </a:rPr>
                        <a:t>1.15%</a:t>
                      </a:r>
                      <a:r>
                        <a:rPr lang="en-US" sz="1100" b="1" dirty="0"/>
                        <a:t> from 19.05%</a:t>
                      </a:r>
                    </a:p>
                  </a:txBody>
                  <a:tcPr/>
                </a:tc>
                <a:tc>
                  <a:txBody>
                    <a:bodyPr/>
                    <a:lstStyle/>
                    <a:p>
                      <a:pPr algn="r"/>
                      <a:r>
                        <a:rPr lang="en-US" sz="1200" b="1" dirty="0"/>
                        <a:t>$1,000,000</a:t>
                      </a:r>
                    </a:p>
                  </a:txBody>
                  <a:tcPr/>
                </a:tc>
                <a:extLst>
                  <a:ext uri="{0D108BD9-81ED-4DB2-BD59-A6C34878D82A}">
                    <a16:rowId xmlns:a16="http://schemas.microsoft.com/office/drawing/2014/main" val="2466386537"/>
                  </a:ext>
                </a:extLst>
              </a:tr>
              <a:tr h="266313">
                <a:tc>
                  <a:txBody>
                    <a:bodyPr/>
                    <a:lstStyle/>
                    <a:p>
                      <a:r>
                        <a:rPr lang="en-US" sz="1100" b="1" dirty="0"/>
                        <a:t>Special Education</a:t>
                      </a:r>
                    </a:p>
                  </a:txBody>
                  <a:tcPr/>
                </a:tc>
                <a:tc>
                  <a:txBody>
                    <a:bodyPr/>
                    <a:lstStyle/>
                    <a:p>
                      <a:pPr marL="171450" indent="-171450">
                        <a:buFont typeface="Arial" panose="020B0604020202020204" pitchFamily="34" charset="0"/>
                        <a:buChar char="•"/>
                      </a:pPr>
                      <a:r>
                        <a:rPr lang="en-US" sz="1100" dirty="0"/>
                        <a:t>Projected escalated </a:t>
                      </a:r>
                      <a:r>
                        <a:rPr lang="en-US" sz="1100" b="1" i="1" baseline="0" dirty="0"/>
                        <a:t>costs </a:t>
                      </a:r>
                      <a:r>
                        <a:rPr lang="en-US" sz="1000" b="1" i="1" baseline="0" dirty="0"/>
                        <a:t>(including OOD)</a:t>
                      </a:r>
                      <a:endParaRPr lang="en-US" sz="1100" b="1" i="1" baseline="0" dirty="0"/>
                    </a:p>
                  </a:txBody>
                  <a:tcPr/>
                </a:tc>
                <a:tc>
                  <a:txBody>
                    <a:bodyPr/>
                    <a:lstStyle/>
                    <a:p>
                      <a:pPr algn="r"/>
                      <a:r>
                        <a:rPr lang="en-US" sz="1200" b="1" dirty="0"/>
                        <a:t>$1,000,000   </a:t>
                      </a:r>
                    </a:p>
                  </a:txBody>
                  <a:tcPr/>
                </a:tc>
                <a:extLst>
                  <a:ext uri="{0D108BD9-81ED-4DB2-BD59-A6C34878D82A}">
                    <a16:rowId xmlns:a16="http://schemas.microsoft.com/office/drawing/2014/main" val="399273907"/>
                  </a:ext>
                </a:extLst>
              </a:tr>
              <a:tr h="266313">
                <a:tc>
                  <a:txBody>
                    <a:bodyPr/>
                    <a:lstStyle/>
                    <a:p>
                      <a:r>
                        <a:rPr lang="en-US" sz="1100" b="1" dirty="0"/>
                        <a:t>Transportation</a:t>
                      </a:r>
                    </a:p>
                  </a:txBody>
                  <a:tcPr/>
                </a:tc>
                <a:tc>
                  <a:txBody>
                    <a:bodyPr/>
                    <a:lstStyle/>
                    <a:p>
                      <a:pPr marL="171450" indent="-171450">
                        <a:buFont typeface="Arial" panose="020B0604020202020204" pitchFamily="34" charset="0"/>
                        <a:buChar char="•"/>
                      </a:pPr>
                      <a:r>
                        <a:rPr lang="en-US" sz="1100" dirty="0"/>
                        <a:t>As per the new transportation contract, starting 7/1/22. Projection: +3.5%</a:t>
                      </a:r>
                      <a:endParaRPr lang="en-US" sz="1100" baseline="0" dirty="0"/>
                    </a:p>
                  </a:txBody>
                  <a:tcPr/>
                </a:tc>
                <a:tc>
                  <a:txBody>
                    <a:bodyPr/>
                    <a:lstStyle/>
                    <a:p>
                      <a:pPr algn="r"/>
                      <a:r>
                        <a:rPr lang="en-US" sz="1200" b="1" baseline="0" dirty="0"/>
                        <a:t>$700,000</a:t>
                      </a:r>
                    </a:p>
                  </a:txBody>
                  <a:tcPr/>
                </a:tc>
                <a:extLst>
                  <a:ext uri="{0D108BD9-81ED-4DB2-BD59-A6C34878D82A}">
                    <a16:rowId xmlns:a16="http://schemas.microsoft.com/office/drawing/2014/main" val="10004"/>
                  </a:ext>
                </a:extLst>
              </a:tr>
              <a:tr h="286016">
                <a:tc>
                  <a:txBody>
                    <a:bodyPr/>
                    <a:lstStyle/>
                    <a:p>
                      <a:r>
                        <a:rPr lang="en-US" sz="1100" b="1" dirty="0"/>
                        <a:t>Internal Service Fund</a:t>
                      </a:r>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aseline="0" dirty="0"/>
                        <a:t>FY22 Projection: Apply $2.0M from the pre-FY19 (CT Partnership) surplus.</a:t>
                      </a:r>
                    </a:p>
                  </a:txBody>
                  <a:tcPr/>
                </a:tc>
                <a:tc>
                  <a:txBody>
                    <a:bodyPr/>
                    <a:lstStyle/>
                    <a:p>
                      <a:pPr algn="r"/>
                      <a:r>
                        <a:rPr lang="en-US" sz="1200" b="1" dirty="0"/>
                        <a:t>$2,000,000</a:t>
                      </a:r>
                    </a:p>
                  </a:txBody>
                  <a:tcPr/>
                </a:tc>
                <a:extLst>
                  <a:ext uri="{0D108BD9-81ED-4DB2-BD59-A6C34878D82A}">
                    <a16:rowId xmlns:a16="http://schemas.microsoft.com/office/drawing/2014/main" val="667420747"/>
                  </a:ext>
                </a:extLst>
              </a:tr>
              <a:tr h="286016">
                <a:tc>
                  <a:txBody>
                    <a:bodyPr/>
                    <a:lstStyle/>
                    <a:p>
                      <a:r>
                        <a:rPr lang="en-US" sz="1100" b="1" dirty="0"/>
                        <a:t>Internal Service Fund</a:t>
                      </a:r>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aseline="0" dirty="0"/>
                        <a:t>FY22 Projection: Apply $4.0M from the FY20 surplus.</a:t>
                      </a:r>
                    </a:p>
                  </a:txBody>
                  <a:tcPr/>
                </a:tc>
                <a:tc>
                  <a:txBody>
                    <a:bodyPr/>
                    <a:lstStyle/>
                    <a:p>
                      <a:pPr algn="r"/>
                      <a:r>
                        <a:rPr lang="en-US" sz="1200" b="1" dirty="0"/>
                        <a:t>$4,000,000</a:t>
                      </a:r>
                    </a:p>
                  </a:txBody>
                  <a:tcPr/>
                </a:tc>
                <a:extLst>
                  <a:ext uri="{0D108BD9-81ED-4DB2-BD59-A6C34878D82A}">
                    <a16:rowId xmlns:a16="http://schemas.microsoft.com/office/drawing/2014/main" val="2711117280"/>
                  </a:ext>
                </a:extLst>
              </a:tr>
              <a:tr h="266313">
                <a:tc>
                  <a:txBody>
                    <a:bodyPr/>
                    <a:lstStyle/>
                    <a:p>
                      <a:r>
                        <a:rPr lang="en-US" sz="1100" b="1" dirty="0"/>
                        <a:t>Vacancy/Fill Factor</a:t>
                      </a:r>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aseline="0" dirty="0"/>
                        <a:t>Allowance to annualize FY22 new hires and fill carried over vacancies.</a:t>
                      </a:r>
                    </a:p>
                  </a:txBody>
                  <a:tcPr/>
                </a:tc>
                <a:tc>
                  <a:txBody>
                    <a:bodyPr/>
                    <a:lstStyle/>
                    <a:p>
                      <a:pPr algn="r"/>
                      <a:r>
                        <a:rPr lang="en-US" sz="1200" b="1" dirty="0"/>
                        <a:t>$2,050,000</a:t>
                      </a:r>
                    </a:p>
                  </a:txBody>
                  <a:tcPr/>
                </a:tc>
                <a:extLst>
                  <a:ext uri="{0D108BD9-81ED-4DB2-BD59-A6C34878D82A}">
                    <a16:rowId xmlns:a16="http://schemas.microsoft.com/office/drawing/2014/main" val="1735146839"/>
                  </a:ext>
                </a:extLst>
              </a:tr>
              <a:tr h="266313">
                <a:tc>
                  <a:txBody>
                    <a:bodyPr/>
                    <a:lstStyle/>
                    <a:p>
                      <a:endParaRPr lang="en-US" sz="1100" b="1" dirty="0"/>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100" baseline="0" dirty="0"/>
                    </a:p>
                  </a:txBody>
                  <a:tcPr/>
                </a:tc>
                <a:tc>
                  <a:txBody>
                    <a:bodyPr/>
                    <a:lstStyle/>
                    <a:p>
                      <a:pPr algn="r"/>
                      <a:endParaRPr lang="en-US" sz="1200" b="1" dirty="0"/>
                    </a:p>
                  </a:txBody>
                  <a:tcPr/>
                </a:tc>
                <a:extLst>
                  <a:ext uri="{0D108BD9-81ED-4DB2-BD59-A6C34878D82A}">
                    <a16:rowId xmlns:a16="http://schemas.microsoft.com/office/drawing/2014/main" val="1294492954"/>
                  </a:ext>
                </a:extLst>
              </a:tr>
              <a:tr h="220593">
                <a:tc>
                  <a:txBody>
                    <a:bodyPr/>
                    <a:lstStyle/>
                    <a:p>
                      <a:r>
                        <a:rPr lang="en-US" sz="1100" b="1" dirty="0"/>
                        <a:t>Reserve</a:t>
                      </a:r>
                    </a:p>
                  </a:txBody>
                  <a:tcPr/>
                </a:tc>
                <a:tc>
                  <a:txBody>
                    <a:bodyPr/>
                    <a:lstStyle/>
                    <a:p>
                      <a:pPr marL="171450" indent="-171450">
                        <a:buFont typeface="Arial" panose="020B0604020202020204" pitchFamily="34" charset="0"/>
                        <a:buChar char="•"/>
                      </a:pPr>
                      <a:r>
                        <a:rPr lang="en-US" sz="1100" dirty="0"/>
                        <a:t>Reserve</a:t>
                      </a:r>
                      <a:r>
                        <a:rPr lang="en-US" sz="1100" baseline="0" dirty="0"/>
                        <a:t> Fund [including offsets for potential grant revenue shortfalls]</a:t>
                      </a:r>
                      <a:endParaRPr lang="en-US" sz="1100" dirty="0"/>
                    </a:p>
                  </a:txBody>
                  <a:tcPr/>
                </a:tc>
                <a:tc>
                  <a:txBody>
                    <a:bodyPr/>
                    <a:lstStyle/>
                    <a:p>
                      <a:pPr algn="r"/>
                      <a:r>
                        <a:rPr lang="en-US" sz="1200" b="1" dirty="0"/>
                        <a:t>       $300,000</a:t>
                      </a:r>
                    </a:p>
                  </a:txBody>
                  <a:tcPr/>
                </a:tc>
                <a:extLst>
                  <a:ext uri="{0D108BD9-81ED-4DB2-BD59-A6C34878D82A}">
                    <a16:rowId xmlns:a16="http://schemas.microsoft.com/office/drawing/2014/main" val="1988369860"/>
                  </a:ext>
                </a:extLst>
              </a:tr>
              <a:tr h="266313">
                <a:tc>
                  <a:txBody>
                    <a:bodyPr/>
                    <a:lstStyle/>
                    <a:p>
                      <a:r>
                        <a:rPr lang="en-US" sz="1200" b="1" dirty="0">
                          <a:solidFill>
                            <a:srgbClr val="FF0000"/>
                          </a:solidFill>
                        </a:rPr>
                        <a:t>CREDITS</a:t>
                      </a:r>
                    </a:p>
                  </a:txBody>
                  <a:tcPr>
                    <a:solidFill>
                      <a:schemeClr val="accent2">
                        <a:lumMod val="50000"/>
                      </a:schemeClr>
                    </a:solidFill>
                  </a:tcPr>
                </a:tc>
                <a:tc>
                  <a:txBody>
                    <a:bodyPr/>
                    <a:lstStyle/>
                    <a:p>
                      <a:pPr marL="0" indent="0">
                        <a:buFont typeface="Arial" panose="020B0604020202020204" pitchFamily="34" charset="0"/>
                        <a:buNone/>
                      </a:pPr>
                      <a:endParaRPr lang="en-US" sz="1200" dirty="0"/>
                    </a:p>
                  </a:txBody>
                  <a:tcPr>
                    <a:solidFill>
                      <a:schemeClr val="accent2">
                        <a:lumMod val="50000"/>
                      </a:schemeClr>
                    </a:solidFill>
                  </a:tcPr>
                </a:tc>
                <a:tc>
                  <a:txBody>
                    <a:bodyPr/>
                    <a:lstStyle/>
                    <a:p>
                      <a:pPr algn="r"/>
                      <a:endParaRPr lang="en-US" sz="1200" dirty="0">
                        <a:solidFill>
                          <a:srgbClr val="FF0000"/>
                        </a:solidFill>
                      </a:endParaRPr>
                    </a:p>
                  </a:txBody>
                  <a:tcPr>
                    <a:solidFill>
                      <a:schemeClr val="accent2">
                        <a:lumMod val="50000"/>
                      </a:schemeClr>
                    </a:solidFill>
                  </a:tcPr>
                </a:tc>
                <a:extLst>
                  <a:ext uri="{0D108BD9-81ED-4DB2-BD59-A6C34878D82A}">
                    <a16:rowId xmlns:a16="http://schemas.microsoft.com/office/drawing/2014/main" val="10010"/>
                  </a:ext>
                </a:extLst>
              </a:tr>
              <a:tr h="577012">
                <a:tc>
                  <a:txBody>
                    <a:bodyPr/>
                    <a:lstStyle/>
                    <a:p>
                      <a:r>
                        <a:rPr lang="en-US" sz="1200" b="1" dirty="0">
                          <a:solidFill>
                            <a:srgbClr val="FF0000"/>
                          </a:solidFill>
                        </a:rPr>
                        <a:t>Turnover Savings</a:t>
                      </a:r>
                    </a:p>
                  </a:txBody>
                  <a:tcPr/>
                </a:tc>
                <a:tc>
                  <a:txBody>
                    <a:bodyPr/>
                    <a:lstStyle/>
                    <a:p>
                      <a:pPr marL="171450" indent="-171450">
                        <a:buFont typeface="Arial" panose="020B0604020202020204" pitchFamily="34" charset="0"/>
                        <a:buChar char="•"/>
                      </a:pPr>
                      <a:r>
                        <a:rPr lang="en-US" sz="1200" dirty="0"/>
                        <a:t>Staff Turnover (Attrition) Savings – Projected  </a:t>
                      </a:r>
                    </a:p>
                    <a:p>
                      <a:pPr marL="0" indent="0">
                        <a:buFont typeface="Arial" panose="020B0604020202020204" pitchFamily="34" charset="0"/>
                        <a:buNone/>
                      </a:pPr>
                      <a:r>
                        <a:rPr lang="en-US" sz="1050" i="1" dirty="0"/>
                        <a:t>[Turnover savings generally result when an</a:t>
                      </a:r>
                      <a:r>
                        <a:rPr lang="en-US" sz="1050" i="1" baseline="0" dirty="0"/>
                        <a:t> employee retires and is replaced by a new employee at an entry level salary.]</a:t>
                      </a:r>
                      <a:endParaRPr lang="en-US" sz="1050" i="1" dirty="0"/>
                    </a:p>
                  </a:txBody>
                  <a:tcPr/>
                </a:tc>
                <a:tc>
                  <a:txBody>
                    <a:bodyPr/>
                    <a:lstStyle/>
                    <a:p>
                      <a:pPr algn="r"/>
                      <a:r>
                        <a:rPr lang="en-US" sz="1200" dirty="0">
                          <a:solidFill>
                            <a:srgbClr val="FF0000"/>
                          </a:solidFill>
                        </a:rPr>
                        <a:t>($1,500,000)</a:t>
                      </a:r>
                    </a:p>
                  </a:txBody>
                  <a:tcPr/>
                </a:tc>
                <a:extLst>
                  <a:ext uri="{0D108BD9-81ED-4DB2-BD59-A6C34878D82A}">
                    <a16:rowId xmlns:a16="http://schemas.microsoft.com/office/drawing/2014/main" val="1918468425"/>
                  </a:ext>
                </a:extLst>
              </a:tr>
              <a:tr h="325494">
                <a:tc>
                  <a:txBody>
                    <a:bodyPr/>
                    <a:lstStyle/>
                    <a:p>
                      <a:r>
                        <a:rPr lang="en-US" sz="1600" b="1" dirty="0">
                          <a:solidFill>
                            <a:srgbClr val="7030A0"/>
                          </a:solidFill>
                        </a:rPr>
                        <a:t>TOTAL</a:t>
                      </a:r>
                    </a:p>
                  </a:txBody>
                  <a:tcPr/>
                </a:tc>
                <a:tc>
                  <a:txBody>
                    <a:bodyPr/>
                    <a:lstStyle/>
                    <a:p>
                      <a:pPr marL="285750" indent="-285750">
                        <a:buFont typeface="Arial" panose="020B0604020202020204" pitchFamily="34" charset="0"/>
                        <a:buChar char="•"/>
                      </a:pPr>
                      <a:endParaRPr lang="en-US" sz="1400" dirty="0"/>
                    </a:p>
                  </a:txBody>
                  <a:tcPr/>
                </a:tc>
                <a:tc>
                  <a:txBody>
                    <a:bodyPr/>
                    <a:lstStyle/>
                    <a:p>
                      <a:pPr algn="ctr"/>
                      <a:r>
                        <a:rPr lang="en-US" sz="1600" b="1" dirty="0">
                          <a:solidFill>
                            <a:schemeClr val="tx1"/>
                          </a:solidFill>
                        </a:rPr>
                        <a:t>   $18,000,000</a:t>
                      </a:r>
                    </a:p>
                  </a:txBody>
                  <a:tcPr/>
                </a:tc>
                <a:extLst>
                  <a:ext uri="{0D108BD9-81ED-4DB2-BD59-A6C34878D82A}">
                    <a16:rowId xmlns:a16="http://schemas.microsoft.com/office/drawing/2014/main" val="10013"/>
                  </a:ext>
                </a:extLst>
              </a:tr>
            </a:tbl>
          </a:graphicData>
        </a:graphic>
      </p:graphicFrame>
      <p:sp>
        <p:nvSpPr>
          <p:cNvPr id="8" name="TextBox 7"/>
          <p:cNvSpPr txBox="1"/>
          <p:nvPr/>
        </p:nvSpPr>
        <p:spPr>
          <a:xfrm>
            <a:off x="7315200" y="745247"/>
            <a:ext cx="1371600" cy="615553"/>
          </a:xfrm>
          <a:prstGeom prst="rect">
            <a:avLst/>
          </a:prstGeom>
          <a:solidFill>
            <a:srgbClr val="7030A0"/>
          </a:solidFill>
          <a:scene3d>
            <a:camera prst="isometricOffAxis2Left"/>
            <a:lightRig rig="threePt" dir="t"/>
          </a:scene3d>
          <a:sp3d>
            <a:bevelT w="114300" prst="artDeco"/>
          </a:sp3d>
        </p:spPr>
        <p:txBody>
          <a:bodyPr wrap="square" rtlCol="0">
            <a:spAutoFit/>
          </a:bodyPr>
          <a:lstStyle/>
          <a:p>
            <a:pPr algn="ctr"/>
            <a:r>
              <a:rPr lang="en-US" sz="2000" b="1" dirty="0">
                <a:solidFill>
                  <a:schemeClr val="bg1"/>
                </a:solidFill>
              </a:rPr>
              <a:t>+18.0M</a:t>
            </a:r>
          </a:p>
          <a:p>
            <a:pPr algn="ctr"/>
            <a:r>
              <a:rPr lang="en-US" sz="1400" b="1" dirty="0">
                <a:solidFill>
                  <a:schemeClr val="bg1"/>
                </a:solidFill>
              </a:rPr>
              <a:t>minimum</a:t>
            </a:r>
          </a:p>
        </p:txBody>
      </p:sp>
      <p:sp>
        <p:nvSpPr>
          <p:cNvPr id="9" name="Title 1">
            <a:extLst>
              <a:ext uri="{FF2B5EF4-FFF2-40B4-BE49-F238E27FC236}">
                <a16:creationId xmlns:a16="http://schemas.microsoft.com/office/drawing/2014/main" id="{17582F7D-132D-42E8-9D66-36AE686B9E07}"/>
              </a:ext>
            </a:extLst>
          </p:cNvPr>
          <p:cNvSpPr txBox="1">
            <a:spLocks/>
          </p:cNvSpPr>
          <p:nvPr/>
        </p:nvSpPr>
        <p:spPr>
          <a:xfrm>
            <a:off x="457200" y="336695"/>
            <a:ext cx="1104900" cy="365125"/>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t">
            <a:noAutofit/>
          </a:bodyPr>
          <a:lstStyle>
            <a:lvl1pPr algn="l" defTabSz="914400" rtl="0" eaLnBrk="1" latinLnBrk="0" hangingPunct="1">
              <a:spcBef>
                <a:spcPct val="0"/>
              </a:spcBef>
              <a:buNone/>
              <a:defRPr sz="40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en-US" sz="2000" b="1" dirty="0"/>
              <a:t>2022-23</a:t>
            </a:r>
            <a:endParaRPr lang="en-US" sz="2800" b="1" dirty="0"/>
          </a:p>
        </p:txBody>
      </p:sp>
      <p:sp>
        <p:nvSpPr>
          <p:cNvPr id="10" name="Title 1">
            <a:extLst>
              <a:ext uri="{FF2B5EF4-FFF2-40B4-BE49-F238E27FC236}">
                <a16:creationId xmlns:a16="http://schemas.microsoft.com/office/drawing/2014/main" id="{18B32629-F846-4011-8B89-CD1677035C9D}"/>
              </a:ext>
            </a:extLst>
          </p:cNvPr>
          <p:cNvSpPr txBox="1">
            <a:spLocks/>
          </p:cNvSpPr>
          <p:nvPr/>
        </p:nvSpPr>
        <p:spPr>
          <a:xfrm>
            <a:off x="1600200" y="345493"/>
            <a:ext cx="2133600" cy="365125"/>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t">
            <a:noAutofit/>
          </a:bodyPr>
          <a:lstStyle>
            <a:lvl1pPr algn="l" defTabSz="914400" rtl="0" eaLnBrk="1" latinLnBrk="0" hangingPunct="1">
              <a:spcBef>
                <a:spcPct val="0"/>
              </a:spcBef>
              <a:buNone/>
              <a:defRPr sz="40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en-US" sz="2000" b="1" dirty="0"/>
              <a:t>Operating Budget</a:t>
            </a:r>
            <a:endParaRPr lang="en-US" sz="2800" b="1" dirty="0"/>
          </a:p>
        </p:txBody>
      </p:sp>
      <p:sp>
        <p:nvSpPr>
          <p:cNvPr id="11" name="Content Placeholder 7">
            <a:extLst>
              <a:ext uri="{FF2B5EF4-FFF2-40B4-BE49-F238E27FC236}">
                <a16:creationId xmlns:a16="http://schemas.microsoft.com/office/drawing/2014/main" id="{5CEAEF5A-0A0D-4DA7-9C5A-10435F28BA13}"/>
              </a:ext>
            </a:extLst>
          </p:cNvPr>
          <p:cNvSpPr txBox="1">
            <a:spLocks/>
          </p:cNvSpPr>
          <p:nvPr/>
        </p:nvSpPr>
        <p:spPr>
          <a:xfrm>
            <a:off x="3276600" y="6019800"/>
            <a:ext cx="2209800" cy="470931"/>
          </a:xfrm>
          <a:prstGeom prst="rect">
            <a:avLst/>
          </a:prstGeom>
          <a:ln w="38100"/>
          <a:effectLst>
            <a:outerShdw blurRad="50800" dist="38100" dir="8100000" algn="tr" rotWithShape="0">
              <a:prstClr val="black">
                <a:alpha val="40000"/>
              </a:prstClr>
            </a:outerShdw>
          </a:effectLst>
          <a:scene3d>
            <a:camera prst="orthographicFront"/>
            <a:lightRig rig="threePt" dir="t"/>
          </a:scene3d>
          <a:sp3d>
            <a:bevelT w="165100" prst="coolSlant"/>
          </a:sp3d>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buNone/>
            </a:pPr>
            <a:r>
              <a:rPr lang="en-US" sz="2000" b="1" u="sng" dirty="0">
                <a:solidFill>
                  <a:srgbClr val="9900FF"/>
                </a:solidFill>
              </a:rPr>
              <a:t>$18.0M = +6.9%</a:t>
            </a:r>
          </a:p>
        </p:txBody>
      </p:sp>
    </p:spTree>
    <p:extLst>
      <p:ext uri="{BB962C8B-B14F-4D97-AF65-F5344CB8AC3E}">
        <p14:creationId xmlns:p14="http://schemas.microsoft.com/office/powerpoint/2010/main" val="625276751"/>
      </p:ext>
    </p:extLst>
  </p:cSld>
  <p:clrMapOvr>
    <a:masterClrMapping/>
  </p:clrMapOvr>
  <p:transition spd="slow">
    <p:wipe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1037E8-9AF3-4C1B-BE88-C81E02CF3644}"/>
              </a:ext>
            </a:extLst>
          </p:cNvPr>
          <p:cNvSpPr>
            <a:spLocks noGrp="1"/>
          </p:cNvSpPr>
          <p:nvPr>
            <p:ph type="dt" sz="half" idx="10"/>
          </p:nvPr>
        </p:nvSpPr>
        <p:spPr/>
        <p:txBody>
          <a:bodyPr/>
          <a:lstStyle/>
          <a:p>
            <a:r>
              <a:rPr lang="en-US" dirty="0"/>
              <a:t>January 2022</a:t>
            </a:r>
          </a:p>
        </p:txBody>
      </p:sp>
      <p:sp>
        <p:nvSpPr>
          <p:cNvPr id="3" name="Slide Number Placeholder 2">
            <a:extLst>
              <a:ext uri="{FF2B5EF4-FFF2-40B4-BE49-F238E27FC236}">
                <a16:creationId xmlns:a16="http://schemas.microsoft.com/office/drawing/2014/main" id="{9470FE13-6AEB-4C8D-8974-CC52C9C288EB}"/>
              </a:ext>
            </a:extLst>
          </p:cNvPr>
          <p:cNvSpPr>
            <a:spLocks noGrp="1"/>
          </p:cNvSpPr>
          <p:nvPr>
            <p:ph type="sldNum" sz="quarter" idx="12"/>
          </p:nvPr>
        </p:nvSpPr>
        <p:spPr/>
        <p:txBody>
          <a:bodyPr/>
          <a:lstStyle/>
          <a:p>
            <a:fld id="{8B029824-C0FE-4500-AD39-B628196C05B5}" type="slidenum">
              <a:rPr lang="en-US" smtClean="0"/>
              <a:t>24</a:t>
            </a:fld>
            <a:endParaRPr lang="en-US" dirty="0"/>
          </a:p>
        </p:txBody>
      </p:sp>
      <p:graphicFrame>
        <p:nvGraphicFramePr>
          <p:cNvPr id="5" name="Table 4">
            <a:extLst>
              <a:ext uri="{FF2B5EF4-FFF2-40B4-BE49-F238E27FC236}">
                <a16:creationId xmlns:a16="http://schemas.microsoft.com/office/drawing/2014/main" id="{29A3963F-6121-4C28-A215-5CC7C0AEDF5A}"/>
              </a:ext>
            </a:extLst>
          </p:cNvPr>
          <p:cNvGraphicFramePr>
            <a:graphicFrameLocks noGrp="1"/>
          </p:cNvGraphicFramePr>
          <p:nvPr>
            <p:extLst>
              <p:ext uri="{D42A27DB-BD31-4B8C-83A1-F6EECF244321}">
                <p14:modId xmlns:p14="http://schemas.microsoft.com/office/powerpoint/2010/main" val="679332845"/>
              </p:ext>
            </p:extLst>
          </p:nvPr>
        </p:nvGraphicFramePr>
        <p:xfrm>
          <a:off x="738107" y="1360528"/>
          <a:ext cx="7543800" cy="960170"/>
        </p:xfrm>
        <a:graphic>
          <a:graphicData uri="http://schemas.openxmlformats.org/drawingml/2006/table">
            <a:tbl>
              <a:tblPr firstRow="1" bandRow="1">
                <a:tableStyleId>{21E4AEA4-8DFA-4A89-87EB-49C32662AFE0}</a:tableStyleId>
              </a:tblPr>
              <a:tblGrid>
                <a:gridCol w="1409700">
                  <a:extLst>
                    <a:ext uri="{9D8B030D-6E8A-4147-A177-3AD203B41FA5}">
                      <a16:colId xmlns:a16="http://schemas.microsoft.com/office/drawing/2014/main" val="3657805597"/>
                    </a:ext>
                  </a:extLst>
                </a:gridCol>
                <a:gridCol w="4724400">
                  <a:extLst>
                    <a:ext uri="{9D8B030D-6E8A-4147-A177-3AD203B41FA5}">
                      <a16:colId xmlns:a16="http://schemas.microsoft.com/office/drawing/2014/main" val="4216295830"/>
                    </a:ext>
                  </a:extLst>
                </a:gridCol>
                <a:gridCol w="1409700">
                  <a:extLst>
                    <a:ext uri="{9D8B030D-6E8A-4147-A177-3AD203B41FA5}">
                      <a16:colId xmlns:a16="http://schemas.microsoft.com/office/drawing/2014/main" val="3825802413"/>
                    </a:ext>
                  </a:extLst>
                </a:gridCol>
              </a:tblGrid>
              <a:tr h="289610">
                <a:tc>
                  <a:txBody>
                    <a:bodyPr/>
                    <a:lstStyle/>
                    <a:p>
                      <a:pPr algn="ctr"/>
                      <a:r>
                        <a:rPr lang="en-US" sz="1200" dirty="0"/>
                        <a:t>Area</a:t>
                      </a:r>
                    </a:p>
                  </a:txBody>
                  <a:tcPr/>
                </a:tc>
                <a:tc>
                  <a:txBody>
                    <a:bodyPr/>
                    <a:lstStyle/>
                    <a:p>
                      <a:pPr algn="ctr"/>
                      <a:r>
                        <a:rPr lang="en-US" sz="1200" dirty="0"/>
                        <a:t>Explanation</a:t>
                      </a:r>
                    </a:p>
                  </a:txBody>
                  <a:tcPr/>
                </a:tc>
                <a:tc>
                  <a:txBody>
                    <a:bodyPr/>
                    <a:lstStyle/>
                    <a:p>
                      <a:pPr algn="ctr"/>
                      <a:r>
                        <a:rPr lang="en-US" sz="1200" dirty="0"/>
                        <a:t>Projected</a:t>
                      </a:r>
                      <a:r>
                        <a:rPr lang="en-US" sz="1200" baseline="0" dirty="0"/>
                        <a:t> Amount</a:t>
                      </a:r>
                      <a:endParaRPr lang="en-US" sz="1200" dirty="0"/>
                    </a:p>
                  </a:txBody>
                  <a:tcPr/>
                </a:tc>
                <a:extLst>
                  <a:ext uri="{0D108BD9-81ED-4DB2-BD59-A6C34878D82A}">
                    <a16:rowId xmlns:a16="http://schemas.microsoft.com/office/drawing/2014/main" val="1393010208"/>
                  </a:ext>
                </a:extLst>
              </a:tr>
              <a:tr h="577012">
                <a:tc>
                  <a:txBody>
                    <a:bodyPr/>
                    <a:lstStyle/>
                    <a:p>
                      <a:r>
                        <a:rPr lang="en-US" sz="1200" b="1" dirty="0"/>
                        <a:t>Collective Bargaining</a:t>
                      </a:r>
                      <a:r>
                        <a:rPr lang="en-US" sz="1200" b="1" baseline="0" dirty="0"/>
                        <a:t> Agreements </a:t>
                      </a:r>
                      <a:endParaRPr lang="en-US" sz="1200" b="1" dirty="0"/>
                    </a:p>
                  </a:txBody>
                  <a:tcPr/>
                </a:tc>
                <a:tc>
                  <a:txBody>
                    <a:bodyPr/>
                    <a:lstStyle/>
                    <a:p>
                      <a:pPr marL="171450" indent="-171450">
                        <a:buFont typeface="Arial" panose="020B0604020202020204" pitchFamily="34" charset="0"/>
                        <a:buChar char="•"/>
                      </a:pPr>
                      <a:r>
                        <a:rPr lang="en-US" sz="1100" baseline="0" dirty="0"/>
                        <a:t>Certified: BEA (Step movement) + BCAS 4.32%</a:t>
                      </a:r>
                    </a:p>
                    <a:p>
                      <a:pPr marL="171450" indent="-171450">
                        <a:buFont typeface="Arial" panose="020B0604020202020204" pitchFamily="34" charset="0"/>
                        <a:buChar char="•"/>
                      </a:pPr>
                      <a:r>
                        <a:rPr lang="en-US" sz="1100" baseline="0" dirty="0"/>
                        <a:t>AFSCME_J 2%; Nurses 2%; BSCA_Z_LIUNA 2%; NAGE 2% </a:t>
                      </a:r>
                    </a:p>
                    <a:p>
                      <a:pPr marL="171450" indent="-171450">
                        <a:buFont typeface="Arial" panose="020B0604020202020204" pitchFamily="34" charset="0"/>
                        <a:buChar char="•"/>
                      </a:pPr>
                      <a:r>
                        <a:rPr lang="en-US" sz="1100" baseline="0" dirty="0"/>
                        <a:t>Plus: Medicare, MERF, Social Security (as applicable)</a:t>
                      </a:r>
                    </a:p>
                  </a:txBody>
                  <a:tcPr/>
                </a:tc>
                <a:tc>
                  <a:txBody>
                    <a:bodyPr/>
                    <a:lstStyle/>
                    <a:p>
                      <a:pPr algn="ctr"/>
                      <a:r>
                        <a:rPr lang="en-US" sz="1400" b="1" dirty="0"/>
                        <a:t>$5,150,000</a:t>
                      </a:r>
                    </a:p>
                    <a:p>
                      <a:pPr algn="ctr"/>
                      <a:r>
                        <a:rPr lang="en-US" sz="1200" b="1" i="1" dirty="0"/>
                        <a:t>1.85% of requested total budget</a:t>
                      </a:r>
                    </a:p>
                  </a:txBody>
                  <a:tcPr/>
                </a:tc>
                <a:extLst>
                  <a:ext uri="{0D108BD9-81ED-4DB2-BD59-A6C34878D82A}">
                    <a16:rowId xmlns:a16="http://schemas.microsoft.com/office/drawing/2014/main" val="3877860920"/>
                  </a:ext>
                </a:extLst>
              </a:tr>
            </a:tbl>
          </a:graphicData>
        </a:graphic>
      </p:graphicFrame>
      <p:sp>
        <p:nvSpPr>
          <p:cNvPr id="6" name="Title 1">
            <a:extLst>
              <a:ext uri="{FF2B5EF4-FFF2-40B4-BE49-F238E27FC236}">
                <a16:creationId xmlns:a16="http://schemas.microsoft.com/office/drawing/2014/main" id="{D2B0DA48-9904-40B8-8C3E-39D7630D3A9B}"/>
              </a:ext>
            </a:extLst>
          </p:cNvPr>
          <p:cNvSpPr txBox="1">
            <a:spLocks/>
          </p:cNvSpPr>
          <p:nvPr/>
        </p:nvSpPr>
        <p:spPr>
          <a:xfrm>
            <a:off x="723900" y="710619"/>
            <a:ext cx="7543800" cy="543434"/>
          </a:xfrm>
          <a:prstGeom prst="rect">
            <a:avLst/>
          </a:prstGeom>
        </p:spPr>
        <p:style>
          <a:lnRef idx="0">
            <a:schemeClr val="accent2"/>
          </a:lnRef>
          <a:fillRef idx="3">
            <a:schemeClr val="accent2"/>
          </a:fillRef>
          <a:effectRef idx="3">
            <a:schemeClr val="accent2"/>
          </a:effectRef>
          <a:fontRef idx="minor">
            <a:schemeClr val="lt1"/>
          </a:fontRef>
        </p:style>
        <p:txBody>
          <a:bodyPr anchor="t">
            <a:noAutofit/>
          </a:bodyPr>
          <a:lstStyle>
            <a:lvl1pPr algn="l" defTabSz="914400" rtl="0" eaLnBrk="1" latinLnBrk="0" hangingPunct="1">
              <a:spcBef>
                <a:spcPct val="0"/>
              </a:spcBef>
              <a:buNone/>
              <a:defRPr sz="40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en-US" sz="2800" b="1" dirty="0"/>
              <a:t>Essential Need: Non-Discretionary Costs… </a:t>
            </a:r>
            <a:br>
              <a:rPr lang="en-US" sz="2400" b="1" dirty="0"/>
            </a:br>
            <a:br>
              <a:rPr lang="en-US" sz="2400" b="1" dirty="0"/>
            </a:br>
            <a:r>
              <a:rPr lang="en-US" sz="2400" b="1" dirty="0"/>
              <a:t> </a:t>
            </a:r>
            <a:br>
              <a:rPr lang="en-US" sz="2400" b="1" dirty="0"/>
            </a:br>
            <a:endParaRPr lang="en-US" sz="2400" b="1" dirty="0"/>
          </a:p>
        </p:txBody>
      </p:sp>
      <p:sp>
        <p:nvSpPr>
          <p:cNvPr id="7" name="Title 1">
            <a:extLst>
              <a:ext uri="{FF2B5EF4-FFF2-40B4-BE49-F238E27FC236}">
                <a16:creationId xmlns:a16="http://schemas.microsoft.com/office/drawing/2014/main" id="{AC30B361-F40F-41AA-A79A-1DA35980F75B}"/>
              </a:ext>
            </a:extLst>
          </p:cNvPr>
          <p:cNvSpPr txBox="1">
            <a:spLocks/>
          </p:cNvSpPr>
          <p:nvPr/>
        </p:nvSpPr>
        <p:spPr>
          <a:xfrm>
            <a:off x="457200" y="336695"/>
            <a:ext cx="1104900" cy="365125"/>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t">
            <a:noAutofit/>
          </a:bodyPr>
          <a:lstStyle>
            <a:lvl1pPr algn="l" defTabSz="914400" rtl="0" eaLnBrk="1" latinLnBrk="0" hangingPunct="1">
              <a:spcBef>
                <a:spcPct val="0"/>
              </a:spcBef>
              <a:buNone/>
              <a:defRPr sz="40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en-US" sz="2000" b="1" dirty="0"/>
              <a:t>2022-23</a:t>
            </a:r>
            <a:endParaRPr lang="en-US" sz="2800" b="1" dirty="0"/>
          </a:p>
        </p:txBody>
      </p:sp>
      <p:sp>
        <p:nvSpPr>
          <p:cNvPr id="8" name="Title 1">
            <a:extLst>
              <a:ext uri="{FF2B5EF4-FFF2-40B4-BE49-F238E27FC236}">
                <a16:creationId xmlns:a16="http://schemas.microsoft.com/office/drawing/2014/main" id="{8D8475C3-FE9A-433A-B49E-0951E1665A8C}"/>
              </a:ext>
            </a:extLst>
          </p:cNvPr>
          <p:cNvSpPr txBox="1">
            <a:spLocks/>
          </p:cNvSpPr>
          <p:nvPr/>
        </p:nvSpPr>
        <p:spPr>
          <a:xfrm>
            <a:off x="1600200" y="345493"/>
            <a:ext cx="2133600" cy="365125"/>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t">
            <a:noAutofit/>
          </a:bodyPr>
          <a:lstStyle>
            <a:lvl1pPr algn="l" defTabSz="914400" rtl="0" eaLnBrk="1" latinLnBrk="0" hangingPunct="1">
              <a:spcBef>
                <a:spcPct val="0"/>
              </a:spcBef>
              <a:buNone/>
              <a:defRPr sz="40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en-US" sz="2000" b="1" dirty="0"/>
              <a:t>Operating Budget</a:t>
            </a:r>
            <a:endParaRPr lang="en-US" sz="2800" b="1" dirty="0"/>
          </a:p>
        </p:txBody>
      </p:sp>
      <p:graphicFrame>
        <p:nvGraphicFramePr>
          <p:cNvPr id="9" name="Table 9">
            <a:extLst>
              <a:ext uri="{FF2B5EF4-FFF2-40B4-BE49-F238E27FC236}">
                <a16:creationId xmlns:a16="http://schemas.microsoft.com/office/drawing/2014/main" id="{10585AC0-8669-4967-B592-8B1978AD301D}"/>
              </a:ext>
            </a:extLst>
          </p:cNvPr>
          <p:cNvGraphicFramePr>
            <a:graphicFrameLocks noGrp="1"/>
          </p:cNvGraphicFramePr>
          <p:nvPr>
            <p:extLst>
              <p:ext uri="{D42A27DB-BD31-4B8C-83A1-F6EECF244321}">
                <p14:modId xmlns:p14="http://schemas.microsoft.com/office/powerpoint/2010/main" val="3879723870"/>
              </p:ext>
            </p:extLst>
          </p:nvPr>
        </p:nvGraphicFramePr>
        <p:xfrm>
          <a:off x="1219200" y="2350973"/>
          <a:ext cx="6553200" cy="3708400"/>
        </p:xfrm>
        <a:graphic>
          <a:graphicData uri="http://schemas.openxmlformats.org/drawingml/2006/table">
            <a:tbl>
              <a:tblPr firstRow="1" bandRow="1">
                <a:tableStyleId>{7DF18680-E054-41AD-8BC1-D1AEF772440D}</a:tableStyleId>
              </a:tblPr>
              <a:tblGrid>
                <a:gridCol w="4014988">
                  <a:extLst>
                    <a:ext uri="{9D8B030D-6E8A-4147-A177-3AD203B41FA5}">
                      <a16:colId xmlns:a16="http://schemas.microsoft.com/office/drawing/2014/main" val="1606240192"/>
                    </a:ext>
                  </a:extLst>
                </a:gridCol>
                <a:gridCol w="2538212">
                  <a:extLst>
                    <a:ext uri="{9D8B030D-6E8A-4147-A177-3AD203B41FA5}">
                      <a16:colId xmlns:a16="http://schemas.microsoft.com/office/drawing/2014/main" val="2742291889"/>
                    </a:ext>
                  </a:extLst>
                </a:gridCol>
              </a:tblGrid>
              <a:tr h="370840">
                <a:tc>
                  <a:txBody>
                    <a:bodyPr/>
                    <a:lstStyle/>
                    <a:p>
                      <a:r>
                        <a:rPr lang="en-US" b="1" dirty="0"/>
                        <a:t>Personnel Category</a:t>
                      </a:r>
                    </a:p>
                  </a:txBody>
                  <a:tcPr/>
                </a:tc>
                <a:tc>
                  <a:txBody>
                    <a:bodyPr/>
                    <a:lstStyle/>
                    <a:p>
                      <a:r>
                        <a:rPr lang="en-US" dirty="0"/>
                        <a:t>CBA Amount - Projected</a:t>
                      </a:r>
                    </a:p>
                  </a:txBody>
                  <a:tcPr/>
                </a:tc>
                <a:extLst>
                  <a:ext uri="{0D108BD9-81ED-4DB2-BD59-A6C34878D82A}">
                    <a16:rowId xmlns:a16="http://schemas.microsoft.com/office/drawing/2014/main" val="2963793936"/>
                  </a:ext>
                </a:extLst>
              </a:tr>
              <a:tr h="370840">
                <a:tc>
                  <a:txBody>
                    <a:bodyPr/>
                    <a:lstStyle/>
                    <a:p>
                      <a:r>
                        <a:rPr lang="en-US" b="1" dirty="0"/>
                        <a:t>BEA - Teachers</a:t>
                      </a:r>
                    </a:p>
                  </a:txBody>
                  <a:tcPr/>
                </a:tc>
                <a:tc>
                  <a:txBody>
                    <a:bodyPr/>
                    <a:lstStyle/>
                    <a:p>
                      <a:pPr algn="l"/>
                      <a:r>
                        <a:rPr lang="en-US" b="1" dirty="0"/>
                        <a:t>$4,125,000</a:t>
                      </a:r>
                    </a:p>
                  </a:txBody>
                  <a:tcPr/>
                </a:tc>
                <a:extLst>
                  <a:ext uri="{0D108BD9-81ED-4DB2-BD59-A6C34878D82A}">
                    <a16:rowId xmlns:a16="http://schemas.microsoft.com/office/drawing/2014/main" val="1906070811"/>
                  </a:ext>
                </a:extLst>
              </a:tr>
              <a:tr h="370840">
                <a:tc>
                  <a:txBody>
                    <a:bodyPr/>
                    <a:lstStyle/>
                    <a:p>
                      <a:r>
                        <a:rPr lang="en-US" b="1" dirty="0"/>
                        <a:t>BCAS – Administrators and Supervisors</a:t>
                      </a:r>
                    </a:p>
                  </a:txBody>
                  <a:tcPr/>
                </a:tc>
                <a:tc>
                  <a:txBody>
                    <a:bodyPr/>
                    <a:lstStyle/>
                    <a:p>
                      <a:pPr algn="l"/>
                      <a:r>
                        <a:rPr lang="en-US" b="1" dirty="0">
                          <a:solidFill>
                            <a:schemeClr val="tx1"/>
                          </a:solidFill>
                        </a:rPr>
                        <a:t>$500,000</a:t>
                      </a:r>
                    </a:p>
                  </a:txBody>
                  <a:tcPr/>
                </a:tc>
                <a:extLst>
                  <a:ext uri="{0D108BD9-81ED-4DB2-BD59-A6C34878D82A}">
                    <a16:rowId xmlns:a16="http://schemas.microsoft.com/office/drawing/2014/main" val="2582426263"/>
                  </a:ext>
                </a:extLst>
              </a:tr>
              <a:tr h="370840">
                <a:tc>
                  <a:txBody>
                    <a:bodyPr/>
                    <a:lstStyle/>
                    <a:p>
                      <a:r>
                        <a:rPr lang="en-US" b="1" dirty="0"/>
                        <a:t>AFSCME &amp; “J” Unaffiliated</a:t>
                      </a:r>
                    </a:p>
                  </a:txBody>
                  <a:tcPr/>
                </a:tc>
                <a:tc>
                  <a:txBody>
                    <a:bodyPr/>
                    <a:lstStyle/>
                    <a:p>
                      <a:pPr algn="l"/>
                      <a:r>
                        <a:rPr lang="en-US" b="1" dirty="0"/>
                        <a:t>$120,000</a:t>
                      </a:r>
                    </a:p>
                  </a:txBody>
                  <a:tcPr/>
                </a:tc>
                <a:extLst>
                  <a:ext uri="{0D108BD9-81ED-4DB2-BD59-A6C34878D82A}">
                    <a16:rowId xmlns:a16="http://schemas.microsoft.com/office/drawing/2014/main" val="542335246"/>
                  </a:ext>
                </a:extLst>
              </a:tr>
              <a:tr h="370840">
                <a:tc>
                  <a:txBody>
                    <a:bodyPr/>
                    <a:lstStyle/>
                    <a:p>
                      <a:r>
                        <a:rPr lang="en-US" b="1" dirty="0"/>
                        <a:t>Nurses</a:t>
                      </a:r>
                    </a:p>
                  </a:txBody>
                  <a:tcPr/>
                </a:tc>
                <a:tc>
                  <a:txBody>
                    <a:bodyPr/>
                    <a:lstStyle/>
                    <a:p>
                      <a:pPr algn="l"/>
                      <a:r>
                        <a:rPr lang="en-US" b="1" dirty="0"/>
                        <a:t>$50,000</a:t>
                      </a:r>
                    </a:p>
                  </a:txBody>
                  <a:tcPr/>
                </a:tc>
                <a:extLst>
                  <a:ext uri="{0D108BD9-81ED-4DB2-BD59-A6C34878D82A}">
                    <a16:rowId xmlns:a16="http://schemas.microsoft.com/office/drawing/2014/main" val="514697041"/>
                  </a:ext>
                </a:extLst>
              </a:tr>
              <a:tr h="370840">
                <a:tc>
                  <a:txBody>
                    <a:bodyPr/>
                    <a:lstStyle/>
                    <a:p>
                      <a:r>
                        <a:rPr lang="en-US" b="1" dirty="0"/>
                        <a:t>Liuna</a:t>
                      </a:r>
                    </a:p>
                  </a:txBody>
                  <a:tcPr/>
                </a:tc>
                <a:tc>
                  <a:txBody>
                    <a:bodyPr/>
                    <a:lstStyle/>
                    <a:p>
                      <a:pPr algn="l"/>
                      <a:r>
                        <a:rPr lang="en-US" b="1" dirty="0"/>
                        <a:t>$15,000</a:t>
                      </a:r>
                    </a:p>
                  </a:txBody>
                  <a:tcPr/>
                </a:tc>
                <a:extLst>
                  <a:ext uri="{0D108BD9-81ED-4DB2-BD59-A6C34878D82A}">
                    <a16:rowId xmlns:a16="http://schemas.microsoft.com/office/drawing/2014/main" val="1646976411"/>
                  </a:ext>
                </a:extLst>
              </a:tr>
              <a:tr h="370840">
                <a:tc>
                  <a:txBody>
                    <a:bodyPr/>
                    <a:lstStyle/>
                    <a:p>
                      <a:r>
                        <a:rPr lang="en-US" b="1" dirty="0"/>
                        <a:t>NAGE</a:t>
                      </a:r>
                    </a:p>
                  </a:txBody>
                  <a:tcPr/>
                </a:tc>
                <a:tc>
                  <a:txBody>
                    <a:bodyPr/>
                    <a:lstStyle/>
                    <a:p>
                      <a:pPr algn="l"/>
                      <a:r>
                        <a:rPr lang="en-US" b="1" dirty="0"/>
                        <a:t>$75,000</a:t>
                      </a:r>
                    </a:p>
                  </a:txBody>
                  <a:tcPr/>
                </a:tc>
                <a:extLst>
                  <a:ext uri="{0D108BD9-81ED-4DB2-BD59-A6C34878D82A}">
                    <a16:rowId xmlns:a16="http://schemas.microsoft.com/office/drawing/2014/main" val="954654776"/>
                  </a:ext>
                </a:extLst>
              </a:tr>
              <a:tr h="370840">
                <a:tc>
                  <a:txBody>
                    <a:bodyPr/>
                    <a:lstStyle/>
                    <a:p>
                      <a:r>
                        <a:rPr lang="en-US" b="1" dirty="0"/>
                        <a:t>Trades</a:t>
                      </a:r>
                    </a:p>
                  </a:txBody>
                  <a:tcPr/>
                </a:tc>
                <a:tc>
                  <a:txBody>
                    <a:bodyPr/>
                    <a:lstStyle/>
                    <a:p>
                      <a:pPr algn="l"/>
                      <a:r>
                        <a:rPr lang="en-US" b="1" dirty="0"/>
                        <a:t>$40,000</a:t>
                      </a:r>
                    </a:p>
                  </a:txBody>
                  <a:tcPr/>
                </a:tc>
                <a:extLst>
                  <a:ext uri="{0D108BD9-81ED-4DB2-BD59-A6C34878D82A}">
                    <a16:rowId xmlns:a16="http://schemas.microsoft.com/office/drawing/2014/main" val="1354665908"/>
                  </a:ext>
                </a:extLst>
              </a:tr>
              <a:tr h="370840">
                <a:tc>
                  <a:txBody>
                    <a:bodyPr/>
                    <a:lstStyle/>
                    <a:p>
                      <a:r>
                        <a:rPr lang="en-US" b="1" dirty="0"/>
                        <a:t>City Supervisors &amp; “Z” Unaffiliated</a:t>
                      </a:r>
                    </a:p>
                  </a:txBody>
                  <a:tcPr/>
                </a:tc>
                <a:tc>
                  <a:txBody>
                    <a:bodyPr/>
                    <a:lstStyle/>
                    <a:p>
                      <a:pPr algn="l"/>
                      <a:r>
                        <a:rPr lang="en-US" b="1" dirty="0"/>
                        <a:t>$65,000</a:t>
                      </a:r>
                    </a:p>
                  </a:txBody>
                  <a:tcPr/>
                </a:tc>
                <a:extLst>
                  <a:ext uri="{0D108BD9-81ED-4DB2-BD59-A6C34878D82A}">
                    <a16:rowId xmlns:a16="http://schemas.microsoft.com/office/drawing/2014/main" val="4089518770"/>
                  </a:ext>
                </a:extLst>
              </a:tr>
              <a:tr h="370840">
                <a:tc>
                  <a:txBody>
                    <a:bodyPr/>
                    <a:lstStyle/>
                    <a:p>
                      <a:r>
                        <a:rPr lang="en-US" b="1" dirty="0"/>
                        <a:t>Medicare + Social Security</a:t>
                      </a:r>
                    </a:p>
                  </a:txBody>
                  <a:tcPr/>
                </a:tc>
                <a:tc>
                  <a:txBody>
                    <a:bodyPr/>
                    <a:lstStyle/>
                    <a:p>
                      <a:pPr algn="l"/>
                      <a:r>
                        <a:rPr lang="en-US" b="1" dirty="0"/>
                        <a:t>$150,000</a:t>
                      </a:r>
                    </a:p>
                  </a:txBody>
                  <a:tcPr/>
                </a:tc>
                <a:extLst>
                  <a:ext uri="{0D108BD9-81ED-4DB2-BD59-A6C34878D82A}">
                    <a16:rowId xmlns:a16="http://schemas.microsoft.com/office/drawing/2014/main" val="3033070761"/>
                  </a:ext>
                </a:extLst>
              </a:tr>
            </a:tbl>
          </a:graphicData>
        </a:graphic>
      </p:graphicFrame>
    </p:spTree>
    <p:extLst>
      <p:ext uri="{BB962C8B-B14F-4D97-AF65-F5344CB8AC3E}">
        <p14:creationId xmlns:p14="http://schemas.microsoft.com/office/powerpoint/2010/main" val="227861377"/>
      </p:ext>
    </p:extLst>
  </p:cSld>
  <p:clrMapOvr>
    <a:masterClrMapping/>
  </p:clrMapOvr>
  <p:transition spd="slow">
    <p:wipe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468" y="710943"/>
            <a:ext cx="7472170" cy="1009948"/>
          </a:xfrm>
        </p:spPr>
        <p:style>
          <a:lnRef idx="0">
            <a:schemeClr val="accent2"/>
          </a:lnRef>
          <a:fillRef idx="3">
            <a:schemeClr val="accent2"/>
          </a:fillRef>
          <a:effectRef idx="3">
            <a:schemeClr val="accent2"/>
          </a:effectRef>
          <a:fontRef idx="minor">
            <a:schemeClr val="lt1"/>
          </a:fontRef>
        </p:style>
        <p:txBody>
          <a:bodyPr anchor="ctr">
            <a:normAutofit/>
          </a:bodyPr>
          <a:lstStyle/>
          <a:p>
            <a:r>
              <a:rPr lang="en-US" sz="3000" b="1" dirty="0"/>
              <a:t>2022-23 Operating Budget </a:t>
            </a:r>
            <a:br>
              <a:rPr lang="en-US" sz="3000" b="1" dirty="0"/>
            </a:br>
            <a:r>
              <a:rPr lang="en-US" sz="3000" b="1" dirty="0"/>
              <a:t>Request: CITY Appropriation</a:t>
            </a:r>
          </a:p>
        </p:txBody>
      </p:sp>
      <p:sp>
        <p:nvSpPr>
          <p:cNvPr id="4" name="Date Placeholder 3"/>
          <p:cNvSpPr>
            <a:spLocks noGrp="1"/>
          </p:cNvSpPr>
          <p:nvPr>
            <p:ph type="dt" sz="half" idx="10"/>
          </p:nvPr>
        </p:nvSpPr>
        <p:spPr/>
        <p:txBody>
          <a:bodyPr/>
          <a:lstStyle/>
          <a:p>
            <a:r>
              <a:rPr lang="en-US" dirty="0"/>
              <a:t>January 2022</a:t>
            </a:r>
          </a:p>
        </p:txBody>
      </p:sp>
      <p:sp>
        <p:nvSpPr>
          <p:cNvPr id="10" name="Content Placeholder 7"/>
          <p:cNvSpPr txBox="1">
            <a:spLocks/>
          </p:cNvSpPr>
          <p:nvPr/>
        </p:nvSpPr>
        <p:spPr>
          <a:xfrm>
            <a:off x="898451" y="1981200"/>
            <a:ext cx="7315200" cy="3771900"/>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365760" lvl="1" indent="0">
              <a:buNone/>
            </a:pPr>
            <a:endParaRPr lang="en-US" dirty="0"/>
          </a:p>
          <a:p>
            <a:pPr marL="68580" indent="0">
              <a:buFont typeface="Wingdings 2" pitchFamily="18" charset="2"/>
              <a:buNone/>
              <a:tabLst>
                <a:tab pos="457200" algn="l"/>
              </a:tabLst>
            </a:pPr>
            <a:r>
              <a:rPr lang="en-US" sz="2100" i="1" dirty="0">
                <a:solidFill>
                  <a:schemeClr val="tx1"/>
                </a:solidFill>
              </a:rPr>
              <a:t>	</a:t>
            </a:r>
            <a:endParaRPr lang="en-US" dirty="0"/>
          </a:p>
        </p:txBody>
      </p:sp>
      <p:sp>
        <p:nvSpPr>
          <p:cNvPr id="11" name="Slide Number Placeholder 10"/>
          <p:cNvSpPr>
            <a:spLocks noGrp="1"/>
          </p:cNvSpPr>
          <p:nvPr>
            <p:ph type="sldNum" sz="quarter" idx="12"/>
          </p:nvPr>
        </p:nvSpPr>
        <p:spPr/>
        <p:txBody>
          <a:bodyPr/>
          <a:lstStyle/>
          <a:p>
            <a:fld id="{8B029824-C0FE-4500-AD39-B628196C05B5}" type="slidenum">
              <a:rPr lang="en-US" smtClean="0"/>
              <a:t>25</a:t>
            </a:fld>
            <a:endParaRPr lang="en-US" dirty="0"/>
          </a:p>
        </p:txBody>
      </p:sp>
      <p:sp>
        <p:nvSpPr>
          <p:cNvPr id="8" name="TextBox 7"/>
          <p:cNvSpPr txBox="1"/>
          <p:nvPr/>
        </p:nvSpPr>
        <p:spPr>
          <a:xfrm>
            <a:off x="6477000" y="760749"/>
            <a:ext cx="1905000" cy="1015663"/>
          </a:xfrm>
          <a:prstGeom prst="rect">
            <a:avLst/>
          </a:prstGeom>
          <a:solidFill>
            <a:srgbClr val="9900FF"/>
          </a:solidFill>
          <a:scene3d>
            <a:camera prst="isometricOffAxis2Left"/>
            <a:lightRig rig="threePt" dir="t"/>
          </a:scene3d>
          <a:sp3d>
            <a:bevelT w="114300" prst="artDeco"/>
          </a:sp3d>
        </p:spPr>
        <p:txBody>
          <a:bodyPr wrap="square" rtlCol="0">
            <a:spAutoFit/>
          </a:bodyPr>
          <a:lstStyle/>
          <a:p>
            <a:pPr algn="ctr"/>
            <a:r>
              <a:rPr lang="en-US" sz="2000" b="1" dirty="0">
                <a:solidFill>
                  <a:schemeClr val="bg1"/>
                </a:solidFill>
              </a:rPr>
              <a:t>+ $8.5M</a:t>
            </a:r>
          </a:p>
          <a:p>
            <a:pPr algn="ctr"/>
            <a:r>
              <a:rPr lang="en-US" sz="2000" b="1" dirty="0">
                <a:solidFill>
                  <a:schemeClr val="bg1"/>
                </a:solidFill>
              </a:rPr>
              <a:t>Requested City Share</a:t>
            </a:r>
          </a:p>
        </p:txBody>
      </p:sp>
      <p:sp>
        <p:nvSpPr>
          <p:cNvPr id="5" name="TextBox 4">
            <a:extLst>
              <a:ext uri="{FF2B5EF4-FFF2-40B4-BE49-F238E27FC236}">
                <a16:creationId xmlns:a16="http://schemas.microsoft.com/office/drawing/2014/main" id="{49485A32-42F9-45E8-92ED-50CE9747991B}"/>
              </a:ext>
            </a:extLst>
          </p:cNvPr>
          <p:cNvSpPr txBox="1"/>
          <p:nvPr/>
        </p:nvSpPr>
        <p:spPr>
          <a:xfrm>
            <a:off x="835464" y="1776412"/>
            <a:ext cx="4215837" cy="3477875"/>
          </a:xfrm>
          <a:prstGeom prst="rect">
            <a:avLst/>
          </a:prstGeom>
          <a:ln w="38100"/>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000" b="1" dirty="0"/>
              <a:t>Requested CITY Revenue</a:t>
            </a:r>
          </a:p>
          <a:p>
            <a:pPr marL="285750" indent="-285750">
              <a:buFont typeface="Arial" panose="020B0604020202020204" pitchFamily="34" charset="0"/>
              <a:buChar char="•"/>
            </a:pPr>
            <a:r>
              <a:rPr lang="en-US" sz="2400" b="1" dirty="0">
                <a:solidFill>
                  <a:srgbClr val="0070C0"/>
                </a:solidFill>
              </a:rPr>
              <a:t>CITY = </a:t>
            </a:r>
            <a:r>
              <a:rPr lang="en-US" sz="2400" b="1" u="sng" dirty="0">
                <a:solidFill>
                  <a:srgbClr val="0070C0"/>
                </a:solidFill>
              </a:rPr>
              <a:t>+$8.5M </a:t>
            </a:r>
          </a:p>
          <a:p>
            <a:r>
              <a:rPr lang="en-US" sz="2400" b="1" dirty="0">
                <a:solidFill>
                  <a:srgbClr val="0070C0"/>
                </a:solidFill>
              </a:rPr>
              <a:t>             = +3.3% of total budget</a:t>
            </a:r>
          </a:p>
          <a:p>
            <a:r>
              <a:rPr lang="en-US" sz="2400" b="1" dirty="0">
                <a:solidFill>
                  <a:srgbClr val="0070C0"/>
                </a:solidFill>
              </a:rPr>
              <a:t>             = </a:t>
            </a:r>
            <a:r>
              <a:rPr lang="en-US" sz="2400" b="1" dirty="0">
                <a:solidFill>
                  <a:srgbClr val="0070C0"/>
                </a:solidFill>
                <a:highlight>
                  <a:srgbClr val="FFFF00"/>
                </a:highlight>
              </a:rPr>
              <a:t>+12% of city share</a:t>
            </a:r>
          </a:p>
          <a:p>
            <a:pPr lvl="1"/>
            <a:endParaRPr lang="en-US" sz="800" b="1" u="sng" dirty="0"/>
          </a:p>
          <a:p>
            <a:pPr marL="742950" lvl="1" indent="-285750">
              <a:buFont typeface="Arial" panose="020B0604020202020204" pitchFamily="34" charset="0"/>
              <a:buChar char="•"/>
            </a:pPr>
            <a:r>
              <a:rPr lang="en-US" sz="2000" b="1" u="sng" dirty="0"/>
              <a:t>$8.5M </a:t>
            </a:r>
            <a:r>
              <a:rPr lang="en-US" sz="2000" dirty="0"/>
              <a:t>= to contribute </a:t>
            </a:r>
            <a:r>
              <a:rPr lang="en-US" sz="2000" i="1" dirty="0"/>
              <a:t>partially</a:t>
            </a:r>
            <a:r>
              <a:rPr lang="en-US" sz="2000" dirty="0"/>
              <a:t> to non-discretionary costs, including salary increases (stipulated in collective bargaining agreements), health insurance/MERF growth.</a:t>
            </a:r>
          </a:p>
        </p:txBody>
      </p:sp>
      <p:sp>
        <p:nvSpPr>
          <p:cNvPr id="6" name="Rectangle 5">
            <a:extLst>
              <a:ext uri="{FF2B5EF4-FFF2-40B4-BE49-F238E27FC236}">
                <a16:creationId xmlns:a16="http://schemas.microsoft.com/office/drawing/2014/main" id="{A1F4460A-F51A-4EC5-A5B2-3C1C9DF354ED}"/>
              </a:ext>
            </a:extLst>
          </p:cNvPr>
          <p:cNvSpPr/>
          <p:nvPr/>
        </p:nvSpPr>
        <p:spPr>
          <a:xfrm>
            <a:off x="5315174" y="4924872"/>
            <a:ext cx="2993362" cy="1015663"/>
          </a:xfrm>
          <a:prstGeom prst="rect">
            <a:avLst/>
          </a:prstGeom>
          <a:scene3d>
            <a:camera prst="orthographicFront">
              <a:rot lat="0" lon="0" rev="0"/>
            </a:camera>
            <a:lightRig rig="threePt" dir="tl">
              <a:rot lat="0" lon="0" rev="20400000"/>
            </a:lightRig>
          </a:scene3d>
          <a:sp3d contourW="15875" prstMaterial="metal">
            <a:bevelT w="101600" h="25400"/>
            <a:contourClr>
              <a:schemeClr val="accent5">
                <a:shade val="30000"/>
              </a:schemeClr>
            </a:contourClr>
          </a:sp3d>
        </p:spPr>
        <p:style>
          <a:lnRef idx="0">
            <a:schemeClr val="accent5"/>
          </a:lnRef>
          <a:fillRef idx="3">
            <a:schemeClr val="accent5"/>
          </a:fillRef>
          <a:effectRef idx="3">
            <a:schemeClr val="accent5"/>
          </a:effectRef>
          <a:fontRef idx="minor">
            <a:schemeClr val="lt1"/>
          </a:fontRef>
        </p:style>
        <p:txBody>
          <a:bodyPr wrap="square">
            <a:spAutoFit/>
          </a:bodyPr>
          <a:lstStyle/>
          <a:p>
            <a:r>
              <a:rPr lang="en-US" sz="1500" b="1" dirty="0">
                <a:solidFill>
                  <a:schemeClr val="bg1"/>
                </a:solidFill>
              </a:rPr>
              <a:t>City Share: +3.3% of the total budget would equate to average growth in the City Share= .92%/year (8 years).</a:t>
            </a:r>
          </a:p>
        </p:txBody>
      </p:sp>
      <p:graphicFrame>
        <p:nvGraphicFramePr>
          <p:cNvPr id="12" name="Table 11">
            <a:extLst>
              <a:ext uri="{FF2B5EF4-FFF2-40B4-BE49-F238E27FC236}">
                <a16:creationId xmlns:a16="http://schemas.microsoft.com/office/drawing/2014/main" id="{A61A4AE0-53D3-4D52-9D84-7424EC727446}"/>
              </a:ext>
            </a:extLst>
          </p:cNvPr>
          <p:cNvGraphicFramePr>
            <a:graphicFrameLocks noGrp="1"/>
          </p:cNvGraphicFramePr>
          <p:nvPr>
            <p:extLst>
              <p:ext uri="{D42A27DB-BD31-4B8C-83A1-F6EECF244321}">
                <p14:modId xmlns:p14="http://schemas.microsoft.com/office/powerpoint/2010/main" val="1332358102"/>
              </p:ext>
            </p:extLst>
          </p:nvPr>
        </p:nvGraphicFramePr>
        <p:xfrm>
          <a:off x="5315174" y="1930845"/>
          <a:ext cx="2933700" cy="2686050"/>
        </p:xfrm>
        <a:graphic>
          <a:graphicData uri="http://schemas.openxmlformats.org/drawingml/2006/table">
            <a:tbl>
              <a:tblPr/>
              <a:tblGrid>
                <a:gridCol w="635000">
                  <a:extLst>
                    <a:ext uri="{9D8B030D-6E8A-4147-A177-3AD203B41FA5}">
                      <a16:colId xmlns:a16="http://schemas.microsoft.com/office/drawing/2014/main" val="552782700"/>
                    </a:ext>
                  </a:extLst>
                </a:gridCol>
                <a:gridCol w="723900">
                  <a:extLst>
                    <a:ext uri="{9D8B030D-6E8A-4147-A177-3AD203B41FA5}">
                      <a16:colId xmlns:a16="http://schemas.microsoft.com/office/drawing/2014/main" val="3340983300"/>
                    </a:ext>
                  </a:extLst>
                </a:gridCol>
                <a:gridCol w="800100">
                  <a:extLst>
                    <a:ext uri="{9D8B030D-6E8A-4147-A177-3AD203B41FA5}">
                      <a16:colId xmlns:a16="http://schemas.microsoft.com/office/drawing/2014/main" val="630734757"/>
                    </a:ext>
                  </a:extLst>
                </a:gridCol>
                <a:gridCol w="774700">
                  <a:extLst>
                    <a:ext uri="{9D8B030D-6E8A-4147-A177-3AD203B41FA5}">
                      <a16:colId xmlns:a16="http://schemas.microsoft.com/office/drawing/2014/main" val="3241901905"/>
                    </a:ext>
                  </a:extLst>
                </a:gridCol>
              </a:tblGrid>
              <a:tr h="234950">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a:noFill/>
                    </a:lnL>
                    <a:lnR w="12700" cap="flat" cmpd="sng" algn="ctr">
                      <a:solidFill>
                        <a:srgbClr val="0070C0"/>
                      </a:solidFill>
                      <a:prstDash val="solid"/>
                      <a:round/>
                      <a:headEnd type="none" w="med" len="med"/>
                      <a:tailEnd type="none" w="med" len="med"/>
                    </a:lnR>
                    <a:lnT>
                      <a:noFill/>
                    </a:lnT>
                    <a:lnB>
                      <a:noFill/>
                    </a:lnB>
                  </a:tcPr>
                </a:tc>
                <a:tc>
                  <a:txBody>
                    <a:bodyPr/>
                    <a:lstStyle/>
                    <a:p>
                      <a:pPr algn="ctr" fontAlgn="b"/>
                      <a:r>
                        <a:rPr lang="en-US" sz="1000" b="1" i="0" u="none" strike="noStrike" dirty="0">
                          <a:solidFill>
                            <a:srgbClr val="FFFFFF"/>
                          </a:solidFill>
                          <a:effectLst/>
                          <a:latin typeface="Calibri" panose="020F0502020204030204" pitchFamily="34" charset="0"/>
                        </a:rPr>
                        <a:t>TOTAL</a:t>
                      </a:r>
                    </a:p>
                  </a:txBody>
                  <a:tcPr marL="6350" marR="6350" marT="635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B050"/>
                    </a:solidFill>
                  </a:tcPr>
                </a:tc>
                <a:tc>
                  <a:txBody>
                    <a:bodyPr/>
                    <a:lstStyle/>
                    <a:p>
                      <a:pPr algn="ctr" fontAlgn="b"/>
                      <a:r>
                        <a:rPr lang="en-US" sz="1000" b="1" i="0" u="none" strike="noStrike" dirty="0">
                          <a:solidFill>
                            <a:srgbClr val="FFFFFF"/>
                          </a:solidFill>
                          <a:effectLst/>
                          <a:latin typeface="Calibri" panose="020F0502020204030204" pitchFamily="34" charset="0"/>
                        </a:rPr>
                        <a:t>CITY</a:t>
                      </a:r>
                    </a:p>
                  </a:txBody>
                  <a:tcPr marL="6350" marR="6350" marT="635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B050"/>
                    </a:solidFill>
                  </a:tcPr>
                </a:tc>
                <a:tc>
                  <a:txBody>
                    <a:bodyPr/>
                    <a:lstStyle/>
                    <a:p>
                      <a:pPr algn="ctr" fontAlgn="b"/>
                      <a:r>
                        <a:rPr lang="en-US" sz="1000" b="1" i="0" u="none" strike="noStrike" dirty="0">
                          <a:solidFill>
                            <a:srgbClr val="FFFFFF"/>
                          </a:solidFill>
                          <a:effectLst/>
                          <a:latin typeface="Calibri" panose="020F0502020204030204" pitchFamily="34" charset="0"/>
                        </a:rPr>
                        <a:t>STATE</a:t>
                      </a:r>
                    </a:p>
                  </a:txBody>
                  <a:tcPr marL="6350" marR="6350" marT="635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B050"/>
                    </a:solidFill>
                  </a:tcPr>
                </a:tc>
                <a:extLst>
                  <a:ext uri="{0D108BD9-81ED-4DB2-BD59-A6C34878D82A}">
                    <a16:rowId xmlns:a16="http://schemas.microsoft.com/office/drawing/2014/main" val="816462992"/>
                  </a:ext>
                </a:extLst>
              </a:tr>
              <a:tr h="234950">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a:noFill/>
                    </a:lnL>
                    <a:lnR w="12700" cap="flat" cmpd="sng" algn="ctr">
                      <a:solidFill>
                        <a:srgbClr val="0070C0"/>
                      </a:solidFill>
                      <a:prstDash val="solid"/>
                      <a:round/>
                      <a:headEnd type="none" w="med" len="med"/>
                      <a:tailEnd type="none" w="med" len="med"/>
                    </a:lnR>
                    <a:lnT>
                      <a:noFill/>
                    </a:lnT>
                    <a:lnB>
                      <a:noFill/>
                    </a:lnB>
                  </a:tcPr>
                </a:tc>
                <a:tc>
                  <a:txBody>
                    <a:bodyPr/>
                    <a:lstStyle/>
                    <a:p>
                      <a:pPr algn="ctr" fontAlgn="b"/>
                      <a:r>
                        <a:rPr lang="en-US" sz="1000" b="1" i="0" u="none" strike="noStrike" dirty="0">
                          <a:solidFill>
                            <a:srgbClr val="FFFFFF"/>
                          </a:solidFill>
                          <a:effectLst/>
                          <a:latin typeface="Calibri" panose="020F0502020204030204" pitchFamily="34" charset="0"/>
                        </a:rPr>
                        <a:t>% Growth</a:t>
                      </a:r>
                    </a:p>
                  </a:txBody>
                  <a:tcPr marL="6350" marR="6350" marT="635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B050"/>
                    </a:solidFill>
                  </a:tcPr>
                </a:tc>
                <a:tc>
                  <a:txBody>
                    <a:bodyPr/>
                    <a:lstStyle/>
                    <a:p>
                      <a:pPr algn="ctr" fontAlgn="b"/>
                      <a:r>
                        <a:rPr lang="en-US" sz="1000" b="1" i="0" u="none" strike="noStrike" dirty="0">
                          <a:solidFill>
                            <a:srgbClr val="FFFFFF"/>
                          </a:solidFill>
                          <a:effectLst/>
                          <a:latin typeface="Calibri" panose="020F0502020204030204" pitchFamily="34" charset="0"/>
                        </a:rPr>
                        <a:t>% Growth</a:t>
                      </a:r>
                    </a:p>
                  </a:txBody>
                  <a:tcPr marL="6350" marR="6350" marT="635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B050"/>
                    </a:solidFill>
                  </a:tcPr>
                </a:tc>
                <a:tc>
                  <a:txBody>
                    <a:bodyPr/>
                    <a:lstStyle/>
                    <a:p>
                      <a:pPr algn="ctr" fontAlgn="b"/>
                      <a:r>
                        <a:rPr lang="en-US" sz="1000" b="1" i="0" u="none" strike="noStrike" dirty="0">
                          <a:solidFill>
                            <a:srgbClr val="FFFFFF"/>
                          </a:solidFill>
                          <a:effectLst/>
                          <a:latin typeface="Calibri" panose="020F0502020204030204" pitchFamily="34" charset="0"/>
                        </a:rPr>
                        <a:t>% Growth</a:t>
                      </a:r>
                    </a:p>
                  </a:txBody>
                  <a:tcPr marL="6350" marR="6350" marT="635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B050"/>
                    </a:solidFill>
                  </a:tcPr>
                </a:tc>
                <a:extLst>
                  <a:ext uri="{0D108BD9-81ED-4DB2-BD59-A6C34878D82A}">
                    <a16:rowId xmlns:a16="http://schemas.microsoft.com/office/drawing/2014/main" val="381272774"/>
                  </a:ext>
                </a:extLst>
              </a:tr>
              <a:tr h="234950">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a:noFill/>
                    </a:lnL>
                    <a:lnR w="12700" cap="flat" cmpd="sng" algn="ctr">
                      <a:solidFill>
                        <a:srgbClr val="0070C0"/>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tcPr>
                </a:tc>
                <a:tc>
                  <a:txBody>
                    <a:bodyPr/>
                    <a:lstStyle/>
                    <a:p>
                      <a:pPr algn="ctr" fontAlgn="b"/>
                      <a:r>
                        <a:rPr lang="en-US" sz="1000" b="1" i="0" u="none" strike="noStrike" dirty="0">
                          <a:solidFill>
                            <a:srgbClr val="FFFFFF"/>
                          </a:solidFill>
                          <a:effectLst/>
                          <a:latin typeface="Calibri" panose="020F0502020204030204" pitchFamily="34" charset="0"/>
                        </a:rPr>
                        <a:t>w. Alliance</a:t>
                      </a:r>
                    </a:p>
                  </a:txBody>
                  <a:tcPr marL="6350" marR="6350" marT="635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B050"/>
                    </a:solidFill>
                  </a:tcPr>
                </a:tc>
                <a:tc>
                  <a:txBody>
                    <a:bodyPr/>
                    <a:lstStyle/>
                    <a:p>
                      <a:pPr algn="ctr" fontAlgn="b"/>
                      <a:r>
                        <a:rPr lang="en-US" sz="1000" b="1" i="0" u="none" strike="noStrike" dirty="0">
                          <a:solidFill>
                            <a:srgbClr val="FFFFFF"/>
                          </a:solidFill>
                          <a:effectLst/>
                          <a:latin typeface="Calibri" panose="020F0502020204030204" pitchFamily="34" charset="0"/>
                        </a:rPr>
                        <a:t>w. Alliance</a:t>
                      </a:r>
                    </a:p>
                  </a:txBody>
                  <a:tcPr marL="6350" marR="6350" marT="635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B050"/>
                    </a:solidFill>
                  </a:tcPr>
                </a:tc>
                <a:tc>
                  <a:txBody>
                    <a:bodyPr/>
                    <a:lstStyle/>
                    <a:p>
                      <a:pPr algn="ctr" fontAlgn="b"/>
                      <a:r>
                        <a:rPr lang="en-US" sz="1000" b="1" i="0" u="none" strike="noStrike" dirty="0">
                          <a:solidFill>
                            <a:srgbClr val="FFFFFF"/>
                          </a:solidFill>
                          <a:effectLst/>
                          <a:latin typeface="Calibri" panose="020F0502020204030204" pitchFamily="34" charset="0"/>
                        </a:rPr>
                        <a:t>w. Alliance</a:t>
                      </a:r>
                    </a:p>
                  </a:txBody>
                  <a:tcPr marL="6350" marR="6350" marT="635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B050"/>
                    </a:solidFill>
                  </a:tcPr>
                </a:tc>
                <a:extLst>
                  <a:ext uri="{0D108BD9-81ED-4DB2-BD59-A6C34878D82A}">
                    <a16:rowId xmlns:a16="http://schemas.microsoft.com/office/drawing/2014/main" val="1017690885"/>
                  </a:ext>
                </a:extLst>
              </a:tr>
              <a:tr h="234950">
                <a:tc>
                  <a:txBody>
                    <a:bodyPr/>
                    <a:lstStyle/>
                    <a:p>
                      <a:pPr algn="l" fontAlgn="b"/>
                      <a:r>
                        <a:rPr lang="en-US" sz="1000" b="1" i="0" u="none" strike="noStrike" dirty="0">
                          <a:solidFill>
                            <a:srgbClr val="FFFFFF"/>
                          </a:solidFill>
                          <a:effectLst/>
                          <a:latin typeface="Calibri" panose="020F0502020204030204" pitchFamily="34" charset="0"/>
                        </a:rPr>
                        <a:t>Year</a:t>
                      </a:r>
                    </a:p>
                  </a:txBody>
                  <a:tcPr marL="6350" marR="6350" marT="635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B050"/>
                    </a:solidFill>
                  </a:tcPr>
                </a:tc>
                <a:tc>
                  <a:txBody>
                    <a:bodyPr/>
                    <a:lstStyle/>
                    <a:p>
                      <a:pPr algn="ctr" fontAlgn="b"/>
                      <a:r>
                        <a:rPr lang="en-US" sz="1000" b="1" i="0" u="none" strike="noStrike" dirty="0">
                          <a:solidFill>
                            <a:srgbClr val="FFFFFF"/>
                          </a:solidFill>
                          <a:effectLst/>
                          <a:latin typeface="Calibri" panose="020F0502020204030204" pitchFamily="34" charset="0"/>
                        </a:rPr>
                        <a:t>Total Budget</a:t>
                      </a:r>
                    </a:p>
                  </a:txBody>
                  <a:tcPr marL="6350" marR="6350" marT="635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B050"/>
                    </a:solidFill>
                  </a:tcPr>
                </a:tc>
                <a:tc>
                  <a:txBody>
                    <a:bodyPr/>
                    <a:lstStyle/>
                    <a:p>
                      <a:pPr algn="ctr" fontAlgn="b"/>
                      <a:r>
                        <a:rPr lang="en-US" sz="1000" b="1" i="0" u="none" strike="noStrike" dirty="0">
                          <a:solidFill>
                            <a:srgbClr val="FFFFFF"/>
                          </a:solidFill>
                          <a:effectLst/>
                          <a:latin typeface="Calibri" panose="020F0502020204030204" pitchFamily="34" charset="0"/>
                        </a:rPr>
                        <a:t>Total Budget</a:t>
                      </a:r>
                    </a:p>
                  </a:txBody>
                  <a:tcPr marL="6350" marR="6350" marT="635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B050"/>
                    </a:solidFill>
                  </a:tcPr>
                </a:tc>
                <a:tc>
                  <a:txBody>
                    <a:bodyPr/>
                    <a:lstStyle/>
                    <a:p>
                      <a:pPr algn="ctr" fontAlgn="b"/>
                      <a:r>
                        <a:rPr lang="en-US" sz="1000" b="1" i="0" u="none" strike="noStrike" dirty="0">
                          <a:solidFill>
                            <a:srgbClr val="FFFFFF"/>
                          </a:solidFill>
                          <a:effectLst/>
                          <a:latin typeface="Calibri" panose="020F0502020204030204" pitchFamily="34" charset="0"/>
                        </a:rPr>
                        <a:t>Total Budget</a:t>
                      </a:r>
                    </a:p>
                  </a:txBody>
                  <a:tcPr marL="6350" marR="6350" marT="635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B050"/>
                    </a:solidFill>
                  </a:tcPr>
                </a:tc>
                <a:extLst>
                  <a:ext uri="{0D108BD9-81ED-4DB2-BD59-A6C34878D82A}">
                    <a16:rowId xmlns:a16="http://schemas.microsoft.com/office/drawing/2014/main" val="1985173466"/>
                  </a:ext>
                </a:extLst>
              </a:tr>
              <a:tr h="234950">
                <a:tc>
                  <a:txBody>
                    <a:bodyPr/>
                    <a:lstStyle/>
                    <a:p>
                      <a:pPr algn="ctr" fontAlgn="b"/>
                      <a:r>
                        <a:rPr lang="en-US" sz="1000" b="1" i="0" u="none" strike="noStrike" dirty="0">
                          <a:solidFill>
                            <a:srgbClr val="000000"/>
                          </a:solidFill>
                          <a:effectLst/>
                          <a:latin typeface="Calibri" panose="020F0502020204030204" pitchFamily="34" charset="0"/>
                        </a:rPr>
                        <a:t>2015-16</a:t>
                      </a:r>
                    </a:p>
                  </a:txBody>
                  <a:tcPr marL="6350" marR="6350" marT="635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panose="020F0502020204030204" pitchFamily="34" charset="0"/>
                        </a:rPr>
                        <a:t>2.45%</a:t>
                      </a:r>
                    </a:p>
                  </a:txBody>
                  <a:tcPr marL="6350" marR="6350" marT="635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EBF1DE"/>
                    </a:solidFill>
                  </a:tcPr>
                </a:tc>
                <a:tc>
                  <a:txBody>
                    <a:bodyPr/>
                    <a:lstStyle/>
                    <a:p>
                      <a:pPr algn="ctr" fontAlgn="b"/>
                      <a:r>
                        <a:rPr lang="en-US" sz="1100" b="1" i="0" u="none" strike="noStrike" dirty="0">
                          <a:solidFill>
                            <a:srgbClr val="000000"/>
                          </a:solidFill>
                          <a:effectLst/>
                          <a:latin typeface="Calibri" panose="020F0502020204030204" pitchFamily="34" charset="0"/>
                        </a:rPr>
                        <a:t>1.05%</a:t>
                      </a:r>
                    </a:p>
                  </a:txBody>
                  <a:tcPr marL="6350" marR="6350" marT="635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EBF1DE"/>
                    </a:solidFill>
                  </a:tcPr>
                </a:tc>
                <a:tc>
                  <a:txBody>
                    <a:bodyPr/>
                    <a:lstStyle/>
                    <a:p>
                      <a:pPr algn="ctr" fontAlgn="b"/>
                      <a:r>
                        <a:rPr lang="en-US" sz="1100" b="1" i="0" u="none" strike="noStrike" dirty="0">
                          <a:solidFill>
                            <a:srgbClr val="000000"/>
                          </a:solidFill>
                          <a:effectLst/>
                          <a:latin typeface="Calibri" panose="020F0502020204030204" pitchFamily="34" charset="0"/>
                        </a:rPr>
                        <a:t>1.40%</a:t>
                      </a:r>
                    </a:p>
                  </a:txBody>
                  <a:tcPr marL="6350" marR="6350" marT="635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EBF1DE"/>
                    </a:solidFill>
                  </a:tcPr>
                </a:tc>
                <a:extLst>
                  <a:ext uri="{0D108BD9-81ED-4DB2-BD59-A6C34878D82A}">
                    <a16:rowId xmlns:a16="http://schemas.microsoft.com/office/drawing/2014/main" val="2223656568"/>
                  </a:ext>
                </a:extLst>
              </a:tr>
              <a:tr h="234950">
                <a:tc>
                  <a:txBody>
                    <a:bodyPr/>
                    <a:lstStyle/>
                    <a:p>
                      <a:pPr algn="ctr" fontAlgn="b"/>
                      <a:r>
                        <a:rPr lang="en-US" sz="1000" b="1" i="0" u="none" strike="noStrike" dirty="0">
                          <a:solidFill>
                            <a:srgbClr val="000000"/>
                          </a:solidFill>
                          <a:effectLst/>
                          <a:latin typeface="Calibri" panose="020F0502020204030204" pitchFamily="34" charset="0"/>
                        </a:rPr>
                        <a:t>2016-17</a:t>
                      </a:r>
                    </a:p>
                  </a:txBody>
                  <a:tcPr marL="6350" marR="6350" marT="635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b"/>
                      <a:r>
                        <a:rPr lang="en-US" sz="1100" b="1" i="0" u="none" strike="noStrike" dirty="0">
                          <a:solidFill>
                            <a:srgbClr val="FF0000"/>
                          </a:solidFill>
                          <a:effectLst/>
                          <a:latin typeface="Calibri" panose="020F0502020204030204" pitchFamily="34" charset="0"/>
                        </a:rPr>
                        <a:t>-0.45%</a:t>
                      </a:r>
                    </a:p>
                  </a:txBody>
                  <a:tcPr marL="6350" marR="6350" marT="635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EBF1DE"/>
                    </a:solidFill>
                  </a:tcPr>
                </a:tc>
                <a:tc>
                  <a:txBody>
                    <a:bodyPr/>
                    <a:lstStyle/>
                    <a:p>
                      <a:pPr algn="ctr" fontAlgn="b"/>
                      <a:r>
                        <a:rPr lang="en-US" sz="1100" b="1" i="0" u="none" strike="noStrike" dirty="0">
                          <a:solidFill>
                            <a:srgbClr val="000000"/>
                          </a:solidFill>
                          <a:effectLst/>
                          <a:latin typeface="Calibri" panose="020F0502020204030204" pitchFamily="34" charset="0"/>
                        </a:rPr>
                        <a:t>0.02%</a:t>
                      </a:r>
                    </a:p>
                  </a:txBody>
                  <a:tcPr marL="6350" marR="6350" marT="635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EBF1DE"/>
                    </a:solidFill>
                  </a:tcPr>
                </a:tc>
                <a:tc>
                  <a:txBody>
                    <a:bodyPr/>
                    <a:lstStyle/>
                    <a:p>
                      <a:pPr algn="ctr" fontAlgn="b"/>
                      <a:r>
                        <a:rPr lang="en-US" sz="1100" b="1" i="0" u="none" strike="noStrike" dirty="0">
                          <a:solidFill>
                            <a:srgbClr val="FF0000"/>
                          </a:solidFill>
                          <a:effectLst/>
                          <a:latin typeface="Calibri" panose="020F0502020204030204" pitchFamily="34" charset="0"/>
                        </a:rPr>
                        <a:t>-0.47%</a:t>
                      </a:r>
                    </a:p>
                  </a:txBody>
                  <a:tcPr marL="6350" marR="6350" marT="635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EBF1DE"/>
                    </a:solidFill>
                  </a:tcPr>
                </a:tc>
                <a:extLst>
                  <a:ext uri="{0D108BD9-81ED-4DB2-BD59-A6C34878D82A}">
                    <a16:rowId xmlns:a16="http://schemas.microsoft.com/office/drawing/2014/main" val="878492992"/>
                  </a:ext>
                </a:extLst>
              </a:tr>
              <a:tr h="209550">
                <a:tc>
                  <a:txBody>
                    <a:bodyPr/>
                    <a:lstStyle/>
                    <a:p>
                      <a:pPr algn="ctr" fontAlgn="b"/>
                      <a:r>
                        <a:rPr lang="en-US" sz="1000" b="1" i="0" u="none" strike="noStrike" dirty="0">
                          <a:solidFill>
                            <a:srgbClr val="000000"/>
                          </a:solidFill>
                          <a:effectLst/>
                          <a:latin typeface="Calibri" panose="020F0502020204030204" pitchFamily="34" charset="0"/>
                        </a:rPr>
                        <a:t>2017-18</a:t>
                      </a:r>
                    </a:p>
                  </a:txBody>
                  <a:tcPr marL="6350" marR="6350" marT="635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panose="020F0502020204030204" pitchFamily="34" charset="0"/>
                        </a:rPr>
                        <a:t>0.06%</a:t>
                      </a:r>
                    </a:p>
                  </a:txBody>
                  <a:tcPr marL="6350" marR="6350" marT="635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EBF1DE"/>
                    </a:solidFill>
                  </a:tcPr>
                </a:tc>
                <a:tc>
                  <a:txBody>
                    <a:bodyPr/>
                    <a:lstStyle/>
                    <a:p>
                      <a:pPr algn="ctr" fontAlgn="b"/>
                      <a:r>
                        <a:rPr lang="en-US" sz="1100" b="1" i="0" u="none" strike="noStrike" dirty="0">
                          <a:solidFill>
                            <a:srgbClr val="000000"/>
                          </a:solidFill>
                          <a:effectLst/>
                          <a:latin typeface="Calibri" panose="020F0502020204030204" pitchFamily="34" charset="0"/>
                        </a:rPr>
                        <a:t>0.16%</a:t>
                      </a:r>
                    </a:p>
                  </a:txBody>
                  <a:tcPr marL="6350" marR="6350" marT="635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EBF1DE"/>
                    </a:solidFill>
                  </a:tcPr>
                </a:tc>
                <a:tc>
                  <a:txBody>
                    <a:bodyPr/>
                    <a:lstStyle/>
                    <a:p>
                      <a:pPr algn="ctr" fontAlgn="b"/>
                      <a:r>
                        <a:rPr lang="en-US" sz="1100" b="1" i="0" u="none" strike="noStrike" dirty="0">
                          <a:solidFill>
                            <a:srgbClr val="FF0000"/>
                          </a:solidFill>
                          <a:effectLst/>
                          <a:latin typeface="Calibri" panose="020F0502020204030204" pitchFamily="34" charset="0"/>
                        </a:rPr>
                        <a:t>-0.10%</a:t>
                      </a:r>
                    </a:p>
                  </a:txBody>
                  <a:tcPr marL="6350" marR="6350" marT="635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EBF1DE"/>
                    </a:solidFill>
                  </a:tcPr>
                </a:tc>
                <a:extLst>
                  <a:ext uri="{0D108BD9-81ED-4DB2-BD59-A6C34878D82A}">
                    <a16:rowId xmlns:a16="http://schemas.microsoft.com/office/drawing/2014/main" val="2828723625"/>
                  </a:ext>
                </a:extLst>
              </a:tr>
              <a:tr h="209550">
                <a:tc>
                  <a:txBody>
                    <a:bodyPr/>
                    <a:lstStyle/>
                    <a:p>
                      <a:pPr algn="ctr" fontAlgn="b"/>
                      <a:r>
                        <a:rPr lang="en-US" sz="1000" b="1" i="0" u="none" strike="noStrike" dirty="0">
                          <a:solidFill>
                            <a:srgbClr val="000000"/>
                          </a:solidFill>
                          <a:effectLst/>
                          <a:latin typeface="Calibri" panose="020F0502020204030204" pitchFamily="34" charset="0"/>
                        </a:rPr>
                        <a:t>2018-19</a:t>
                      </a:r>
                    </a:p>
                  </a:txBody>
                  <a:tcPr marL="6350" marR="6350" marT="635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panose="020F0502020204030204" pitchFamily="34" charset="0"/>
                        </a:rPr>
                        <a:t>1.36%</a:t>
                      </a:r>
                    </a:p>
                  </a:txBody>
                  <a:tcPr marL="6350" marR="6350" marT="635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EBF1DE"/>
                    </a:solidFill>
                  </a:tcPr>
                </a:tc>
                <a:tc>
                  <a:txBody>
                    <a:bodyPr/>
                    <a:lstStyle/>
                    <a:p>
                      <a:pPr algn="ctr" fontAlgn="b"/>
                      <a:r>
                        <a:rPr lang="en-US" sz="1100" b="1" i="0" u="none" strike="noStrike" dirty="0">
                          <a:solidFill>
                            <a:srgbClr val="000000"/>
                          </a:solidFill>
                          <a:effectLst/>
                          <a:latin typeface="Calibri" panose="020F0502020204030204" pitchFamily="34" charset="0"/>
                        </a:rPr>
                        <a:t>0.70%</a:t>
                      </a:r>
                    </a:p>
                  </a:txBody>
                  <a:tcPr marL="6350" marR="6350" marT="635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EBF1DE"/>
                    </a:solidFill>
                  </a:tcPr>
                </a:tc>
                <a:tc>
                  <a:txBody>
                    <a:bodyPr/>
                    <a:lstStyle/>
                    <a:p>
                      <a:pPr algn="ctr" fontAlgn="b"/>
                      <a:r>
                        <a:rPr lang="en-US" sz="1100" b="1" i="0" u="none" strike="noStrike" dirty="0">
                          <a:solidFill>
                            <a:srgbClr val="000000"/>
                          </a:solidFill>
                          <a:effectLst/>
                          <a:latin typeface="Calibri" panose="020F0502020204030204" pitchFamily="34" charset="0"/>
                        </a:rPr>
                        <a:t>0.65%</a:t>
                      </a:r>
                    </a:p>
                  </a:txBody>
                  <a:tcPr marL="6350" marR="6350" marT="635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EBF1DE"/>
                    </a:solidFill>
                  </a:tcPr>
                </a:tc>
                <a:extLst>
                  <a:ext uri="{0D108BD9-81ED-4DB2-BD59-A6C34878D82A}">
                    <a16:rowId xmlns:a16="http://schemas.microsoft.com/office/drawing/2014/main" val="133215670"/>
                  </a:ext>
                </a:extLst>
              </a:tr>
              <a:tr h="209550">
                <a:tc>
                  <a:txBody>
                    <a:bodyPr/>
                    <a:lstStyle/>
                    <a:p>
                      <a:pPr algn="ctr" fontAlgn="b"/>
                      <a:r>
                        <a:rPr lang="en-US" sz="1000" b="1" i="0" u="none" strike="noStrike" dirty="0">
                          <a:solidFill>
                            <a:srgbClr val="000000"/>
                          </a:solidFill>
                          <a:effectLst/>
                          <a:latin typeface="Calibri" panose="020F0502020204030204" pitchFamily="34" charset="0"/>
                        </a:rPr>
                        <a:t>2019-20</a:t>
                      </a:r>
                    </a:p>
                  </a:txBody>
                  <a:tcPr marL="6350" marR="6350" marT="635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panose="020F0502020204030204" pitchFamily="34" charset="0"/>
                        </a:rPr>
                        <a:t>1.59%</a:t>
                      </a:r>
                    </a:p>
                  </a:txBody>
                  <a:tcPr marL="6350" marR="6350" marT="635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EBF1DE"/>
                    </a:solidFill>
                  </a:tcPr>
                </a:tc>
                <a:tc>
                  <a:txBody>
                    <a:bodyPr/>
                    <a:lstStyle/>
                    <a:p>
                      <a:pPr algn="ctr" fontAlgn="b"/>
                      <a:r>
                        <a:rPr lang="en-US" sz="1100" b="1" i="0" u="none" strike="noStrike" dirty="0">
                          <a:solidFill>
                            <a:srgbClr val="000000"/>
                          </a:solidFill>
                          <a:effectLst/>
                          <a:latin typeface="Calibri" panose="020F0502020204030204" pitchFamily="34" charset="0"/>
                        </a:rPr>
                        <a:t>0.52%</a:t>
                      </a:r>
                    </a:p>
                  </a:txBody>
                  <a:tcPr marL="6350" marR="6350" marT="635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EBF1DE"/>
                    </a:solidFill>
                  </a:tcPr>
                </a:tc>
                <a:tc>
                  <a:txBody>
                    <a:bodyPr/>
                    <a:lstStyle/>
                    <a:p>
                      <a:pPr algn="ctr" fontAlgn="b"/>
                      <a:r>
                        <a:rPr lang="en-US" sz="1100" b="1" i="0" u="none" strike="noStrike" dirty="0">
                          <a:solidFill>
                            <a:srgbClr val="000000"/>
                          </a:solidFill>
                          <a:effectLst/>
                          <a:latin typeface="Calibri" panose="020F0502020204030204" pitchFamily="34" charset="0"/>
                        </a:rPr>
                        <a:t>1.06%</a:t>
                      </a:r>
                    </a:p>
                  </a:txBody>
                  <a:tcPr marL="6350" marR="6350" marT="635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EBF1DE"/>
                    </a:solidFill>
                  </a:tcPr>
                </a:tc>
                <a:extLst>
                  <a:ext uri="{0D108BD9-81ED-4DB2-BD59-A6C34878D82A}">
                    <a16:rowId xmlns:a16="http://schemas.microsoft.com/office/drawing/2014/main" val="4191084114"/>
                  </a:ext>
                </a:extLst>
              </a:tr>
              <a:tr h="215900">
                <a:tc>
                  <a:txBody>
                    <a:bodyPr/>
                    <a:lstStyle/>
                    <a:p>
                      <a:pPr algn="ctr" fontAlgn="b"/>
                      <a:r>
                        <a:rPr lang="en-US" sz="1000" b="1" i="0" u="none" strike="noStrike" dirty="0">
                          <a:solidFill>
                            <a:srgbClr val="000000"/>
                          </a:solidFill>
                          <a:effectLst/>
                          <a:latin typeface="Calibri" panose="020F0502020204030204" pitchFamily="34" charset="0"/>
                        </a:rPr>
                        <a:t>2020-21</a:t>
                      </a:r>
                    </a:p>
                  </a:txBody>
                  <a:tcPr marL="6350" marR="6350" marT="635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panose="020F0502020204030204" pitchFamily="34" charset="0"/>
                        </a:rPr>
                        <a:t>1.82%</a:t>
                      </a:r>
                    </a:p>
                  </a:txBody>
                  <a:tcPr marL="6350" marR="6350" marT="635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EBF1DE"/>
                    </a:solidFill>
                  </a:tcPr>
                </a:tc>
                <a:tc>
                  <a:txBody>
                    <a:bodyPr/>
                    <a:lstStyle/>
                    <a:p>
                      <a:pPr algn="ctr" fontAlgn="b"/>
                      <a:r>
                        <a:rPr lang="en-US" sz="1100" b="1" i="0" u="none" strike="noStrike" dirty="0">
                          <a:solidFill>
                            <a:srgbClr val="000000"/>
                          </a:solidFill>
                          <a:effectLst/>
                          <a:latin typeface="Calibri" panose="020F0502020204030204" pitchFamily="34" charset="0"/>
                        </a:rPr>
                        <a:t>0.89%</a:t>
                      </a:r>
                    </a:p>
                  </a:txBody>
                  <a:tcPr marL="6350" marR="6350" marT="635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EBF1DE"/>
                    </a:solidFill>
                  </a:tcPr>
                </a:tc>
                <a:tc>
                  <a:txBody>
                    <a:bodyPr/>
                    <a:lstStyle/>
                    <a:p>
                      <a:pPr algn="ctr" fontAlgn="b"/>
                      <a:r>
                        <a:rPr lang="en-US" sz="1100" b="1" i="0" u="none" strike="noStrike" dirty="0">
                          <a:solidFill>
                            <a:srgbClr val="000000"/>
                          </a:solidFill>
                          <a:effectLst/>
                          <a:latin typeface="Calibri" panose="020F0502020204030204" pitchFamily="34" charset="0"/>
                        </a:rPr>
                        <a:t>0.92%</a:t>
                      </a:r>
                    </a:p>
                  </a:txBody>
                  <a:tcPr marL="6350" marR="6350" marT="635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EBF1DE"/>
                    </a:solidFill>
                  </a:tcPr>
                </a:tc>
                <a:extLst>
                  <a:ext uri="{0D108BD9-81ED-4DB2-BD59-A6C34878D82A}">
                    <a16:rowId xmlns:a16="http://schemas.microsoft.com/office/drawing/2014/main" val="1986428450"/>
                  </a:ext>
                </a:extLst>
              </a:tr>
              <a:tr h="215900">
                <a:tc>
                  <a:txBody>
                    <a:bodyPr/>
                    <a:lstStyle/>
                    <a:p>
                      <a:pPr algn="ctr" fontAlgn="b"/>
                      <a:r>
                        <a:rPr lang="en-US" sz="1000" b="1" i="0" u="none" strike="noStrike" dirty="0">
                          <a:solidFill>
                            <a:srgbClr val="000000"/>
                          </a:solidFill>
                          <a:effectLst/>
                          <a:latin typeface="Calibri" panose="020F0502020204030204" pitchFamily="34" charset="0"/>
                        </a:rPr>
                        <a:t>2021-22</a:t>
                      </a:r>
                    </a:p>
                  </a:txBody>
                  <a:tcPr marL="6350" marR="6350" marT="635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panose="020F0502020204030204" pitchFamily="34" charset="0"/>
                        </a:rPr>
                        <a:t>1.38%</a:t>
                      </a:r>
                    </a:p>
                  </a:txBody>
                  <a:tcPr marL="6350" marR="6350" marT="635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100" b="1" i="0" u="none" strike="noStrike" dirty="0">
                          <a:solidFill>
                            <a:srgbClr val="000000"/>
                          </a:solidFill>
                          <a:effectLst/>
                          <a:latin typeface="Calibri" panose="020F0502020204030204" pitchFamily="34" charset="0"/>
                        </a:rPr>
                        <a:t>0.78%</a:t>
                      </a:r>
                    </a:p>
                  </a:txBody>
                  <a:tcPr marL="6350" marR="6350" marT="635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100" b="1" i="0" u="none" strike="noStrike" dirty="0">
                          <a:solidFill>
                            <a:srgbClr val="000000"/>
                          </a:solidFill>
                          <a:effectLst/>
                          <a:latin typeface="Calibri" panose="020F0502020204030204" pitchFamily="34" charset="0"/>
                        </a:rPr>
                        <a:t>0.60%</a:t>
                      </a:r>
                    </a:p>
                  </a:txBody>
                  <a:tcPr marL="6350" marR="6350" marT="635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val="2494707881"/>
                  </a:ext>
                </a:extLst>
              </a:tr>
              <a:tr h="215900">
                <a:tc>
                  <a:txBody>
                    <a:bodyPr/>
                    <a:lstStyle/>
                    <a:p>
                      <a:pPr algn="ctr" fontAlgn="b"/>
                      <a:r>
                        <a:rPr lang="en-US" sz="1100" b="1" i="0" u="none" strike="noStrike" dirty="0">
                          <a:solidFill>
                            <a:srgbClr val="FFFFFF"/>
                          </a:solidFill>
                          <a:effectLst/>
                          <a:latin typeface="Calibri" panose="020F0502020204030204" pitchFamily="34" charset="0"/>
                        </a:rPr>
                        <a:t>Avg.Year:</a:t>
                      </a:r>
                    </a:p>
                  </a:txBody>
                  <a:tcPr marL="6350" marR="6350" marT="635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100" b="1" i="0" u="none" strike="noStrike" dirty="0">
                          <a:solidFill>
                            <a:srgbClr val="000000"/>
                          </a:solidFill>
                          <a:effectLst/>
                          <a:latin typeface="Calibri" panose="020F0502020204030204" pitchFamily="34" charset="0"/>
                        </a:rPr>
                        <a:t>1.17%</a:t>
                      </a:r>
                    </a:p>
                  </a:txBody>
                  <a:tcPr marL="6350" marR="6350" marT="635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100" b="1" i="0" u="none" strike="noStrike" dirty="0">
                          <a:solidFill>
                            <a:srgbClr val="000000"/>
                          </a:solidFill>
                          <a:effectLst/>
                          <a:latin typeface="Calibri" panose="020F0502020204030204" pitchFamily="34" charset="0"/>
                        </a:rPr>
                        <a:t>0.59%</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100" b="1" i="0" u="none" strike="noStrike" dirty="0">
                          <a:solidFill>
                            <a:srgbClr val="000000"/>
                          </a:solidFill>
                          <a:effectLst/>
                          <a:latin typeface="Calibri" panose="020F0502020204030204" pitchFamily="34" charset="0"/>
                        </a:rPr>
                        <a:t>0.58%</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val="2642469314"/>
                  </a:ext>
                </a:extLst>
              </a:tr>
            </a:tbl>
          </a:graphicData>
        </a:graphic>
      </p:graphicFrame>
    </p:spTree>
    <p:extLst>
      <p:ext uri="{BB962C8B-B14F-4D97-AF65-F5344CB8AC3E}">
        <p14:creationId xmlns:p14="http://schemas.microsoft.com/office/powerpoint/2010/main" val="1087589830"/>
      </p:ext>
    </p:extLst>
  </p:cSld>
  <p:clrMapOvr>
    <a:masterClrMapping/>
  </p:clrMapOvr>
  <p:transition spd="slow">
    <p:wipe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E570BF9-B693-407E-A504-0FF8C700067F}"/>
              </a:ext>
            </a:extLst>
          </p:cNvPr>
          <p:cNvSpPr>
            <a:spLocks noGrp="1"/>
          </p:cNvSpPr>
          <p:nvPr>
            <p:ph type="dt" sz="half" idx="10"/>
          </p:nvPr>
        </p:nvSpPr>
        <p:spPr/>
        <p:txBody>
          <a:bodyPr/>
          <a:lstStyle/>
          <a:p>
            <a:r>
              <a:rPr lang="en-US" dirty="0"/>
              <a:t>January 2022</a:t>
            </a:r>
          </a:p>
        </p:txBody>
      </p:sp>
      <p:sp>
        <p:nvSpPr>
          <p:cNvPr id="5" name="Slide Number Placeholder 4">
            <a:extLst>
              <a:ext uri="{FF2B5EF4-FFF2-40B4-BE49-F238E27FC236}">
                <a16:creationId xmlns:a16="http://schemas.microsoft.com/office/drawing/2014/main" id="{10C7BCCF-291B-426F-9551-A81FC4D709A3}"/>
              </a:ext>
            </a:extLst>
          </p:cNvPr>
          <p:cNvSpPr>
            <a:spLocks noGrp="1"/>
          </p:cNvSpPr>
          <p:nvPr>
            <p:ph type="sldNum" sz="quarter" idx="12"/>
          </p:nvPr>
        </p:nvSpPr>
        <p:spPr/>
        <p:txBody>
          <a:bodyPr/>
          <a:lstStyle/>
          <a:p>
            <a:fld id="{8B029824-C0FE-4500-AD39-B628196C05B5}" type="slidenum">
              <a:rPr lang="en-US" smtClean="0"/>
              <a:t>26</a:t>
            </a:fld>
            <a:endParaRPr lang="en-US" dirty="0"/>
          </a:p>
        </p:txBody>
      </p:sp>
      <p:sp>
        <p:nvSpPr>
          <p:cNvPr id="6" name="Title 1">
            <a:extLst>
              <a:ext uri="{FF2B5EF4-FFF2-40B4-BE49-F238E27FC236}">
                <a16:creationId xmlns:a16="http://schemas.microsoft.com/office/drawing/2014/main" id="{6964812F-CE7F-4C1D-AD5D-A2CECB2F21A6}"/>
              </a:ext>
            </a:extLst>
          </p:cNvPr>
          <p:cNvSpPr txBox="1">
            <a:spLocks/>
          </p:cNvSpPr>
          <p:nvPr/>
        </p:nvSpPr>
        <p:spPr>
          <a:xfrm>
            <a:off x="914400" y="685801"/>
            <a:ext cx="7315200" cy="533400"/>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Autofit/>
          </a:bodyPr>
          <a:lstStyle>
            <a:lvl1pPr algn="l" defTabSz="914400" rtl="0" eaLnBrk="1" latinLnBrk="0" hangingPunct="1">
              <a:spcBef>
                <a:spcPct val="0"/>
              </a:spcBef>
              <a:buNone/>
              <a:defRPr sz="40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en-US" sz="2800" b="1" dirty="0"/>
              <a:t>2022-23 Budget: Closing the Gap</a:t>
            </a:r>
          </a:p>
        </p:txBody>
      </p:sp>
      <p:graphicFrame>
        <p:nvGraphicFramePr>
          <p:cNvPr id="2" name="Table 2">
            <a:extLst>
              <a:ext uri="{FF2B5EF4-FFF2-40B4-BE49-F238E27FC236}">
                <a16:creationId xmlns:a16="http://schemas.microsoft.com/office/drawing/2014/main" id="{531CAC98-EE4F-4D8B-BC82-8869EEBD3DD4}"/>
              </a:ext>
            </a:extLst>
          </p:cNvPr>
          <p:cNvGraphicFramePr>
            <a:graphicFrameLocks noGrp="1"/>
          </p:cNvGraphicFramePr>
          <p:nvPr>
            <p:extLst>
              <p:ext uri="{D42A27DB-BD31-4B8C-83A1-F6EECF244321}">
                <p14:modId xmlns:p14="http://schemas.microsoft.com/office/powerpoint/2010/main" val="1357209508"/>
              </p:ext>
            </p:extLst>
          </p:nvPr>
        </p:nvGraphicFramePr>
        <p:xfrm>
          <a:off x="898565" y="1295401"/>
          <a:ext cx="7331035" cy="1418492"/>
        </p:xfrm>
        <a:graphic>
          <a:graphicData uri="http://schemas.openxmlformats.org/drawingml/2006/table">
            <a:tbl>
              <a:tblPr firstRow="1" bandRow="1">
                <a:tableStyleId>{21E4AEA4-8DFA-4A89-87EB-49C32662AFE0}</a:tableStyleId>
              </a:tblPr>
              <a:tblGrid>
                <a:gridCol w="1539835">
                  <a:extLst>
                    <a:ext uri="{9D8B030D-6E8A-4147-A177-3AD203B41FA5}">
                      <a16:colId xmlns:a16="http://schemas.microsoft.com/office/drawing/2014/main" val="778238995"/>
                    </a:ext>
                  </a:extLst>
                </a:gridCol>
                <a:gridCol w="1143000">
                  <a:extLst>
                    <a:ext uri="{9D8B030D-6E8A-4147-A177-3AD203B41FA5}">
                      <a16:colId xmlns:a16="http://schemas.microsoft.com/office/drawing/2014/main" val="4264892489"/>
                    </a:ext>
                  </a:extLst>
                </a:gridCol>
                <a:gridCol w="914400">
                  <a:extLst>
                    <a:ext uri="{9D8B030D-6E8A-4147-A177-3AD203B41FA5}">
                      <a16:colId xmlns:a16="http://schemas.microsoft.com/office/drawing/2014/main" val="336271260"/>
                    </a:ext>
                  </a:extLst>
                </a:gridCol>
                <a:gridCol w="3733800">
                  <a:extLst>
                    <a:ext uri="{9D8B030D-6E8A-4147-A177-3AD203B41FA5}">
                      <a16:colId xmlns:a16="http://schemas.microsoft.com/office/drawing/2014/main" val="986654118"/>
                    </a:ext>
                  </a:extLst>
                </a:gridCol>
              </a:tblGrid>
              <a:tr h="243838">
                <a:tc>
                  <a:txBody>
                    <a:bodyPr/>
                    <a:lstStyle/>
                    <a:p>
                      <a:r>
                        <a:rPr lang="en-US" sz="1400" dirty="0"/>
                        <a:t>Source</a:t>
                      </a:r>
                    </a:p>
                  </a:txBody>
                  <a:tcPr/>
                </a:tc>
                <a:tc>
                  <a:txBody>
                    <a:bodyPr/>
                    <a:lstStyle/>
                    <a:p>
                      <a:pPr algn="ctr"/>
                      <a:r>
                        <a:rPr lang="en-US" sz="1400" dirty="0"/>
                        <a:t>Requested $</a:t>
                      </a:r>
                    </a:p>
                  </a:txBody>
                  <a:tcPr/>
                </a:tc>
                <a:tc>
                  <a:txBody>
                    <a:bodyPr/>
                    <a:lstStyle/>
                    <a:p>
                      <a:pPr algn="ctr"/>
                      <a:r>
                        <a:rPr lang="en-US" sz="1400" dirty="0"/>
                        <a:t>% Growth</a:t>
                      </a:r>
                    </a:p>
                  </a:txBody>
                  <a:tcPr/>
                </a:tc>
                <a:tc>
                  <a:txBody>
                    <a:bodyPr/>
                    <a:lstStyle/>
                    <a:p>
                      <a:r>
                        <a:rPr lang="en-US" sz="1400" dirty="0"/>
                        <a:t>Notes</a:t>
                      </a:r>
                    </a:p>
                  </a:txBody>
                  <a:tcPr/>
                </a:tc>
                <a:extLst>
                  <a:ext uri="{0D108BD9-81ED-4DB2-BD59-A6C34878D82A}">
                    <a16:rowId xmlns:a16="http://schemas.microsoft.com/office/drawing/2014/main" val="569333358"/>
                  </a:ext>
                </a:extLst>
              </a:tr>
              <a:tr h="556846">
                <a:tc>
                  <a:txBody>
                    <a:bodyPr/>
                    <a:lstStyle/>
                    <a:p>
                      <a:r>
                        <a:rPr lang="en-US" sz="1600" b="1" dirty="0">
                          <a:solidFill>
                            <a:srgbClr val="0070C0"/>
                          </a:solidFill>
                        </a:rPr>
                        <a:t>CITY</a:t>
                      </a:r>
                    </a:p>
                  </a:txBody>
                  <a:tcPr/>
                </a:tc>
                <a:tc>
                  <a:txBody>
                    <a:bodyPr/>
                    <a:lstStyle/>
                    <a:p>
                      <a:pPr algn="ctr"/>
                      <a:r>
                        <a:rPr lang="en-US" sz="1600" b="1" dirty="0">
                          <a:solidFill>
                            <a:srgbClr val="0070C0"/>
                          </a:solidFill>
                        </a:rPr>
                        <a:t>$8.5M</a:t>
                      </a:r>
                    </a:p>
                  </a:txBody>
                  <a:tcPr/>
                </a:tc>
                <a:tc>
                  <a:txBody>
                    <a:bodyPr/>
                    <a:lstStyle/>
                    <a:p>
                      <a:pPr algn="ctr"/>
                      <a:r>
                        <a:rPr lang="en-US" sz="1600" b="1" dirty="0">
                          <a:solidFill>
                            <a:srgbClr val="0070C0"/>
                          </a:solidFill>
                        </a:rPr>
                        <a:t>+3.3%</a:t>
                      </a:r>
                    </a:p>
                  </a:txBody>
                  <a:tcPr/>
                </a:tc>
                <a:tc>
                  <a:txBody>
                    <a:bodyPr/>
                    <a:lstStyle/>
                    <a:p>
                      <a:r>
                        <a:rPr lang="en-US" sz="1500" b="0" dirty="0"/>
                        <a:t>This equates to average growth in the City share of total budget = .92%/year (8 years).</a:t>
                      </a:r>
                      <a:endParaRPr lang="en-US" sz="1500" b="0" dirty="0">
                        <a:solidFill>
                          <a:srgbClr val="0070C0"/>
                        </a:solidFill>
                      </a:endParaRPr>
                    </a:p>
                  </a:txBody>
                  <a:tcPr/>
                </a:tc>
                <a:extLst>
                  <a:ext uri="{0D108BD9-81ED-4DB2-BD59-A6C34878D82A}">
                    <a16:rowId xmlns:a16="http://schemas.microsoft.com/office/drawing/2014/main" val="575764874"/>
                  </a:ext>
                </a:extLst>
              </a:tr>
              <a:tr h="556846">
                <a:tc>
                  <a:txBody>
                    <a:bodyPr/>
                    <a:lstStyle/>
                    <a:p>
                      <a:r>
                        <a:rPr lang="en-US" sz="1600" b="1" dirty="0">
                          <a:solidFill>
                            <a:srgbClr val="0070C0"/>
                          </a:solidFill>
                        </a:rPr>
                        <a:t>STATE</a:t>
                      </a:r>
                    </a:p>
                  </a:txBody>
                  <a:tcPr>
                    <a:lnB w="12700" cap="flat" cmpd="sng" algn="ctr">
                      <a:solidFill>
                        <a:srgbClr val="0070C0"/>
                      </a:solidFill>
                      <a:prstDash val="solid"/>
                      <a:round/>
                      <a:headEnd type="none" w="med" len="med"/>
                      <a:tailEnd type="none" w="med" len="med"/>
                    </a:lnB>
                  </a:tcPr>
                </a:tc>
                <a:tc>
                  <a:txBody>
                    <a:bodyPr/>
                    <a:lstStyle/>
                    <a:p>
                      <a:pPr algn="ctr"/>
                      <a:r>
                        <a:rPr lang="en-US" sz="1600" b="1" dirty="0">
                          <a:solidFill>
                            <a:srgbClr val="0070C0"/>
                          </a:solidFill>
                        </a:rPr>
                        <a:t>$1.5M</a:t>
                      </a:r>
                    </a:p>
                  </a:txBody>
                  <a:tcPr>
                    <a:lnB w="12700" cap="flat" cmpd="sng" algn="ctr">
                      <a:solidFill>
                        <a:srgbClr val="0070C0"/>
                      </a:solidFill>
                      <a:prstDash val="solid"/>
                      <a:round/>
                      <a:headEnd type="none" w="med" len="med"/>
                      <a:tailEnd type="none" w="med" len="med"/>
                    </a:lnB>
                  </a:tcPr>
                </a:tc>
                <a:tc>
                  <a:txBody>
                    <a:bodyPr/>
                    <a:lstStyle/>
                    <a:p>
                      <a:pPr algn="ctr"/>
                      <a:r>
                        <a:rPr lang="en-US" sz="1600" b="1" dirty="0">
                          <a:solidFill>
                            <a:srgbClr val="0070C0"/>
                          </a:solidFill>
                        </a:rPr>
                        <a:t>+.6%</a:t>
                      </a:r>
                    </a:p>
                  </a:txBody>
                  <a:tcPr>
                    <a:lnB w="12700" cap="flat" cmpd="sng" algn="ctr">
                      <a:solidFill>
                        <a:srgbClr val="0070C0"/>
                      </a:solidFill>
                      <a:prstDash val="solid"/>
                      <a:round/>
                      <a:headEnd type="none" w="med" len="med"/>
                      <a:tailEnd type="none" w="med" len="med"/>
                    </a:lnB>
                  </a:tcPr>
                </a:tc>
                <a:tc>
                  <a:txBody>
                    <a:bodyPr/>
                    <a:lstStyle/>
                    <a:p>
                      <a:r>
                        <a:rPr lang="en-US" sz="1500" b="0" dirty="0"/>
                        <a:t>Expected Alliance ECS addition.</a:t>
                      </a:r>
                      <a:endParaRPr lang="en-US" sz="1500" b="0" i="0" dirty="0">
                        <a:solidFill>
                          <a:srgbClr val="0070C0"/>
                        </a:solidFill>
                      </a:endParaRPr>
                    </a:p>
                  </a:txBody>
                  <a:tcPr>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465980144"/>
                  </a:ext>
                </a:extLst>
              </a:tr>
            </a:tbl>
          </a:graphicData>
        </a:graphic>
      </p:graphicFrame>
      <p:sp>
        <p:nvSpPr>
          <p:cNvPr id="8" name="TextBox 7">
            <a:extLst>
              <a:ext uri="{FF2B5EF4-FFF2-40B4-BE49-F238E27FC236}">
                <a16:creationId xmlns:a16="http://schemas.microsoft.com/office/drawing/2014/main" id="{353BA175-8F91-4F7E-BF88-98B50989AF39}"/>
              </a:ext>
            </a:extLst>
          </p:cNvPr>
          <p:cNvSpPr txBox="1"/>
          <p:nvPr/>
        </p:nvSpPr>
        <p:spPr>
          <a:xfrm>
            <a:off x="6324600" y="726776"/>
            <a:ext cx="1981200" cy="923330"/>
          </a:xfrm>
          <a:prstGeom prst="rect">
            <a:avLst/>
          </a:prstGeom>
          <a:solidFill>
            <a:srgbClr val="7030A0"/>
          </a:solidFill>
          <a:scene3d>
            <a:camera prst="isometricOffAxis2Left"/>
            <a:lightRig rig="threePt" dir="t"/>
          </a:scene3d>
          <a:sp3d>
            <a:bevelT w="114300" prst="artDeco"/>
          </a:sp3d>
        </p:spPr>
        <p:txBody>
          <a:bodyPr wrap="square" rtlCol="0">
            <a:spAutoFit/>
          </a:bodyPr>
          <a:lstStyle/>
          <a:p>
            <a:pPr algn="ctr"/>
            <a:r>
              <a:rPr lang="en-US" b="1" dirty="0">
                <a:solidFill>
                  <a:schemeClr val="bg1"/>
                </a:solidFill>
              </a:rPr>
              <a:t>+18.0M</a:t>
            </a:r>
          </a:p>
          <a:p>
            <a:pPr algn="ctr"/>
            <a:r>
              <a:rPr lang="en-US" b="1" dirty="0">
                <a:solidFill>
                  <a:schemeClr val="bg1"/>
                </a:solidFill>
              </a:rPr>
              <a:t>ESSENTIAL Monetary  Need</a:t>
            </a:r>
          </a:p>
        </p:txBody>
      </p:sp>
      <p:graphicFrame>
        <p:nvGraphicFramePr>
          <p:cNvPr id="3" name="Table 2">
            <a:extLst>
              <a:ext uri="{FF2B5EF4-FFF2-40B4-BE49-F238E27FC236}">
                <a16:creationId xmlns:a16="http://schemas.microsoft.com/office/drawing/2014/main" id="{B1C5E6E8-48D0-48F3-9112-B818DE4C34AC}"/>
              </a:ext>
            </a:extLst>
          </p:cNvPr>
          <p:cNvGraphicFramePr>
            <a:graphicFrameLocks noGrp="1"/>
          </p:cNvGraphicFramePr>
          <p:nvPr>
            <p:extLst>
              <p:ext uri="{D42A27DB-BD31-4B8C-83A1-F6EECF244321}">
                <p14:modId xmlns:p14="http://schemas.microsoft.com/office/powerpoint/2010/main" val="3416533271"/>
              </p:ext>
            </p:extLst>
          </p:nvPr>
        </p:nvGraphicFramePr>
        <p:xfrm>
          <a:off x="898565" y="2735849"/>
          <a:ext cx="7331036" cy="2521951"/>
        </p:xfrm>
        <a:graphic>
          <a:graphicData uri="http://schemas.openxmlformats.org/drawingml/2006/table">
            <a:tbl>
              <a:tblPr firstRow="1" bandRow="1">
                <a:tableStyleId>{21E4AEA4-8DFA-4A89-87EB-49C32662AFE0}</a:tableStyleId>
              </a:tblPr>
              <a:tblGrid>
                <a:gridCol w="1629120">
                  <a:extLst>
                    <a:ext uri="{9D8B030D-6E8A-4147-A177-3AD203B41FA5}">
                      <a16:colId xmlns:a16="http://schemas.microsoft.com/office/drawing/2014/main" val="2874957708"/>
                    </a:ext>
                  </a:extLst>
                </a:gridCol>
                <a:gridCol w="1135788">
                  <a:extLst>
                    <a:ext uri="{9D8B030D-6E8A-4147-A177-3AD203B41FA5}">
                      <a16:colId xmlns:a16="http://schemas.microsoft.com/office/drawing/2014/main" val="2081919988"/>
                    </a:ext>
                  </a:extLst>
                </a:gridCol>
                <a:gridCol w="832327">
                  <a:extLst>
                    <a:ext uri="{9D8B030D-6E8A-4147-A177-3AD203B41FA5}">
                      <a16:colId xmlns:a16="http://schemas.microsoft.com/office/drawing/2014/main" val="2406744564"/>
                    </a:ext>
                  </a:extLst>
                </a:gridCol>
                <a:gridCol w="3733801">
                  <a:extLst>
                    <a:ext uri="{9D8B030D-6E8A-4147-A177-3AD203B41FA5}">
                      <a16:colId xmlns:a16="http://schemas.microsoft.com/office/drawing/2014/main" val="3244870699"/>
                    </a:ext>
                  </a:extLst>
                </a:gridCol>
              </a:tblGrid>
              <a:tr h="295997">
                <a:tc>
                  <a:txBody>
                    <a:bodyPr/>
                    <a:lstStyle/>
                    <a:p>
                      <a:r>
                        <a:rPr lang="en-US" sz="1400" dirty="0"/>
                        <a:t>Source</a:t>
                      </a:r>
                    </a:p>
                  </a:txBody>
                  <a:tcPr/>
                </a:tc>
                <a:tc>
                  <a:txBody>
                    <a:bodyPr/>
                    <a:lstStyle/>
                    <a:p>
                      <a:pPr algn="ctr"/>
                      <a:r>
                        <a:rPr lang="en-US" sz="1400" dirty="0"/>
                        <a:t>Projected $</a:t>
                      </a:r>
                    </a:p>
                  </a:txBody>
                  <a:tcPr/>
                </a:tc>
                <a:tc>
                  <a:txBody>
                    <a:bodyPr/>
                    <a:lstStyle/>
                    <a:p>
                      <a:pPr algn="ctr"/>
                      <a:endParaRPr lang="en-US" sz="1400" dirty="0"/>
                    </a:p>
                  </a:txBody>
                  <a:tcPr/>
                </a:tc>
                <a:tc>
                  <a:txBody>
                    <a:bodyPr/>
                    <a:lstStyle/>
                    <a:p>
                      <a:r>
                        <a:rPr lang="en-US" sz="1400" dirty="0"/>
                        <a:t>Notes</a:t>
                      </a:r>
                    </a:p>
                  </a:txBody>
                  <a:tcPr/>
                </a:tc>
                <a:extLst>
                  <a:ext uri="{0D108BD9-81ED-4DB2-BD59-A6C34878D82A}">
                    <a16:rowId xmlns:a16="http://schemas.microsoft.com/office/drawing/2014/main" val="2197439464"/>
                  </a:ext>
                </a:extLst>
              </a:tr>
              <a:tr h="462086">
                <a:tc>
                  <a:txBody>
                    <a:bodyPr/>
                    <a:lstStyle/>
                    <a:p>
                      <a:r>
                        <a:rPr lang="en-US" sz="1300" b="1" dirty="0">
                          <a:solidFill>
                            <a:srgbClr val="0070C0"/>
                          </a:solidFill>
                        </a:rPr>
                        <a:t>Internal Service Fund</a:t>
                      </a:r>
                    </a:p>
                  </a:txBody>
                  <a:tcPr/>
                </a:tc>
                <a:tc>
                  <a:txBody>
                    <a:bodyPr/>
                    <a:lstStyle/>
                    <a:p>
                      <a:pPr algn="ctr"/>
                      <a:r>
                        <a:rPr lang="en-US" sz="1300" b="1" dirty="0">
                          <a:solidFill>
                            <a:srgbClr val="0070C0"/>
                          </a:solidFill>
                        </a:rPr>
                        <a:t>$5,000,000</a:t>
                      </a:r>
                    </a:p>
                  </a:txBody>
                  <a:tcPr/>
                </a:tc>
                <a:tc>
                  <a:txBody>
                    <a:bodyPr/>
                    <a:lstStyle/>
                    <a:p>
                      <a:pPr algn="ctr"/>
                      <a:endParaRPr lang="en-US" sz="1300" b="1" dirty="0">
                        <a:solidFill>
                          <a:srgbClr val="0070C0"/>
                        </a:solidFill>
                      </a:endParaRPr>
                    </a:p>
                  </a:txBody>
                  <a:tcPr/>
                </a:tc>
                <a:tc>
                  <a:txBody>
                    <a:bodyPr/>
                    <a:lstStyle/>
                    <a:p>
                      <a:r>
                        <a:rPr lang="en-US" sz="1300" b="1" dirty="0">
                          <a:solidFill>
                            <a:srgbClr val="0070C0"/>
                          </a:solidFill>
                        </a:rPr>
                        <a:t>FY20 + FY21 operating budget surplus on reserve in Internal Service Fund (ISF).</a:t>
                      </a:r>
                    </a:p>
                  </a:txBody>
                  <a:tcPr/>
                </a:tc>
                <a:extLst>
                  <a:ext uri="{0D108BD9-81ED-4DB2-BD59-A6C34878D82A}">
                    <a16:rowId xmlns:a16="http://schemas.microsoft.com/office/drawing/2014/main" val="3665322079"/>
                  </a:ext>
                </a:extLst>
              </a:tr>
              <a:tr h="434071">
                <a:tc>
                  <a:txBody>
                    <a:bodyPr/>
                    <a:lstStyle/>
                    <a:p>
                      <a:endParaRPr lang="en-US" sz="1300" b="1" dirty="0">
                        <a:solidFill>
                          <a:srgbClr val="0070C0"/>
                        </a:solidFill>
                      </a:endParaRPr>
                    </a:p>
                  </a:txBody>
                  <a:tcPr/>
                </a:tc>
                <a:tc>
                  <a:txBody>
                    <a:bodyPr/>
                    <a:lstStyle/>
                    <a:p>
                      <a:pPr algn="ctr"/>
                      <a:endParaRPr lang="en-US" sz="1300" b="1" dirty="0">
                        <a:solidFill>
                          <a:srgbClr val="0070C0"/>
                        </a:solidFill>
                      </a:endParaRPr>
                    </a:p>
                  </a:txBody>
                  <a:tcPr/>
                </a:tc>
                <a:tc>
                  <a:txBody>
                    <a:bodyPr/>
                    <a:lstStyle/>
                    <a:p>
                      <a:pPr algn="ctr"/>
                      <a:endParaRPr lang="en-US" sz="1300" b="1" dirty="0">
                        <a:solidFill>
                          <a:srgbClr val="0070C0"/>
                        </a:solidFill>
                      </a:endParaRPr>
                    </a:p>
                  </a:txBody>
                  <a:tcPr/>
                </a:tc>
                <a:tc>
                  <a:txBody>
                    <a:bodyPr/>
                    <a:lstStyle/>
                    <a:p>
                      <a:endParaRPr lang="en-US" sz="1300" b="1" dirty="0">
                        <a:solidFill>
                          <a:srgbClr val="0070C0"/>
                        </a:solidFill>
                      </a:endParaRPr>
                    </a:p>
                  </a:txBody>
                  <a:tcPr/>
                </a:tc>
                <a:extLst>
                  <a:ext uri="{0D108BD9-81ED-4DB2-BD59-A6C34878D82A}">
                    <a16:rowId xmlns:a16="http://schemas.microsoft.com/office/drawing/2014/main" val="1747034926"/>
                  </a:ext>
                </a:extLst>
              </a:tr>
              <a:tr h="540764">
                <a:tc>
                  <a:txBody>
                    <a:bodyPr/>
                    <a:lstStyle/>
                    <a:p>
                      <a:r>
                        <a:rPr lang="en-US" sz="1300" b="1" dirty="0">
                          <a:solidFill>
                            <a:srgbClr val="0070C0"/>
                          </a:solidFill>
                        </a:rPr>
                        <a:t>Grant Revenue</a:t>
                      </a:r>
                    </a:p>
                  </a:txBody>
                  <a:tcPr/>
                </a:tc>
                <a:tc>
                  <a:txBody>
                    <a:bodyPr/>
                    <a:lstStyle/>
                    <a:p>
                      <a:pPr algn="ctr"/>
                      <a:r>
                        <a:rPr lang="en-US" sz="1300" b="1" dirty="0">
                          <a:solidFill>
                            <a:srgbClr val="0070C0"/>
                          </a:solidFill>
                        </a:rPr>
                        <a:t>$1,000,000</a:t>
                      </a:r>
                    </a:p>
                  </a:txBody>
                  <a:tcPr/>
                </a:tc>
                <a:tc>
                  <a:txBody>
                    <a:bodyPr/>
                    <a:lstStyle/>
                    <a:p>
                      <a:pPr algn="ctr"/>
                      <a:endParaRPr lang="en-US" sz="1300" b="1" dirty="0">
                        <a:solidFill>
                          <a:srgbClr val="0070C0"/>
                        </a:solidFill>
                      </a:endParaRPr>
                    </a:p>
                  </a:txBody>
                  <a:tcPr/>
                </a:tc>
                <a:tc>
                  <a:txBody>
                    <a:bodyPr/>
                    <a:lstStyle/>
                    <a:p>
                      <a:r>
                        <a:rPr lang="en-US" sz="1300" b="1" dirty="0">
                          <a:solidFill>
                            <a:srgbClr val="0070C0"/>
                          </a:solidFill>
                        </a:rPr>
                        <a:t>Apply $1M in Title I to eligible services, in compliance with grant guidelines, pending confirmation of FY23 appropriation.</a:t>
                      </a:r>
                    </a:p>
                  </a:txBody>
                  <a:tcPr/>
                </a:tc>
                <a:extLst>
                  <a:ext uri="{0D108BD9-81ED-4DB2-BD59-A6C34878D82A}">
                    <a16:rowId xmlns:a16="http://schemas.microsoft.com/office/drawing/2014/main" val="2308740751"/>
                  </a:ext>
                </a:extLst>
              </a:tr>
              <a:tr h="609600">
                <a:tc>
                  <a:txBody>
                    <a:bodyPr/>
                    <a:lstStyle/>
                    <a:p>
                      <a:r>
                        <a:rPr lang="en-US" sz="1300" b="1" dirty="0">
                          <a:solidFill>
                            <a:srgbClr val="0070C0"/>
                          </a:solidFill>
                        </a:rPr>
                        <a:t>GAP Resolution Strategies</a:t>
                      </a:r>
                    </a:p>
                  </a:txBody>
                  <a:tcPr>
                    <a:lnB w="12700" cap="flat" cmpd="sng" algn="ctr">
                      <a:solidFill>
                        <a:srgbClr val="0070C0"/>
                      </a:solidFill>
                      <a:prstDash val="solid"/>
                      <a:round/>
                      <a:headEnd type="none" w="med" len="med"/>
                      <a:tailEnd type="none" w="med" len="med"/>
                    </a:lnB>
                  </a:tcPr>
                </a:tc>
                <a:tc>
                  <a:txBody>
                    <a:bodyPr/>
                    <a:lstStyle/>
                    <a:p>
                      <a:pPr algn="ctr"/>
                      <a:r>
                        <a:rPr lang="en-US" sz="1300" b="1" dirty="0">
                          <a:solidFill>
                            <a:srgbClr val="0070C0"/>
                          </a:solidFill>
                        </a:rPr>
                        <a:t>$2,000,000</a:t>
                      </a:r>
                    </a:p>
                  </a:txBody>
                  <a:tcPr>
                    <a:lnB w="12700" cap="flat" cmpd="sng" algn="ctr">
                      <a:solidFill>
                        <a:srgbClr val="0070C0"/>
                      </a:solidFill>
                      <a:prstDash val="solid"/>
                      <a:round/>
                      <a:headEnd type="none" w="med" len="med"/>
                      <a:tailEnd type="none" w="med" len="med"/>
                    </a:lnB>
                  </a:tcPr>
                </a:tc>
                <a:tc>
                  <a:txBody>
                    <a:bodyPr/>
                    <a:lstStyle/>
                    <a:p>
                      <a:pPr algn="ctr"/>
                      <a:endParaRPr lang="en-US" sz="1300" b="1" dirty="0">
                        <a:solidFill>
                          <a:srgbClr val="0070C0"/>
                        </a:solidFill>
                      </a:endParaRPr>
                    </a:p>
                  </a:txBody>
                  <a:tcPr>
                    <a:lnB w="12700" cap="flat" cmpd="sng" algn="ctr">
                      <a:solidFill>
                        <a:srgbClr val="0070C0"/>
                      </a:solidFill>
                      <a:prstDash val="solid"/>
                      <a:round/>
                      <a:headEnd type="none" w="med" len="med"/>
                      <a:tailEnd type="none" w="med" len="med"/>
                    </a:lnB>
                  </a:tcPr>
                </a:tc>
                <a:tc>
                  <a:txBody>
                    <a:bodyPr/>
                    <a:lstStyle/>
                    <a:p>
                      <a:r>
                        <a:rPr lang="en-US" sz="1300" b="1" dirty="0">
                          <a:solidFill>
                            <a:srgbClr val="0070C0"/>
                          </a:solidFill>
                        </a:rPr>
                        <a:t>Includes Deficit Prevention Mode and other strategies to generate savings.</a:t>
                      </a:r>
                    </a:p>
                  </a:txBody>
                  <a:tcPr>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3661040323"/>
                  </a:ext>
                </a:extLst>
              </a:tr>
            </a:tbl>
          </a:graphicData>
        </a:graphic>
      </p:graphicFrame>
    </p:spTree>
    <p:extLst>
      <p:ext uri="{BB962C8B-B14F-4D97-AF65-F5344CB8AC3E}">
        <p14:creationId xmlns:p14="http://schemas.microsoft.com/office/powerpoint/2010/main" val="4217577254"/>
      </p:ext>
    </p:extLst>
  </p:cSld>
  <p:clrMapOvr>
    <a:masterClrMapping/>
  </p:clrMapOvr>
  <p:transition spd="slow">
    <p:wipe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E570BF9-B693-407E-A504-0FF8C700067F}"/>
              </a:ext>
            </a:extLst>
          </p:cNvPr>
          <p:cNvSpPr>
            <a:spLocks noGrp="1"/>
          </p:cNvSpPr>
          <p:nvPr>
            <p:ph type="dt" sz="half" idx="10"/>
          </p:nvPr>
        </p:nvSpPr>
        <p:spPr/>
        <p:txBody>
          <a:bodyPr/>
          <a:lstStyle/>
          <a:p>
            <a:r>
              <a:rPr lang="en-US" dirty="0"/>
              <a:t>January 2022</a:t>
            </a:r>
          </a:p>
        </p:txBody>
      </p:sp>
      <p:sp>
        <p:nvSpPr>
          <p:cNvPr id="5" name="Slide Number Placeholder 4">
            <a:extLst>
              <a:ext uri="{FF2B5EF4-FFF2-40B4-BE49-F238E27FC236}">
                <a16:creationId xmlns:a16="http://schemas.microsoft.com/office/drawing/2014/main" id="{10C7BCCF-291B-426F-9551-A81FC4D709A3}"/>
              </a:ext>
            </a:extLst>
          </p:cNvPr>
          <p:cNvSpPr>
            <a:spLocks noGrp="1"/>
          </p:cNvSpPr>
          <p:nvPr>
            <p:ph type="sldNum" sz="quarter" idx="12"/>
          </p:nvPr>
        </p:nvSpPr>
        <p:spPr/>
        <p:txBody>
          <a:bodyPr/>
          <a:lstStyle/>
          <a:p>
            <a:fld id="{8B029824-C0FE-4500-AD39-B628196C05B5}" type="slidenum">
              <a:rPr lang="en-US" smtClean="0"/>
              <a:t>27</a:t>
            </a:fld>
            <a:endParaRPr lang="en-US" dirty="0"/>
          </a:p>
        </p:txBody>
      </p:sp>
      <p:sp>
        <p:nvSpPr>
          <p:cNvPr id="6" name="Title 1">
            <a:extLst>
              <a:ext uri="{FF2B5EF4-FFF2-40B4-BE49-F238E27FC236}">
                <a16:creationId xmlns:a16="http://schemas.microsoft.com/office/drawing/2014/main" id="{6964812F-CE7F-4C1D-AD5D-A2CECB2F21A6}"/>
              </a:ext>
            </a:extLst>
          </p:cNvPr>
          <p:cNvSpPr txBox="1">
            <a:spLocks/>
          </p:cNvSpPr>
          <p:nvPr/>
        </p:nvSpPr>
        <p:spPr>
          <a:xfrm>
            <a:off x="914400" y="685801"/>
            <a:ext cx="7315200" cy="533400"/>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Autofit/>
          </a:bodyPr>
          <a:lstStyle>
            <a:lvl1pPr algn="l" defTabSz="914400" rtl="0" eaLnBrk="1" latinLnBrk="0" hangingPunct="1">
              <a:spcBef>
                <a:spcPct val="0"/>
              </a:spcBef>
              <a:buNone/>
              <a:defRPr sz="40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en-US" sz="2800" b="1" dirty="0"/>
              <a:t>2022-23 Budget: Closing the Gap</a:t>
            </a:r>
          </a:p>
        </p:txBody>
      </p:sp>
      <p:graphicFrame>
        <p:nvGraphicFramePr>
          <p:cNvPr id="7" name="Table 9">
            <a:extLst>
              <a:ext uri="{FF2B5EF4-FFF2-40B4-BE49-F238E27FC236}">
                <a16:creationId xmlns:a16="http://schemas.microsoft.com/office/drawing/2014/main" id="{83D8A2DA-AB25-46B2-A2D1-C87EB68EE0CC}"/>
              </a:ext>
            </a:extLst>
          </p:cNvPr>
          <p:cNvGraphicFramePr>
            <a:graphicFrameLocks noGrp="1"/>
          </p:cNvGraphicFramePr>
          <p:nvPr>
            <p:extLst>
              <p:ext uri="{D42A27DB-BD31-4B8C-83A1-F6EECF244321}">
                <p14:modId xmlns:p14="http://schemas.microsoft.com/office/powerpoint/2010/main" val="1186856459"/>
              </p:ext>
            </p:extLst>
          </p:nvPr>
        </p:nvGraphicFramePr>
        <p:xfrm>
          <a:off x="914400" y="1371600"/>
          <a:ext cx="7315200" cy="4495800"/>
        </p:xfrm>
        <a:graphic>
          <a:graphicData uri="http://schemas.openxmlformats.org/drawingml/2006/table">
            <a:tbl>
              <a:tblPr firstRow="1" bandRow="1">
                <a:tableStyleId>{21E4AEA4-8DFA-4A89-87EB-49C32662AFE0}</a:tableStyleId>
              </a:tblPr>
              <a:tblGrid>
                <a:gridCol w="7315200">
                  <a:extLst>
                    <a:ext uri="{9D8B030D-6E8A-4147-A177-3AD203B41FA5}">
                      <a16:colId xmlns:a16="http://schemas.microsoft.com/office/drawing/2014/main" val="649783592"/>
                    </a:ext>
                  </a:extLst>
                </a:gridCol>
              </a:tblGrid>
              <a:tr h="396688">
                <a:tc>
                  <a:txBody>
                    <a:bodyPr/>
                    <a:lstStyle/>
                    <a:p>
                      <a:r>
                        <a:rPr lang="en-US" dirty="0"/>
                        <a:t>GAP RESOLUTION STRATEGIES – After Revenue/Savings</a:t>
                      </a:r>
                    </a:p>
                  </a:txBody>
                  <a:tcPr/>
                </a:tc>
                <a:extLst>
                  <a:ext uri="{0D108BD9-81ED-4DB2-BD59-A6C34878D82A}">
                    <a16:rowId xmlns:a16="http://schemas.microsoft.com/office/drawing/2014/main" val="3507513348"/>
                  </a:ext>
                </a:extLst>
              </a:tr>
              <a:tr h="4099112">
                <a:tc>
                  <a:txBody>
                    <a:bodyPr/>
                    <a:lstStyle/>
                    <a:p>
                      <a:pPr marL="285750" indent="-285750">
                        <a:buFont typeface="Wingdings" panose="05000000000000000000" pitchFamily="2" charset="2"/>
                        <a:buChar char="Ø"/>
                      </a:pPr>
                      <a:r>
                        <a:rPr lang="en-US" sz="1600" b="1" dirty="0">
                          <a:solidFill>
                            <a:srgbClr val="0070C0"/>
                          </a:solidFill>
                        </a:rPr>
                        <a:t>The Budget Gap Plan will include, as in prior years, the following strategies:</a:t>
                      </a:r>
                    </a:p>
                    <a:p>
                      <a:pPr marL="742950" lvl="1" indent="-285750">
                        <a:buFont typeface="Wingdings" panose="05000000000000000000" pitchFamily="2" charset="2"/>
                        <a:buChar char="q"/>
                      </a:pPr>
                      <a:r>
                        <a:rPr lang="en-US" sz="1600" b="1" dirty="0">
                          <a:solidFill>
                            <a:schemeClr val="tx1"/>
                          </a:solidFill>
                        </a:rPr>
                        <a:t>Position consolidation (in alignment with register projections)</a:t>
                      </a:r>
                    </a:p>
                    <a:p>
                      <a:pPr marL="742950" lvl="1" indent="-285750">
                        <a:buFont typeface="Wingdings" panose="05000000000000000000" pitchFamily="2" charset="2"/>
                        <a:buChar char="q"/>
                      </a:pPr>
                      <a:r>
                        <a:rPr lang="en-US" sz="1600" b="1" dirty="0">
                          <a:solidFill>
                            <a:schemeClr val="tx1"/>
                          </a:solidFill>
                        </a:rPr>
                        <a:t>Position conversions after attrition </a:t>
                      </a:r>
                    </a:p>
                    <a:p>
                      <a:pPr marL="1200150" lvl="2" indent="-285750">
                        <a:buFont typeface="Wingdings" panose="05000000000000000000" pitchFamily="2" charset="2"/>
                        <a:buChar char="q"/>
                      </a:pPr>
                      <a:r>
                        <a:rPr lang="en-US" sz="1600" b="1" dirty="0">
                          <a:solidFill>
                            <a:schemeClr val="tx1"/>
                          </a:solidFill>
                        </a:rPr>
                        <a:t>e.g., 12-month AP vacancy to 10-month AP position</a:t>
                      </a:r>
                    </a:p>
                    <a:p>
                      <a:pPr marL="742950" lvl="1" indent="-285750">
                        <a:buFont typeface="Wingdings" panose="05000000000000000000" pitchFamily="2" charset="2"/>
                        <a:buChar char="q"/>
                      </a:pPr>
                      <a:r>
                        <a:rPr lang="en-US" sz="1600" b="1" dirty="0">
                          <a:solidFill>
                            <a:schemeClr val="tx1"/>
                          </a:solidFill>
                        </a:rPr>
                        <a:t>Position/Program adjustments – to generate savings, while enhancing effectiveness and operational efficiency.</a:t>
                      </a:r>
                    </a:p>
                    <a:p>
                      <a:pPr marL="742950" lvl="1" indent="-285750">
                        <a:buFont typeface="Wingdings" panose="05000000000000000000" pitchFamily="2" charset="2"/>
                        <a:buChar char="q"/>
                      </a:pPr>
                      <a:r>
                        <a:rPr lang="en-US" sz="1600" b="1" dirty="0">
                          <a:solidFill>
                            <a:schemeClr val="tx1"/>
                          </a:solidFill>
                        </a:rPr>
                        <a:t>Curriculum/Technology Renewal: utilization of grants in lieu of funds traditionally allocated in the operating budget.</a:t>
                      </a:r>
                    </a:p>
                    <a:p>
                      <a:pPr marL="742950" lvl="1" indent="-285750">
                        <a:buFont typeface="Wingdings" panose="05000000000000000000" pitchFamily="2" charset="2"/>
                        <a:buChar char="q"/>
                      </a:pPr>
                      <a:r>
                        <a:rPr lang="en-US" sz="1600" b="1" dirty="0">
                          <a:solidFill>
                            <a:schemeClr val="tx1"/>
                          </a:solidFill>
                        </a:rPr>
                        <a:t>Deficit Prevention Mode: </a:t>
                      </a:r>
                    </a:p>
                    <a:p>
                      <a:pPr marL="1200150" lvl="2" indent="-285750">
                        <a:buFont typeface="Wingdings" panose="05000000000000000000" pitchFamily="2" charset="2"/>
                        <a:buChar char="q"/>
                      </a:pPr>
                      <a:r>
                        <a:rPr lang="en-US" sz="1600" b="1" dirty="0">
                          <a:solidFill>
                            <a:schemeClr val="tx1"/>
                          </a:solidFill>
                        </a:rPr>
                        <a:t>Position control</a:t>
                      </a:r>
                    </a:p>
                    <a:p>
                      <a:pPr marL="1200150" lvl="2" indent="-285750">
                        <a:buFont typeface="Wingdings" panose="05000000000000000000" pitchFamily="2" charset="2"/>
                        <a:buChar char="q"/>
                      </a:pPr>
                      <a:r>
                        <a:rPr lang="en-US" sz="1600" b="1" dirty="0">
                          <a:solidFill>
                            <a:schemeClr val="tx1"/>
                          </a:solidFill>
                        </a:rPr>
                        <a:t>Procurement control</a:t>
                      </a:r>
                    </a:p>
                    <a:p>
                      <a:pPr marL="1200150" lvl="2" indent="-285750">
                        <a:buFont typeface="Wingdings" panose="05000000000000000000" pitchFamily="2" charset="2"/>
                        <a:buChar char="q"/>
                      </a:pPr>
                      <a:r>
                        <a:rPr lang="en-US" sz="1600" b="1" dirty="0">
                          <a:solidFill>
                            <a:schemeClr val="tx1"/>
                          </a:solidFill>
                        </a:rPr>
                        <a:t>Internal controls</a:t>
                      </a:r>
                    </a:p>
                    <a:p>
                      <a:endParaRPr lang="en-US" dirty="0"/>
                    </a:p>
                  </a:txBody>
                  <a:tcPr/>
                </a:tc>
                <a:extLst>
                  <a:ext uri="{0D108BD9-81ED-4DB2-BD59-A6C34878D82A}">
                    <a16:rowId xmlns:a16="http://schemas.microsoft.com/office/drawing/2014/main" val="2824017242"/>
                  </a:ext>
                </a:extLst>
              </a:tr>
            </a:tbl>
          </a:graphicData>
        </a:graphic>
      </p:graphicFrame>
      <p:sp>
        <p:nvSpPr>
          <p:cNvPr id="8" name="TextBox 7">
            <a:extLst>
              <a:ext uri="{FF2B5EF4-FFF2-40B4-BE49-F238E27FC236}">
                <a16:creationId xmlns:a16="http://schemas.microsoft.com/office/drawing/2014/main" id="{353BA175-8F91-4F7E-BF88-98B50989AF39}"/>
              </a:ext>
            </a:extLst>
          </p:cNvPr>
          <p:cNvSpPr txBox="1"/>
          <p:nvPr/>
        </p:nvSpPr>
        <p:spPr>
          <a:xfrm>
            <a:off x="6324600" y="762000"/>
            <a:ext cx="1981200" cy="923330"/>
          </a:xfrm>
          <a:prstGeom prst="rect">
            <a:avLst/>
          </a:prstGeom>
          <a:solidFill>
            <a:srgbClr val="7030A0"/>
          </a:solidFill>
          <a:scene3d>
            <a:camera prst="isometricOffAxis2Left"/>
            <a:lightRig rig="threePt" dir="t"/>
          </a:scene3d>
          <a:sp3d>
            <a:bevelT w="114300" prst="artDeco"/>
          </a:sp3d>
        </p:spPr>
        <p:txBody>
          <a:bodyPr wrap="square" rtlCol="0">
            <a:spAutoFit/>
          </a:bodyPr>
          <a:lstStyle/>
          <a:p>
            <a:pPr algn="ctr"/>
            <a:r>
              <a:rPr lang="en-US" b="1" dirty="0">
                <a:solidFill>
                  <a:schemeClr val="bg1"/>
                </a:solidFill>
              </a:rPr>
              <a:t>+18.0M</a:t>
            </a:r>
          </a:p>
          <a:p>
            <a:pPr algn="ctr"/>
            <a:r>
              <a:rPr lang="en-US" b="1" dirty="0">
                <a:solidFill>
                  <a:schemeClr val="bg1"/>
                </a:solidFill>
              </a:rPr>
              <a:t>ESSENTIAL Monetary  Need</a:t>
            </a:r>
          </a:p>
        </p:txBody>
      </p:sp>
      <p:sp>
        <p:nvSpPr>
          <p:cNvPr id="11" name="Rectangle 1">
            <a:extLst>
              <a:ext uri="{FF2B5EF4-FFF2-40B4-BE49-F238E27FC236}">
                <a16:creationId xmlns:a16="http://schemas.microsoft.com/office/drawing/2014/main" id="{92482B76-F7DB-4547-9026-285F99A1EEA7}"/>
              </a:ext>
            </a:extLst>
          </p:cNvPr>
          <p:cNvSpPr>
            <a:spLocks noChangeArrowheads="1"/>
          </p:cNvSpPr>
          <p:nvPr/>
        </p:nvSpPr>
        <p:spPr bwMode="auto">
          <a:xfrm>
            <a:off x="2589213" y="23241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3" name="Rectangle 2">
            <a:extLst>
              <a:ext uri="{FF2B5EF4-FFF2-40B4-BE49-F238E27FC236}">
                <a16:creationId xmlns:a16="http://schemas.microsoft.com/office/drawing/2014/main" id="{D19B33D3-49A4-4F47-B89C-C88A2F8AB9E8}"/>
              </a:ext>
            </a:extLst>
          </p:cNvPr>
          <p:cNvSpPr>
            <a:spLocks noChangeArrowheads="1"/>
          </p:cNvSpPr>
          <p:nvPr/>
        </p:nvSpPr>
        <p:spPr bwMode="auto">
          <a:xfrm>
            <a:off x="2589213" y="23241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811511355"/>
      </p:ext>
    </p:extLst>
  </p:cSld>
  <p:clrMapOvr>
    <a:masterClrMapping/>
  </p:clrMapOvr>
  <p:transition spd="slow">
    <p:wipe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E570BF9-B693-407E-A504-0FF8C700067F}"/>
              </a:ext>
            </a:extLst>
          </p:cNvPr>
          <p:cNvSpPr>
            <a:spLocks noGrp="1"/>
          </p:cNvSpPr>
          <p:nvPr>
            <p:ph type="dt" sz="half" idx="10"/>
          </p:nvPr>
        </p:nvSpPr>
        <p:spPr/>
        <p:txBody>
          <a:bodyPr/>
          <a:lstStyle/>
          <a:p>
            <a:r>
              <a:rPr lang="en-US" dirty="0"/>
              <a:t>January 2022</a:t>
            </a:r>
          </a:p>
        </p:txBody>
      </p:sp>
      <p:sp>
        <p:nvSpPr>
          <p:cNvPr id="5" name="Slide Number Placeholder 4">
            <a:extLst>
              <a:ext uri="{FF2B5EF4-FFF2-40B4-BE49-F238E27FC236}">
                <a16:creationId xmlns:a16="http://schemas.microsoft.com/office/drawing/2014/main" id="{10C7BCCF-291B-426F-9551-A81FC4D709A3}"/>
              </a:ext>
            </a:extLst>
          </p:cNvPr>
          <p:cNvSpPr>
            <a:spLocks noGrp="1"/>
          </p:cNvSpPr>
          <p:nvPr>
            <p:ph type="sldNum" sz="quarter" idx="12"/>
          </p:nvPr>
        </p:nvSpPr>
        <p:spPr/>
        <p:txBody>
          <a:bodyPr/>
          <a:lstStyle/>
          <a:p>
            <a:fld id="{8B029824-C0FE-4500-AD39-B628196C05B5}" type="slidenum">
              <a:rPr lang="en-US" smtClean="0"/>
              <a:t>28</a:t>
            </a:fld>
            <a:endParaRPr lang="en-US" dirty="0"/>
          </a:p>
        </p:txBody>
      </p:sp>
      <p:sp>
        <p:nvSpPr>
          <p:cNvPr id="6" name="Title 1">
            <a:extLst>
              <a:ext uri="{FF2B5EF4-FFF2-40B4-BE49-F238E27FC236}">
                <a16:creationId xmlns:a16="http://schemas.microsoft.com/office/drawing/2014/main" id="{6964812F-CE7F-4C1D-AD5D-A2CECB2F21A6}"/>
              </a:ext>
            </a:extLst>
          </p:cNvPr>
          <p:cNvSpPr txBox="1">
            <a:spLocks/>
          </p:cNvSpPr>
          <p:nvPr/>
        </p:nvSpPr>
        <p:spPr>
          <a:xfrm>
            <a:off x="914400" y="685801"/>
            <a:ext cx="7315200" cy="533400"/>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Autofit/>
          </a:bodyPr>
          <a:lstStyle>
            <a:lvl1pPr algn="l" defTabSz="914400" rtl="0" eaLnBrk="1" latinLnBrk="0" hangingPunct="1">
              <a:spcBef>
                <a:spcPct val="0"/>
              </a:spcBef>
              <a:buNone/>
              <a:defRPr sz="40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en-US" sz="2800" b="1" dirty="0"/>
              <a:t>2022-23 Budget: Closing the Gap</a:t>
            </a:r>
          </a:p>
        </p:txBody>
      </p:sp>
      <p:graphicFrame>
        <p:nvGraphicFramePr>
          <p:cNvPr id="7" name="Table 9">
            <a:extLst>
              <a:ext uri="{FF2B5EF4-FFF2-40B4-BE49-F238E27FC236}">
                <a16:creationId xmlns:a16="http://schemas.microsoft.com/office/drawing/2014/main" id="{83D8A2DA-AB25-46B2-A2D1-C87EB68EE0CC}"/>
              </a:ext>
            </a:extLst>
          </p:cNvPr>
          <p:cNvGraphicFramePr>
            <a:graphicFrameLocks noGrp="1"/>
          </p:cNvGraphicFramePr>
          <p:nvPr>
            <p:extLst>
              <p:ext uri="{D42A27DB-BD31-4B8C-83A1-F6EECF244321}">
                <p14:modId xmlns:p14="http://schemas.microsoft.com/office/powerpoint/2010/main" val="2811898018"/>
              </p:ext>
            </p:extLst>
          </p:nvPr>
        </p:nvGraphicFramePr>
        <p:xfrm>
          <a:off x="914400" y="1295400"/>
          <a:ext cx="7307451" cy="785506"/>
        </p:xfrm>
        <a:graphic>
          <a:graphicData uri="http://schemas.openxmlformats.org/drawingml/2006/table">
            <a:tbl>
              <a:tblPr firstRow="1" bandRow="1">
                <a:tableStyleId>{21E4AEA4-8DFA-4A89-87EB-49C32662AFE0}</a:tableStyleId>
              </a:tblPr>
              <a:tblGrid>
                <a:gridCol w="7307451">
                  <a:extLst>
                    <a:ext uri="{9D8B030D-6E8A-4147-A177-3AD203B41FA5}">
                      <a16:colId xmlns:a16="http://schemas.microsoft.com/office/drawing/2014/main" val="649783592"/>
                    </a:ext>
                  </a:extLst>
                </a:gridCol>
              </a:tblGrid>
              <a:tr h="361627">
                <a:tc>
                  <a:txBody>
                    <a:bodyPr/>
                    <a:lstStyle/>
                    <a:p>
                      <a:r>
                        <a:rPr lang="en-US" dirty="0"/>
                        <a:t>CLOSING THE GAP – After Revenue/Savings</a:t>
                      </a:r>
                    </a:p>
                  </a:txBody>
                  <a:tcPr/>
                </a:tc>
                <a:extLst>
                  <a:ext uri="{0D108BD9-81ED-4DB2-BD59-A6C34878D82A}">
                    <a16:rowId xmlns:a16="http://schemas.microsoft.com/office/drawing/2014/main" val="3507513348"/>
                  </a:ext>
                </a:extLst>
              </a:tr>
              <a:tr h="419746">
                <a:tc>
                  <a:txBody>
                    <a:bodyPr/>
                    <a:lstStyle/>
                    <a:p>
                      <a:pPr marL="742950" lvl="1" indent="-285750">
                        <a:buFont typeface="Wingdings" panose="05000000000000000000" pitchFamily="2" charset="2"/>
                        <a:buChar char="q"/>
                      </a:pPr>
                      <a:r>
                        <a:rPr lang="en-US" sz="1600" b="1" dirty="0">
                          <a:solidFill>
                            <a:schemeClr val="tx1"/>
                          </a:solidFill>
                        </a:rPr>
                        <a:t>Deficit Prevention Mode: </a:t>
                      </a:r>
                      <a:endParaRPr lang="en-US" sz="2000" dirty="0"/>
                    </a:p>
                  </a:txBody>
                  <a:tcPr/>
                </a:tc>
                <a:extLst>
                  <a:ext uri="{0D108BD9-81ED-4DB2-BD59-A6C34878D82A}">
                    <a16:rowId xmlns:a16="http://schemas.microsoft.com/office/drawing/2014/main" val="2824017242"/>
                  </a:ext>
                </a:extLst>
              </a:tr>
            </a:tbl>
          </a:graphicData>
        </a:graphic>
      </p:graphicFrame>
      <p:sp>
        <p:nvSpPr>
          <p:cNvPr id="8" name="TextBox 7">
            <a:extLst>
              <a:ext uri="{FF2B5EF4-FFF2-40B4-BE49-F238E27FC236}">
                <a16:creationId xmlns:a16="http://schemas.microsoft.com/office/drawing/2014/main" id="{353BA175-8F91-4F7E-BF88-98B50989AF39}"/>
              </a:ext>
            </a:extLst>
          </p:cNvPr>
          <p:cNvSpPr txBox="1"/>
          <p:nvPr/>
        </p:nvSpPr>
        <p:spPr>
          <a:xfrm>
            <a:off x="6324600" y="762000"/>
            <a:ext cx="1981200" cy="923330"/>
          </a:xfrm>
          <a:prstGeom prst="rect">
            <a:avLst/>
          </a:prstGeom>
          <a:solidFill>
            <a:srgbClr val="7030A0"/>
          </a:solidFill>
          <a:scene3d>
            <a:camera prst="isometricOffAxis2Left"/>
            <a:lightRig rig="threePt" dir="t"/>
          </a:scene3d>
          <a:sp3d>
            <a:bevelT w="114300" prst="artDeco"/>
          </a:sp3d>
        </p:spPr>
        <p:txBody>
          <a:bodyPr wrap="square" rtlCol="0">
            <a:spAutoFit/>
          </a:bodyPr>
          <a:lstStyle/>
          <a:p>
            <a:pPr algn="ctr"/>
            <a:r>
              <a:rPr lang="en-US" b="1" dirty="0">
                <a:solidFill>
                  <a:schemeClr val="bg1"/>
                </a:solidFill>
              </a:rPr>
              <a:t>+18.0M</a:t>
            </a:r>
          </a:p>
          <a:p>
            <a:pPr algn="ctr"/>
            <a:r>
              <a:rPr lang="en-US" b="1" dirty="0">
                <a:solidFill>
                  <a:schemeClr val="bg1"/>
                </a:solidFill>
              </a:rPr>
              <a:t>ESSENTIAL Monetary  Need</a:t>
            </a:r>
          </a:p>
        </p:txBody>
      </p:sp>
      <p:sp>
        <p:nvSpPr>
          <p:cNvPr id="11" name="Rectangle 1">
            <a:extLst>
              <a:ext uri="{FF2B5EF4-FFF2-40B4-BE49-F238E27FC236}">
                <a16:creationId xmlns:a16="http://schemas.microsoft.com/office/drawing/2014/main" id="{92482B76-F7DB-4547-9026-285F99A1EEA7}"/>
              </a:ext>
            </a:extLst>
          </p:cNvPr>
          <p:cNvSpPr>
            <a:spLocks noChangeArrowheads="1"/>
          </p:cNvSpPr>
          <p:nvPr/>
        </p:nvSpPr>
        <p:spPr bwMode="auto">
          <a:xfrm>
            <a:off x="2589213" y="23241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3" name="Rectangle 2">
            <a:extLst>
              <a:ext uri="{FF2B5EF4-FFF2-40B4-BE49-F238E27FC236}">
                <a16:creationId xmlns:a16="http://schemas.microsoft.com/office/drawing/2014/main" id="{D19B33D3-49A4-4F47-B89C-C88A2F8AB9E8}"/>
              </a:ext>
            </a:extLst>
          </p:cNvPr>
          <p:cNvSpPr>
            <a:spLocks noChangeArrowheads="1"/>
          </p:cNvSpPr>
          <p:nvPr/>
        </p:nvSpPr>
        <p:spPr bwMode="auto">
          <a:xfrm>
            <a:off x="2589213" y="23241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14" name="Table 14">
            <a:extLst>
              <a:ext uri="{FF2B5EF4-FFF2-40B4-BE49-F238E27FC236}">
                <a16:creationId xmlns:a16="http://schemas.microsoft.com/office/drawing/2014/main" id="{615E1E22-C479-4DF9-9584-5B6CB04BF00D}"/>
              </a:ext>
            </a:extLst>
          </p:cNvPr>
          <p:cNvGraphicFramePr>
            <a:graphicFrameLocks noGrp="1"/>
          </p:cNvGraphicFramePr>
          <p:nvPr>
            <p:extLst>
              <p:ext uri="{D42A27DB-BD31-4B8C-83A1-F6EECF244321}">
                <p14:modId xmlns:p14="http://schemas.microsoft.com/office/powerpoint/2010/main" val="2837277402"/>
              </p:ext>
            </p:extLst>
          </p:nvPr>
        </p:nvGraphicFramePr>
        <p:xfrm>
          <a:off x="923441" y="2133600"/>
          <a:ext cx="7315200" cy="2992120"/>
        </p:xfrm>
        <a:graphic>
          <a:graphicData uri="http://schemas.openxmlformats.org/drawingml/2006/table">
            <a:tbl>
              <a:tblPr firstRow="1" bandRow="1">
                <a:tableStyleId>{21E4AEA4-8DFA-4A89-87EB-49C32662AFE0}</a:tableStyleId>
              </a:tblPr>
              <a:tblGrid>
                <a:gridCol w="1447800">
                  <a:extLst>
                    <a:ext uri="{9D8B030D-6E8A-4147-A177-3AD203B41FA5}">
                      <a16:colId xmlns:a16="http://schemas.microsoft.com/office/drawing/2014/main" val="2007609277"/>
                    </a:ext>
                  </a:extLst>
                </a:gridCol>
                <a:gridCol w="5867400">
                  <a:extLst>
                    <a:ext uri="{9D8B030D-6E8A-4147-A177-3AD203B41FA5}">
                      <a16:colId xmlns:a16="http://schemas.microsoft.com/office/drawing/2014/main" val="2408502074"/>
                    </a:ext>
                  </a:extLst>
                </a:gridCol>
              </a:tblGrid>
              <a:tr h="370840">
                <a:tc>
                  <a:txBody>
                    <a:bodyPr/>
                    <a:lstStyle/>
                    <a:p>
                      <a:r>
                        <a:rPr lang="en-US" dirty="0"/>
                        <a:t>Component</a:t>
                      </a:r>
                    </a:p>
                  </a:txBody>
                  <a:tcPr/>
                </a:tc>
                <a:tc>
                  <a:txBody>
                    <a:bodyPr/>
                    <a:lstStyle/>
                    <a:p>
                      <a:r>
                        <a:rPr lang="en-US" dirty="0"/>
                        <a:t>Key Elements</a:t>
                      </a:r>
                    </a:p>
                  </a:txBody>
                  <a:tcPr/>
                </a:tc>
                <a:extLst>
                  <a:ext uri="{0D108BD9-81ED-4DB2-BD59-A6C34878D82A}">
                    <a16:rowId xmlns:a16="http://schemas.microsoft.com/office/drawing/2014/main" val="3738071655"/>
                  </a:ext>
                </a:extLst>
              </a:tr>
              <a:tr h="370840">
                <a:tc>
                  <a:txBody>
                    <a:bodyPr/>
                    <a:lstStyle/>
                    <a:p>
                      <a:r>
                        <a:rPr lang="en-US" sz="1400" b="1" dirty="0"/>
                        <a:t>Position Control</a:t>
                      </a:r>
                    </a:p>
                  </a:txBody>
                  <a:tcPr/>
                </a:tc>
                <a:tc>
                  <a:txBody>
                    <a:bodyPr/>
                    <a:lstStyle/>
                    <a:p>
                      <a:pPr marL="285750" indent="-285750">
                        <a:buFont typeface="Arial" panose="020B0604020202020204" pitchFamily="34" charset="0"/>
                        <a:buChar char="•"/>
                      </a:pPr>
                      <a:r>
                        <a:rPr lang="en-US" sz="1400" dirty="0"/>
                        <a:t>District Office vacancies are reviewed to re-assess need and generate savings.*</a:t>
                      </a:r>
                    </a:p>
                    <a:p>
                      <a:pPr marL="285750" indent="-285750">
                        <a:buFont typeface="Arial" panose="020B0604020202020204" pitchFamily="34" charset="0"/>
                        <a:buChar char="•"/>
                      </a:pPr>
                      <a:r>
                        <a:rPr lang="en-US" sz="1400" dirty="0"/>
                        <a:t>Effective </a:t>
                      </a:r>
                      <a:r>
                        <a:rPr lang="en-US" sz="1400" b="1" dirty="0"/>
                        <a:t>3/1/23</a:t>
                      </a:r>
                      <a:r>
                        <a:rPr lang="en-US" sz="1400" dirty="0"/>
                        <a:t>, employment of new teacher hires will cease, except in shortage areas.  Long-term substitutes will cover vacant positions.</a:t>
                      </a:r>
                    </a:p>
                    <a:p>
                      <a:pPr marL="285750" indent="-285750">
                        <a:buFont typeface="Arial" panose="020B0604020202020204" pitchFamily="34" charset="0"/>
                        <a:buChar char="•"/>
                      </a:pPr>
                      <a:r>
                        <a:rPr lang="en-US" sz="1400" dirty="0"/>
                        <a:t>The district derives savings when vacant positions are covered by substitute personnel, due to a lack of certified and/or qualified candidates.</a:t>
                      </a:r>
                    </a:p>
                  </a:txBody>
                  <a:tcPr/>
                </a:tc>
                <a:extLst>
                  <a:ext uri="{0D108BD9-81ED-4DB2-BD59-A6C34878D82A}">
                    <a16:rowId xmlns:a16="http://schemas.microsoft.com/office/drawing/2014/main" val="1695131399"/>
                  </a:ext>
                </a:extLst>
              </a:tr>
              <a:tr h="370840">
                <a:tc>
                  <a:txBody>
                    <a:bodyPr/>
                    <a:lstStyle/>
                    <a:p>
                      <a:r>
                        <a:rPr lang="en-US" sz="1400" b="1" dirty="0"/>
                        <a:t>Procurement Control</a:t>
                      </a:r>
                    </a:p>
                  </a:txBody>
                  <a:tcPr/>
                </a:tc>
                <a:tc>
                  <a:txBody>
                    <a:bodyPr/>
                    <a:lstStyle/>
                    <a:p>
                      <a:pPr marL="285750" indent="-285750">
                        <a:buFont typeface="Arial" panose="020B0604020202020204" pitchFamily="34" charset="0"/>
                        <a:buChar char="•"/>
                      </a:pPr>
                      <a:r>
                        <a:rPr lang="en-US" sz="1400" dirty="0"/>
                        <a:t>Stringent enforcement is in place to ensure orders are processed for services and supplies that are mandated or essential only; and at economical cost.</a:t>
                      </a:r>
                    </a:p>
                  </a:txBody>
                  <a:tcPr/>
                </a:tc>
                <a:extLst>
                  <a:ext uri="{0D108BD9-81ED-4DB2-BD59-A6C34878D82A}">
                    <a16:rowId xmlns:a16="http://schemas.microsoft.com/office/drawing/2014/main" val="3528914791"/>
                  </a:ext>
                </a:extLst>
              </a:tr>
              <a:tr h="370840">
                <a:tc>
                  <a:txBody>
                    <a:bodyPr/>
                    <a:lstStyle/>
                    <a:p>
                      <a:r>
                        <a:rPr lang="en-US" sz="1400" b="1" dirty="0"/>
                        <a:t>Internal Controls</a:t>
                      </a:r>
                    </a:p>
                  </a:txBody>
                  <a:tcPr/>
                </a:tc>
                <a:tc>
                  <a:txBody>
                    <a:bodyPr/>
                    <a:lstStyle/>
                    <a:p>
                      <a:pPr marL="285750" indent="-285750">
                        <a:buFont typeface="Arial" panose="020B0604020202020204" pitchFamily="34" charset="0"/>
                        <a:buChar char="•"/>
                      </a:pPr>
                      <a:r>
                        <a:rPr lang="en-US" sz="1400" dirty="0"/>
                        <a:t>Restrictions, approval workflows and cost-effective practices are applied rigorously to all services, personnel and non-personnel.</a:t>
                      </a:r>
                    </a:p>
                  </a:txBody>
                  <a:tcPr/>
                </a:tc>
                <a:extLst>
                  <a:ext uri="{0D108BD9-81ED-4DB2-BD59-A6C34878D82A}">
                    <a16:rowId xmlns:a16="http://schemas.microsoft.com/office/drawing/2014/main" val="1759848224"/>
                  </a:ext>
                </a:extLst>
              </a:tr>
            </a:tbl>
          </a:graphicData>
        </a:graphic>
      </p:graphicFrame>
      <p:sp>
        <p:nvSpPr>
          <p:cNvPr id="16" name="TextBox 15">
            <a:extLst>
              <a:ext uri="{FF2B5EF4-FFF2-40B4-BE49-F238E27FC236}">
                <a16:creationId xmlns:a16="http://schemas.microsoft.com/office/drawing/2014/main" id="{D233996B-EE8C-4969-8754-2D9DBA113D35}"/>
              </a:ext>
            </a:extLst>
          </p:cNvPr>
          <p:cNvSpPr txBox="1"/>
          <p:nvPr/>
        </p:nvSpPr>
        <p:spPr>
          <a:xfrm>
            <a:off x="923441" y="5316220"/>
            <a:ext cx="6248400" cy="1121846"/>
          </a:xfrm>
          <a:prstGeom prst="rect">
            <a:avLst/>
          </a:prstGeom>
          <a:scene3d>
            <a:camera prst="orthographicFront">
              <a:rot lat="0" lon="0" rev="0"/>
            </a:camera>
            <a:lightRig rig="threePt" dir="tl">
              <a:rot lat="0" lon="0" rev="20400000"/>
            </a:lightRig>
          </a:scene3d>
          <a:sp3d contourW="15875" prstMaterial="metal">
            <a:bevelT w="101600" h="25400" prst="hardEdge"/>
            <a:contourClr>
              <a:schemeClr val="accent5">
                <a:shade val="30000"/>
              </a:schemeClr>
            </a:contourClr>
          </a:sp3d>
        </p:spPr>
        <p:style>
          <a:lnRef idx="0">
            <a:schemeClr val="accent5"/>
          </a:lnRef>
          <a:fillRef idx="3">
            <a:schemeClr val="accent5"/>
          </a:fillRef>
          <a:effectRef idx="3">
            <a:schemeClr val="accent5"/>
          </a:effectRef>
          <a:fontRef idx="minor">
            <a:schemeClr val="lt1"/>
          </a:fontRef>
        </p:style>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900" b="1" i="0" u="none" strike="noStrike" kern="1200" cap="none" spc="0" normalizeH="0" baseline="0" noProof="0" dirty="0">
                <a:ln>
                  <a:noFill/>
                </a:ln>
                <a:solidFill>
                  <a:schemeClr val="bg1"/>
                </a:solidFill>
                <a:effectLst/>
                <a:uLnTx/>
                <a:uFillTx/>
                <a:latin typeface="Calibri"/>
              </a:rPr>
              <a:t>* </a:t>
            </a:r>
            <a:r>
              <a:rPr kumimoji="0" lang="en-US" sz="1050" b="1" i="0" u="none" strike="noStrike" kern="1200" cap="none" spc="0" normalizeH="0" baseline="0" noProof="0" dirty="0">
                <a:ln>
                  <a:noFill/>
                </a:ln>
                <a:solidFill>
                  <a:schemeClr val="bg1"/>
                </a:solidFill>
                <a:effectLst/>
                <a:uLnTx/>
                <a:uFillTx/>
                <a:latin typeface="Calibri"/>
              </a:rPr>
              <a:t>The district remains in a Hiring Freeze, which means that any District Office vacancy is carefully reviewed in order to determine the cost-efficient options for maintaining district operations; e.g., (1) Is it possible to eliminate the position and maintain productivity levels, due to reductions in workload and/or introduction of operational efficiencies?; (2) If the position is required, can hiring be delayed?; (3) If specified services are required, what are the least costly options for providing the services, in compliance with all applicable regulations?  </a:t>
            </a:r>
            <a:endParaRPr kumimoji="0" lang="en-US" sz="800" b="1"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00649344"/>
      </p:ext>
    </p:extLst>
  </p:cSld>
  <p:clrMapOvr>
    <a:masterClrMapping/>
  </p:clrMapOvr>
  <p:transition spd="slow">
    <p:wipe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DAFF1E4-06AC-4956-9060-1F6A0698DEDA}"/>
              </a:ext>
            </a:extLst>
          </p:cNvPr>
          <p:cNvSpPr>
            <a:spLocks noGrp="1"/>
          </p:cNvSpPr>
          <p:nvPr>
            <p:ph type="dt" sz="half" idx="10"/>
          </p:nvPr>
        </p:nvSpPr>
        <p:spPr/>
        <p:txBody>
          <a:bodyPr/>
          <a:lstStyle/>
          <a:p>
            <a:r>
              <a:rPr lang="en-US" dirty="0"/>
              <a:t>January 2022</a:t>
            </a:r>
          </a:p>
        </p:txBody>
      </p:sp>
      <p:sp>
        <p:nvSpPr>
          <p:cNvPr id="5" name="Slide Number Placeholder 4">
            <a:extLst>
              <a:ext uri="{FF2B5EF4-FFF2-40B4-BE49-F238E27FC236}">
                <a16:creationId xmlns:a16="http://schemas.microsoft.com/office/drawing/2014/main" id="{43AF858D-4B91-426F-9A01-1F5B40DA2962}"/>
              </a:ext>
            </a:extLst>
          </p:cNvPr>
          <p:cNvSpPr>
            <a:spLocks noGrp="1"/>
          </p:cNvSpPr>
          <p:nvPr>
            <p:ph type="sldNum" sz="quarter" idx="12"/>
          </p:nvPr>
        </p:nvSpPr>
        <p:spPr/>
        <p:txBody>
          <a:bodyPr/>
          <a:lstStyle/>
          <a:p>
            <a:fld id="{8B029824-C0FE-4500-AD39-B628196C05B5}" type="slidenum">
              <a:rPr lang="en-US" smtClean="0"/>
              <a:t>29</a:t>
            </a:fld>
            <a:endParaRPr lang="en-US" dirty="0"/>
          </a:p>
        </p:txBody>
      </p:sp>
      <p:sp>
        <p:nvSpPr>
          <p:cNvPr id="6" name="Title 1">
            <a:extLst>
              <a:ext uri="{FF2B5EF4-FFF2-40B4-BE49-F238E27FC236}">
                <a16:creationId xmlns:a16="http://schemas.microsoft.com/office/drawing/2014/main" id="{B54B2849-42C9-4BE1-AED7-1129201F7763}"/>
              </a:ext>
            </a:extLst>
          </p:cNvPr>
          <p:cNvSpPr txBox="1">
            <a:spLocks/>
          </p:cNvSpPr>
          <p:nvPr/>
        </p:nvSpPr>
        <p:spPr>
          <a:xfrm>
            <a:off x="914400" y="685801"/>
            <a:ext cx="7315200" cy="457199"/>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Autofit/>
          </a:bodyPr>
          <a:lstStyle>
            <a:lvl1pPr algn="l" defTabSz="914400" rtl="0" eaLnBrk="1" latinLnBrk="0" hangingPunct="1">
              <a:spcBef>
                <a:spcPct val="0"/>
              </a:spcBef>
              <a:buNone/>
              <a:defRPr sz="40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en-US" sz="2800" b="1" dirty="0"/>
              <a:t>What does the OPERATING BUDGET fund?</a:t>
            </a:r>
          </a:p>
        </p:txBody>
      </p:sp>
      <p:sp>
        <p:nvSpPr>
          <p:cNvPr id="7" name="Rounded Rectangle 6">
            <a:extLst>
              <a:ext uri="{FF2B5EF4-FFF2-40B4-BE49-F238E27FC236}">
                <a16:creationId xmlns:a16="http://schemas.microsoft.com/office/drawing/2014/main" id="{ABB49ECB-16FD-4DF9-8D3F-6CAADC7D7AD8}"/>
              </a:ext>
            </a:extLst>
          </p:cNvPr>
          <p:cNvSpPr/>
          <p:nvPr/>
        </p:nvSpPr>
        <p:spPr>
          <a:xfrm>
            <a:off x="990600" y="1181100"/>
            <a:ext cx="7140388" cy="30480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b="1" dirty="0"/>
              <a:t>Essential and mandated services to support the educational program</a:t>
            </a:r>
          </a:p>
        </p:txBody>
      </p:sp>
      <p:sp>
        <p:nvSpPr>
          <p:cNvPr id="8" name="TextBox 7">
            <a:extLst>
              <a:ext uri="{FF2B5EF4-FFF2-40B4-BE49-F238E27FC236}">
                <a16:creationId xmlns:a16="http://schemas.microsoft.com/office/drawing/2014/main" id="{409A6101-7036-4C65-B3FF-08D38AC35147}"/>
              </a:ext>
            </a:extLst>
          </p:cNvPr>
          <p:cNvSpPr txBox="1"/>
          <p:nvPr/>
        </p:nvSpPr>
        <p:spPr>
          <a:xfrm>
            <a:off x="900544" y="1518958"/>
            <a:ext cx="2680855" cy="3293209"/>
          </a:xfrm>
          <a:prstGeom prst="rect">
            <a:avLst/>
          </a:prstGeom>
          <a:ln w="28575"/>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buFont typeface="Wingdings" panose="05000000000000000000" pitchFamily="2" charset="2"/>
              <a:buChar char="q"/>
            </a:pPr>
            <a:r>
              <a:rPr lang="en-US" sz="1400" b="1" dirty="0">
                <a:solidFill>
                  <a:schemeClr val="tx1"/>
                </a:solidFill>
              </a:rPr>
              <a:t>Principals &amp; Assistant Principals [</a:t>
            </a:r>
            <a:r>
              <a:rPr lang="en-US" sz="1200" b="1" dirty="0">
                <a:solidFill>
                  <a:schemeClr val="tx1"/>
                </a:solidFill>
              </a:rPr>
              <a:t>&amp; coverage for extended absence]</a:t>
            </a:r>
            <a:endParaRPr lang="en-US" sz="1400" b="1" dirty="0">
              <a:solidFill>
                <a:schemeClr val="tx1"/>
              </a:solidFill>
            </a:endParaRPr>
          </a:p>
          <a:p>
            <a:pPr marL="285750" indent="-285750">
              <a:buFont typeface="Wingdings" panose="05000000000000000000" pitchFamily="2" charset="2"/>
              <a:buChar char="q"/>
            </a:pPr>
            <a:r>
              <a:rPr lang="en-US" sz="1400" b="1" dirty="0">
                <a:solidFill>
                  <a:schemeClr val="tx1"/>
                </a:solidFill>
              </a:rPr>
              <a:t>School Clericals</a:t>
            </a:r>
          </a:p>
          <a:p>
            <a:pPr marL="285750" indent="-285750">
              <a:buFont typeface="Wingdings" panose="05000000000000000000" pitchFamily="2" charset="2"/>
              <a:buChar char="q"/>
            </a:pPr>
            <a:r>
              <a:rPr lang="en-US" sz="1400" b="1" dirty="0">
                <a:solidFill>
                  <a:schemeClr val="tx1"/>
                </a:solidFill>
              </a:rPr>
              <a:t>Teachers: </a:t>
            </a:r>
            <a:r>
              <a:rPr lang="en-US" sz="1200" b="1" dirty="0">
                <a:solidFill>
                  <a:schemeClr val="tx1"/>
                </a:solidFill>
              </a:rPr>
              <a:t>classroom, core instruction – all subjects, ELL, SPED, TAG [&amp; absence coverage]</a:t>
            </a:r>
          </a:p>
          <a:p>
            <a:pPr marL="285750" indent="-285750">
              <a:buFont typeface="Wingdings" panose="05000000000000000000" pitchFamily="2" charset="2"/>
              <a:buChar char="q"/>
            </a:pPr>
            <a:r>
              <a:rPr lang="en-US" sz="1400" b="1" dirty="0">
                <a:solidFill>
                  <a:schemeClr val="tx1"/>
                </a:solidFill>
              </a:rPr>
              <a:t>Special education (SPED) paraprofessionals [</a:t>
            </a:r>
            <a:r>
              <a:rPr lang="en-US" sz="1200" b="1" dirty="0">
                <a:solidFill>
                  <a:schemeClr val="tx1"/>
                </a:solidFill>
              </a:rPr>
              <a:t>&amp;</a:t>
            </a:r>
            <a:r>
              <a:rPr lang="en-US" sz="1400" b="1" dirty="0">
                <a:solidFill>
                  <a:schemeClr val="tx1"/>
                </a:solidFill>
              </a:rPr>
              <a:t> </a:t>
            </a:r>
            <a:r>
              <a:rPr lang="en-US" sz="1200" b="1" dirty="0">
                <a:solidFill>
                  <a:schemeClr val="tx1"/>
                </a:solidFill>
              </a:rPr>
              <a:t>coverage for long-term absence]</a:t>
            </a:r>
          </a:p>
          <a:p>
            <a:pPr marL="285750" indent="-285750">
              <a:buFont typeface="Wingdings" panose="05000000000000000000" pitchFamily="2" charset="2"/>
              <a:buChar char="q"/>
            </a:pPr>
            <a:r>
              <a:rPr lang="en-US" sz="1400" b="1" dirty="0">
                <a:solidFill>
                  <a:schemeClr val="tx1"/>
                </a:solidFill>
              </a:rPr>
              <a:t>Student Services: </a:t>
            </a:r>
            <a:r>
              <a:rPr lang="en-US" sz="1200" b="1" dirty="0">
                <a:solidFill>
                  <a:schemeClr val="tx1"/>
                </a:solidFill>
              </a:rPr>
              <a:t>Psychologists, social workers, speech/language, hearing impaired, occupational therapy</a:t>
            </a:r>
          </a:p>
          <a:p>
            <a:pPr marL="285750" indent="-285750">
              <a:buFont typeface="Wingdings" panose="05000000000000000000" pitchFamily="2" charset="2"/>
              <a:buChar char="q"/>
            </a:pPr>
            <a:r>
              <a:rPr lang="en-US" sz="1400" b="1" dirty="0">
                <a:solidFill>
                  <a:schemeClr val="tx1"/>
                </a:solidFill>
              </a:rPr>
              <a:t>Guidance Counselors: </a:t>
            </a:r>
            <a:r>
              <a:rPr lang="en-US" sz="1200" b="1" dirty="0">
                <a:solidFill>
                  <a:schemeClr val="tx1"/>
                </a:solidFill>
              </a:rPr>
              <a:t>HS, middle grades, elementary (1D/W)</a:t>
            </a:r>
          </a:p>
        </p:txBody>
      </p:sp>
      <p:sp>
        <p:nvSpPr>
          <p:cNvPr id="11" name="Pentagon 10">
            <a:extLst>
              <a:ext uri="{FF2B5EF4-FFF2-40B4-BE49-F238E27FC236}">
                <a16:creationId xmlns:a16="http://schemas.microsoft.com/office/drawing/2014/main" id="{766E5F5D-8092-4710-A9C0-89FFF3EC7AB0}"/>
              </a:ext>
            </a:extLst>
          </p:cNvPr>
          <p:cNvSpPr/>
          <p:nvPr/>
        </p:nvSpPr>
        <p:spPr>
          <a:xfrm>
            <a:off x="3669568" y="2209800"/>
            <a:ext cx="2051418" cy="1752600"/>
          </a:xfrm>
          <a:prstGeom prst="pentagon">
            <a:avLst/>
          </a:prstGeom>
          <a:solidFill>
            <a:schemeClr val="accent4">
              <a:lumMod val="20000"/>
              <a:lumOff val="80000"/>
            </a:schemeClr>
          </a:solidFill>
          <a:ln w="38100">
            <a:solidFill>
              <a:schemeClr val="accent4">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rPr>
              <a:t>School Operations</a:t>
            </a:r>
          </a:p>
        </p:txBody>
      </p:sp>
      <p:sp>
        <p:nvSpPr>
          <p:cNvPr id="13" name="TextBox 12">
            <a:extLst>
              <a:ext uri="{FF2B5EF4-FFF2-40B4-BE49-F238E27FC236}">
                <a16:creationId xmlns:a16="http://schemas.microsoft.com/office/drawing/2014/main" id="{9E04D00C-8381-4C71-AC21-D255B0A1FD35}"/>
              </a:ext>
            </a:extLst>
          </p:cNvPr>
          <p:cNvSpPr txBox="1"/>
          <p:nvPr/>
        </p:nvSpPr>
        <p:spPr>
          <a:xfrm>
            <a:off x="5720986" y="1524000"/>
            <a:ext cx="2432414" cy="3323987"/>
          </a:xfrm>
          <a:prstGeom prst="rect">
            <a:avLst/>
          </a:prstGeom>
          <a:ln w="28575"/>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buFont typeface="Wingdings" panose="05000000000000000000" pitchFamily="2" charset="2"/>
              <a:buChar char="q"/>
            </a:pPr>
            <a:r>
              <a:rPr lang="en-US" sz="1400" b="1" dirty="0">
                <a:solidFill>
                  <a:schemeClr val="tx1"/>
                </a:solidFill>
              </a:rPr>
              <a:t>Athletics Program</a:t>
            </a:r>
          </a:p>
          <a:p>
            <a:pPr marL="285750" indent="-285750">
              <a:buFont typeface="Wingdings" panose="05000000000000000000" pitchFamily="2" charset="2"/>
              <a:buChar char="q"/>
            </a:pPr>
            <a:r>
              <a:rPr lang="en-US" sz="1400" b="1" dirty="0">
                <a:solidFill>
                  <a:schemeClr val="tx1"/>
                </a:solidFill>
              </a:rPr>
              <a:t>Nurses</a:t>
            </a:r>
          </a:p>
          <a:p>
            <a:pPr marL="285750" indent="-285750">
              <a:buFont typeface="Wingdings" panose="05000000000000000000" pitchFamily="2" charset="2"/>
              <a:buChar char="q"/>
            </a:pPr>
            <a:r>
              <a:rPr lang="en-US" sz="1400" b="1" dirty="0">
                <a:solidFill>
                  <a:schemeClr val="tx1"/>
                </a:solidFill>
              </a:rPr>
              <a:t>Security Officers</a:t>
            </a:r>
          </a:p>
          <a:p>
            <a:pPr marL="285750" indent="-285750">
              <a:buFont typeface="Wingdings" panose="05000000000000000000" pitchFamily="2" charset="2"/>
              <a:buChar char="q"/>
            </a:pPr>
            <a:r>
              <a:rPr lang="en-US" sz="1400" b="1" dirty="0">
                <a:solidFill>
                  <a:schemeClr val="tx1"/>
                </a:solidFill>
              </a:rPr>
              <a:t>Transportation</a:t>
            </a:r>
          </a:p>
          <a:p>
            <a:pPr marL="285750" indent="-285750">
              <a:buFont typeface="Wingdings" panose="05000000000000000000" pitchFamily="2" charset="2"/>
              <a:buChar char="q"/>
            </a:pPr>
            <a:r>
              <a:rPr lang="en-US" sz="1400" b="1" dirty="0">
                <a:solidFill>
                  <a:schemeClr val="tx1"/>
                </a:solidFill>
              </a:rPr>
              <a:t>Legal Services</a:t>
            </a:r>
          </a:p>
          <a:p>
            <a:pPr marL="285750" indent="-285750">
              <a:buFont typeface="Wingdings" panose="05000000000000000000" pitchFamily="2" charset="2"/>
              <a:buChar char="q"/>
            </a:pPr>
            <a:r>
              <a:rPr lang="en-US" sz="1400" b="1" dirty="0">
                <a:solidFill>
                  <a:schemeClr val="tx1"/>
                </a:solidFill>
              </a:rPr>
              <a:t>Operating Budget for Schools </a:t>
            </a:r>
          </a:p>
          <a:p>
            <a:pPr marL="285750" indent="-285750">
              <a:buFont typeface="Wingdings" panose="05000000000000000000" pitchFamily="2" charset="2"/>
              <a:buChar char="q"/>
            </a:pPr>
            <a:r>
              <a:rPr lang="en-US" sz="1400" b="1" dirty="0">
                <a:solidFill>
                  <a:schemeClr val="tx1"/>
                </a:solidFill>
              </a:rPr>
              <a:t>Curriculum renewal (</a:t>
            </a:r>
            <a:r>
              <a:rPr lang="en-US" sz="1200" b="1" dirty="0">
                <a:solidFill>
                  <a:schemeClr val="tx1"/>
                </a:solidFill>
              </a:rPr>
              <a:t>with Title I, Title IIA, Title IV, IDEA, State Priority grant</a:t>
            </a:r>
            <a:r>
              <a:rPr lang="en-US" sz="1400" b="1" dirty="0">
                <a:solidFill>
                  <a:schemeClr val="tx1"/>
                </a:solidFill>
              </a:rPr>
              <a:t>)</a:t>
            </a:r>
          </a:p>
          <a:p>
            <a:pPr marL="285750" indent="-285750">
              <a:buFont typeface="Wingdings" panose="05000000000000000000" pitchFamily="2" charset="2"/>
              <a:buChar char="q"/>
            </a:pPr>
            <a:r>
              <a:rPr lang="en-US" sz="1400" b="1" dirty="0">
                <a:solidFill>
                  <a:schemeClr val="tx1"/>
                </a:solidFill>
              </a:rPr>
              <a:t>Summer:  HS Credit Recovery, SPED Extended School Year (ESY)</a:t>
            </a:r>
          </a:p>
          <a:p>
            <a:pPr marL="285750" indent="-285750">
              <a:buFont typeface="Wingdings" panose="05000000000000000000" pitchFamily="2" charset="2"/>
              <a:buChar char="q"/>
            </a:pPr>
            <a:r>
              <a:rPr lang="en-US" sz="1400" b="1" dirty="0">
                <a:solidFill>
                  <a:schemeClr val="tx1"/>
                </a:solidFill>
              </a:rPr>
              <a:t>Adult Education (plus State grant)</a:t>
            </a:r>
          </a:p>
        </p:txBody>
      </p:sp>
      <p:graphicFrame>
        <p:nvGraphicFramePr>
          <p:cNvPr id="18" name="Table 16">
            <a:extLst>
              <a:ext uri="{FF2B5EF4-FFF2-40B4-BE49-F238E27FC236}">
                <a16:creationId xmlns:a16="http://schemas.microsoft.com/office/drawing/2014/main" id="{02A4FCE1-2D86-42C1-8CCC-74AEC6B9FCE9}"/>
              </a:ext>
            </a:extLst>
          </p:cNvPr>
          <p:cNvGraphicFramePr>
            <a:graphicFrameLocks noGrp="1"/>
          </p:cNvGraphicFramePr>
          <p:nvPr>
            <p:extLst>
              <p:ext uri="{D42A27DB-BD31-4B8C-83A1-F6EECF244321}">
                <p14:modId xmlns:p14="http://schemas.microsoft.com/office/powerpoint/2010/main" val="1570181683"/>
              </p:ext>
            </p:extLst>
          </p:nvPr>
        </p:nvGraphicFramePr>
        <p:xfrm>
          <a:off x="762000" y="4845225"/>
          <a:ext cx="7543800" cy="1648275"/>
        </p:xfrm>
        <a:graphic>
          <a:graphicData uri="http://schemas.openxmlformats.org/drawingml/2006/table">
            <a:tbl>
              <a:tblPr firstRow="1">
                <a:tableStyleId>{5DA37D80-6434-44D0-A028-1B22A696006F}</a:tableStyleId>
              </a:tblPr>
              <a:tblGrid>
                <a:gridCol w="2877532">
                  <a:extLst>
                    <a:ext uri="{9D8B030D-6E8A-4147-A177-3AD203B41FA5}">
                      <a16:colId xmlns:a16="http://schemas.microsoft.com/office/drawing/2014/main" val="222316731"/>
                    </a:ext>
                  </a:extLst>
                </a:gridCol>
                <a:gridCol w="2209310">
                  <a:extLst>
                    <a:ext uri="{9D8B030D-6E8A-4147-A177-3AD203B41FA5}">
                      <a16:colId xmlns:a16="http://schemas.microsoft.com/office/drawing/2014/main" val="1501810275"/>
                    </a:ext>
                  </a:extLst>
                </a:gridCol>
                <a:gridCol w="2456958">
                  <a:extLst>
                    <a:ext uri="{9D8B030D-6E8A-4147-A177-3AD203B41FA5}">
                      <a16:colId xmlns:a16="http://schemas.microsoft.com/office/drawing/2014/main" val="1582862948"/>
                    </a:ext>
                  </a:extLst>
                </a:gridCol>
              </a:tblGrid>
              <a:tr h="278582">
                <a:tc>
                  <a:txBody>
                    <a:bodyPr/>
                    <a:lstStyle/>
                    <a:p>
                      <a:pPr algn="l"/>
                      <a:endParaRPr lang="en-US" sz="1200" b="1" dirty="0"/>
                    </a:p>
                  </a:txBody>
                  <a:tcPr>
                    <a:solidFill>
                      <a:schemeClr val="accent2">
                        <a:lumMod val="20000"/>
                        <a:lumOff val="80000"/>
                      </a:schemeClr>
                    </a:solidFill>
                  </a:tcPr>
                </a:tc>
                <a:tc>
                  <a:txBody>
                    <a:bodyPr/>
                    <a:lstStyle/>
                    <a:p>
                      <a:pPr algn="ctr"/>
                      <a:r>
                        <a:rPr lang="en-US" sz="1200" b="1" dirty="0"/>
                        <a:t>Superintendent</a:t>
                      </a:r>
                    </a:p>
                  </a:txBody>
                  <a:tcPr/>
                </a:tc>
                <a:tc>
                  <a:txBody>
                    <a:bodyPr/>
                    <a:lstStyle/>
                    <a:p>
                      <a:pPr algn="l"/>
                      <a:endParaRPr lang="en-US" sz="1200" b="1" dirty="0"/>
                    </a:p>
                  </a:txBody>
                  <a:tcPr>
                    <a:solidFill>
                      <a:schemeClr val="accent2">
                        <a:lumMod val="20000"/>
                        <a:lumOff val="80000"/>
                      </a:schemeClr>
                    </a:solidFill>
                  </a:tcPr>
                </a:tc>
                <a:extLst>
                  <a:ext uri="{0D108BD9-81ED-4DB2-BD59-A6C34878D82A}">
                    <a16:rowId xmlns:a16="http://schemas.microsoft.com/office/drawing/2014/main" val="800817400"/>
                  </a:ext>
                </a:extLst>
              </a:tr>
              <a:tr h="441087">
                <a:tc>
                  <a:txBody>
                    <a:bodyPr/>
                    <a:lstStyle/>
                    <a:p>
                      <a:pPr marL="0" lvl="0" indent="0">
                        <a:buFont typeface="Wingdings" panose="05000000000000000000" pitchFamily="2" charset="2"/>
                        <a:buNone/>
                      </a:pPr>
                      <a:r>
                        <a:rPr lang="en-US" sz="1200" b="1" dirty="0">
                          <a:solidFill>
                            <a:schemeClr val="tx1"/>
                          </a:solidFill>
                        </a:rPr>
                        <a:t>Finance: </a:t>
                      </a:r>
                      <a:r>
                        <a:rPr lang="en-US" sz="1050" b="1" dirty="0">
                          <a:solidFill>
                            <a:schemeClr val="tx1"/>
                          </a:solidFill>
                        </a:rPr>
                        <a:t>Budget/Financial Reporting, Grants, Payroll/Benefits, Business, Transportation</a:t>
                      </a:r>
                      <a:endParaRPr lang="en-US" sz="1200" b="1" dirty="0">
                        <a:solidFill>
                          <a:schemeClr val="tx1"/>
                        </a:solidFill>
                      </a:endParaRPr>
                    </a:p>
                  </a:txBody>
                  <a:tcPr/>
                </a:tc>
                <a:tc>
                  <a:txBody>
                    <a:bodyPr/>
                    <a:lstStyle/>
                    <a:p>
                      <a:pPr algn="ctr"/>
                      <a:r>
                        <a:rPr lang="en-US" sz="1200" b="1" dirty="0"/>
                        <a:t>Executive Directors</a:t>
                      </a:r>
                    </a:p>
                  </a:txBody>
                  <a:tcPr/>
                </a:tc>
                <a:tc>
                  <a:txBody>
                    <a:bodyPr/>
                    <a:lstStyle/>
                    <a:p>
                      <a:pPr algn="l"/>
                      <a:r>
                        <a:rPr lang="en-US" sz="1200" b="1" dirty="0"/>
                        <a:t>Human Resources</a:t>
                      </a:r>
                    </a:p>
                  </a:txBody>
                  <a:tcPr/>
                </a:tc>
                <a:extLst>
                  <a:ext uri="{0D108BD9-81ED-4DB2-BD59-A6C34878D82A}">
                    <a16:rowId xmlns:a16="http://schemas.microsoft.com/office/drawing/2014/main" val="939730251"/>
                  </a:ext>
                </a:extLst>
              </a:tr>
              <a:tr h="4643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Technology: Infrastructure management and support</a:t>
                      </a:r>
                      <a:endParaRPr lang="en-US" sz="1200"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Facilities: Custodial services and building maintenance/repairs</a:t>
                      </a:r>
                      <a:endParaRPr lang="en-US" sz="1200" b="1" dirty="0"/>
                    </a:p>
                  </a:txBody>
                  <a:tcPr/>
                </a:tc>
                <a:tc>
                  <a:txBody>
                    <a:bodyPr/>
                    <a:lstStyle/>
                    <a:p>
                      <a:pPr algn="l"/>
                      <a:r>
                        <a:rPr lang="en-US" sz="1200" b="1" dirty="0"/>
                        <a:t>Data Management Systems</a:t>
                      </a:r>
                    </a:p>
                  </a:txBody>
                  <a:tcPr/>
                </a:tc>
                <a:extLst>
                  <a:ext uri="{0D108BD9-81ED-4DB2-BD59-A6C34878D82A}">
                    <a16:rowId xmlns:a16="http://schemas.microsoft.com/office/drawing/2014/main" val="474427113"/>
                  </a:ext>
                </a:extLst>
              </a:tr>
              <a:tr h="4643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Instruction &amp; Professional Development</a:t>
                      </a:r>
                    </a:p>
                  </a:txBody>
                  <a:tcPr/>
                </a:tc>
                <a:tc>
                  <a:txBody>
                    <a:bodyPr/>
                    <a:lstStyle/>
                    <a:p>
                      <a:pPr algn="ctr"/>
                      <a:endParaRPr lang="en-US" sz="1200" b="1" dirty="0"/>
                    </a:p>
                  </a:txBody>
                  <a:tcPr/>
                </a:tc>
                <a:tc>
                  <a:txBody>
                    <a:bodyPr/>
                    <a:lstStyle/>
                    <a:p>
                      <a:pPr algn="l"/>
                      <a:r>
                        <a:rPr lang="en-US" sz="1200" b="1" dirty="0"/>
                        <a:t>Student Counseling &amp; Parent Partnerships</a:t>
                      </a:r>
                    </a:p>
                  </a:txBody>
                  <a:tcPr/>
                </a:tc>
                <a:extLst>
                  <a:ext uri="{0D108BD9-81ED-4DB2-BD59-A6C34878D82A}">
                    <a16:rowId xmlns:a16="http://schemas.microsoft.com/office/drawing/2014/main" val="1952779541"/>
                  </a:ext>
                </a:extLst>
              </a:tr>
            </a:tbl>
          </a:graphicData>
        </a:graphic>
      </p:graphicFrame>
      <p:sp>
        <p:nvSpPr>
          <p:cNvPr id="21" name="Rectangle 20">
            <a:extLst>
              <a:ext uri="{FF2B5EF4-FFF2-40B4-BE49-F238E27FC236}">
                <a16:creationId xmlns:a16="http://schemas.microsoft.com/office/drawing/2014/main" id="{99752F88-5570-499C-8E97-EDF8BD039DFD}"/>
              </a:ext>
            </a:extLst>
          </p:cNvPr>
          <p:cNvSpPr/>
          <p:nvPr/>
        </p:nvSpPr>
        <p:spPr>
          <a:xfrm>
            <a:off x="3579846" y="3995917"/>
            <a:ext cx="2141683" cy="569721"/>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b="1" dirty="0"/>
              <a:t>District Office</a:t>
            </a:r>
          </a:p>
          <a:p>
            <a:pPr algn="ctr"/>
            <a:r>
              <a:rPr lang="en-US" sz="1600" b="1" i="1" dirty="0">
                <a:solidFill>
                  <a:srgbClr val="7030A0"/>
                </a:solidFill>
              </a:rPr>
              <a:t>streamlined</a:t>
            </a:r>
          </a:p>
        </p:txBody>
      </p:sp>
      <p:sp>
        <p:nvSpPr>
          <p:cNvPr id="12" name="Rectangle 11">
            <a:extLst>
              <a:ext uri="{FF2B5EF4-FFF2-40B4-BE49-F238E27FC236}">
                <a16:creationId xmlns:a16="http://schemas.microsoft.com/office/drawing/2014/main" id="{C63E591E-7C8A-458B-8974-91039A6EE06F}"/>
              </a:ext>
            </a:extLst>
          </p:cNvPr>
          <p:cNvSpPr/>
          <p:nvPr/>
        </p:nvSpPr>
        <p:spPr>
          <a:xfrm>
            <a:off x="3587761" y="4565638"/>
            <a:ext cx="2141683" cy="304801"/>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500" b="1" i="1" dirty="0">
                <a:solidFill>
                  <a:srgbClr val="7030A0"/>
                </a:solidFill>
              </a:rPr>
              <a:t>101 F/T employees</a:t>
            </a:r>
          </a:p>
        </p:txBody>
      </p:sp>
    </p:spTree>
    <p:extLst>
      <p:ext uri="{BB962C8B-B14F-4D97-AF65-F5344CB8AC3E}">
        <p14:creationId xmlns:p14="http://schemas.microsoft.com/office/powerpoint/2010/main" val="3983465102"/>
      </p:ext>
    </p:extLst>
  </p:cSld>
  <p:clrMapOvr>
    <a:masterClrMapping/>
  </p:clrMapOvr>
  <p:transition spd="slow">
    <p:wipe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53266" y="2971800"/>
            <a:ext cx="6637468" cy="1362075"/>
          </a:xfrm>
        </p:spPr>
        <p:style>
          <a:lnRef idx="0">
            <a:schemeClr val="accent2"/>
          </a:lnRef>
          <a:fillRef idx="3">
            <a:schemeClr val="accent2"/>
          </a:fillRef>
          <a:effectRef idx="3">
            <a:schemeClr val="accent2"/>
          </a:effectRef>
          <a:fontRef idx="minor">
            <a:schemeClr val="lt1"/>
          </a:fontRef>
        </p:style>
        <p:txBody>
          <a:bodyPr/>
          <a:lstStyle/>
          <a:p>
            <a:r>
              <a:rPr lang="en-US" b="1" dirty="0"/>
              <a:t>FISCAL FRAMEWORK:</a:t>
            </a:r>
            <a:br>
              <a:rPr lang="en-US" b="1" dirty="0"/>
            </a:br>
            <a:r>
              <a:rPr lang="en-US" b="1" dirty="0"/>
              <a:t>Goals and Challenges</a:t>
            </a:r>
          </a:p>
        </p:txBody>
      </p:sp>
      <p:sp>
        <p:nvSpPr>
          <p:cNvPr id="2" name="Text Placeholder 1"/>
          <p:cNvSpPr>
            <a:spLocks noGrp="1"/>
          </p:cNvSpPr>
          <p:nvPr>
            <p:ph type="body" idx="1"/>
          </p:nvPr>
        </p:nvSpPr>
        <p:spPr>
          <a:xfrm>
            <a:off x="1253266" y="4338171"/>
            <a:ext cx="6637467" cy="1752600"/>
          </a:xfrm>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pPr marL="342900" indent="-342900">
              <a:buFont typeface="Wingdings" panose="05000000000000000000" pitchFamily="2" charset="2"/>
              <a:buChar char="q"/>
            </a:pPr>
            <a:r>
              <a:rPr lang="en-US" b="1" dirty="0">
                <a:solidFill>
                  <a:schemeClr val="tx2"/>
                </a:solidFill>
              </a:rPr>
              <a:t>Fiscal Goals</a:t>
            </a:r>
          </a:p>
          <a:p>
            <a:pPr marL="342900" indent="-342900">
              <a:buFont typeface="Wingdings" panose="05000000000000000000" pitchFamily="2" charset="2"/>
              <a:buChar char="q"/>
            </a:pPr>
            <a:r>
              <a:rPr lang="en-US" b="1" dirty="0">
                <a:solidFill>
                  <a:schemeClr val="tx2"/>
                </a:solidFill>
              </a:rPr>
              <a:t>District Enrollment</a:t>
            </a:r>
          </a:p>
          <a:p>
            <a:pPr marL="342900" indent="-342900">
              <a:buFont typeface="Wingdings" panose="05000000000000000000" pitchFamily="2" charset="2"/>
              <a:buChar char="q"/>
            </a:pPr>
            <a:r>
              <a:rPr lang="en-US" b="1" dirty="0">
                <a:solidFill>
                  <a:schemeClr val="tx2"/>
                </a:solidFill>
              </a:rPr>
              <a:t>NCEP</a:t>
            </a:r>
          </a:p>
          <a:p>
            <a:pPr marL="342900" indent="-342900">
              <a:buFont typeface="Wingdings" panose="05000000000000000000" pitchFamily="2" charset="2"/>
              <a:buChar char="q"/>
            </a:pPr>
            <a:r>
              <a:rPr lang="en-US" b="1" dirty="0">
                <a:solidFill>
                  <a:schemeClr val="tx2"/>
                </a:solidFill>
              </a:rPr>
              <a:t>School Allocation Model</a:t>
            </a:r>
          </a:p>
          <a:p>
            <a:pPr marL="342900" indent="-342900">
              <a:buFont typeface="Wingdings" panose="05000000000000000000" pitchFamily="2" charset="2"/>
              <a:buChar char="q"/>
            </a:pPr>
            <a:r>
              <a:rPr lang="en-US" b="1" dirty="0">
                <a:solidFill>
                  <a:schemeClr val="tx2"/>
                </a:solidFill>
              </a:rPr>
              <a:t>Fiscal Challenges</a:t>
            </a:r>
          </a:p>
          <a:p>
            <a:endParaRPr lang="en-US" b="1" dirty="0">
              <a:solidFill>
                <a:schemeClr val="tx2"/>
              </a:solidFill>
            </a:endParaRPr>
          </a:p>
        </p:txBody>
      </p:sp>
      <p:sp>
        <p:nvSpPr>
          <p:cNvPr id="4" name="Date Placeholder 3"/>
          <p:cNvSpPr>
            <a:spLocks noGrp="1"/>
          </p:cNvSpPr>
          <p:nvPr>
            <p:ph type="dt" sz="half" idx="10"/>
          </p:nvPr>
        </p:nvSpPr>
        <p:spPr/>
        <p:txBody>
          <a:bodyPr/>
          <a:lstStyle/>
          <a:p>
            <a:r>
              <a:rPr lang="en-US" dirty="0"/>
              <a:t>January 2022</a:t>
            </a:r>
          </a:p>
        </p:txBody>
      </p:sp>
      <p:sp>
        <p:nvSpPr>
          <p:cNvPr id="6" name="Slide Number Placeholder 5"/>
          <p:cNvSpPr>
            <a:spLocks noGrp="1"/>
          </p:cNvSpPr>
          <p:nvPr>
            <p:ph type="sldNum" sz="quarter" idx="12"/>
          </p:nvPr>
        </p:nvSpPr>
        <p:spPr/>
        <p:txBody>
          <a:bodyPr/>
          <a:lstStyle/>
          <a:p>
            <a:fld id="{8B029824-C0FE-4500-AD39-B628196C05B5}" type="slidenum">
              <a:rPr lang="en-US" smtClean="0"/>
              <a:t>3</a:t>
            </a:fld>
            <a:endParaRPr lang="en-US" dirty="0"/>
          </a:p>
        </p:txBody>
      </p:sp>
      <p:pic>
        <p:nvPicPr>
          <p:cNvPr id="1026" name="Picture 2" descr="C:\Program Files (x86)\Microsoft Office\MEDIA\CAGCAT10\j0222015.wmf"/>
          <p:cNvPicPr>
            <a:picLocks noChangeAspect="1" noChangeArrowheads="1"/>
          </p:cNvPicPr>
          <p:nvPr/>
        </p:nvPicPr>
        <p:blipFill>
          <a:blip r:embed="rId2"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1219200" y="454000"/>
            <a:ext cx="1731136" cy="173736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7" name="Title 2">
            <a:extLst>
              <a:ext uri="{FF2B5EF4-FFF2-40B4-BE49-F238E27FC236}">
                <a16:creationId xmlns:a16="http://schemas.microsoft.com/office/drawing/2014/main" id="{7D4FB516-9571-426B-BC11-7E8B5C85EB1C}"/>
              </a:ext>
            </a:extLst>
          </p:cNvPr>
          <p:cNvSpPr txBox="1">
            <a:spLocks/>
          </p:cNvSpPr>
          <p:nvPr/>
        </p:nvSpPr>
        <p:spPr>
          <a:xfrm>
            <a:off x="1253266" y="2320138"/>
            <a:ext cx="1489934" cy="609600"/>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b">
            <a:normAutofit fontScale="92500" lnSpcReduction="10000"/>
          </a:bodyPr>
          <a:lstStyle>
            <a:lvl1pPr algn="l" defTabSz="914400" rtl="0" eaLnBrk="1" latinLnBrk="0" hangingPunct="1">
              <a:spcBef>
                <a:spcPct val="0"/>
              </a:spcBef>
              <a:buNone/>
              <a:defRPr sz="4000" b="0" kern="1200" cap="none" baseline="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algn="ctr"/>
            <a:r>
              <a:rPr lang="en-US" b="1" dirty="0"/>
              <a:t>Part 1</a:t>
            </a:r>
          </a:p>
        </p:txBody>
      </p:sp>
    </p:spTree>
    <p:extLst>
      <p:ext uri="{BB962C8B-B14F-4D97-AF65-F5344CB8AC3E}">
        <p14:creationId xmlns:p14="http://schemas.microsoft.com/office/powerpoint/2010/main" val="4026068008"/>
      </p:ext>
    </p:extLst>
  </p:cSld>
  <p:clrMapOvr>
    <a:masterClrMapping/>
  </p:clrMapOvr>
  <p:transition spd="slow">
    <p:wipe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EC9AE4-FDA7-448F-962F-C43ECDC20606}"/>
              </a:ext>
            </a:extLst>
          </p:cNvPr>
          <p:cNvSpPr>
            <a:spLocks noGrp="1"/>
          </p:cNvSpPr>
          <p:nvPr>
            <p:ph type="dt" sz="half" idx="10"/>
          </p:nvPr>
        </p:nvSpPr>
        <p:spPr/>
        <p:txBody>
          <a:bodyPr/>
          <a:lstStyle/>
          <a:p>
            <a:r>
              <a:rPr lang="en-US" dirty="0"/>
              <a:t>January 2022</a:t>
            </a:r>
          </a:p>
        </p:txBody>
      </p:sp>
      <p:sp>
        <p:nvSpPr>
          <p:cNvPr id="3" name="Slide Number Placeholder 2">
            <a:extLst>
              <a:ext uri="{FF2B5EF4-FFF2-40B4-BE49-F238E27FC236}">
                <a16:creationId xmlns:a16="http://schemas.microsoft.com/office/drawing/2014/main" id="{73036966-D403-4B88-B0CB-579491421986}"/>
              </a:ext>
            </a:extLst>
          </p:cNvPr>
          <p:cNvSpPr>
            <a:spLocks noGrp="1"/>
          </p:cNvSpPr>
          <p:nvPr>
            <p:ph type="sldNum" sz="quarter" idx="12"/>
          </p:nvPr>
        </p:nvSpPr>
        <p:spPr/>
        <p:txBody>
          <a:bodyPr/>
          <a:lstStyle/>
          <a:p>
            <a:fld id="{8B029824-C0FE-4500-AD39-B628196C05B5}" type="slidenum">
              <a:rPr lang="en-US" smtClean="0"/>
              <a:t>30</a:t>
            </a:fld>
            <a:endParaRPr lang="en-US" dirty="0"/>
          </a:p>
        </p:txBody>
      </p:sp>
      <p:sp>
        <p:nvSpPr>
          <p:cNvPr id="17" name="Title 1">
            <a:extLst>
              <a:ext uri="{FF2B5EF4-FFF2-40B4-BE49-F238E27FC236}">
                <a16:creationId xmlns:a16="http://schemas.microsoft.com/office/drawing/2014/main" id="{CCFE9B79-7322-4B17-A5F4-17B889D5F72F}"/>
              </a:ext>
            </a:extLst>
          </p:cNvPr>
          <p:cNvSpPr txBox="1">
            <a:spLocks/>
          </p:cNvSpPr>
          <p:nvPr/>
        </p:nvSpPr>
        <p:spPr>
          <a:xfrm>
            <a:off x="729958" y="685801"/>
            <a:ext cx="7575842" cy="533400"/>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Autofit/>
          </a:bodyPr>
          <a:lstStyle>
            <a:lvl1pPr algn="l" defTabSz="914400" rtl="0" eaLnBrk="1" latinLnBrk="0" hangingPunct="1">
              <a:spcBef>
                <a:spcPct val="0"/>
              </a:spcBef>
              <a:buNone/>
              <a:defRPr sz="40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en-US" sz="2800" b="1" dirty="0"/>
              <a:t>Operating Budget: Components by % and Amount</a:t>
            </a:r>
          </a:p>
        </p:txBody>
      </p:sp>
      <p:graphicFrame>
        <p:nvGraphicFramePr>
          <p:cNvPr id="25" name="Chart 24">
            <a:extLst>
              <a:ext uri="{FF2B5EF4-FFF2-40B4-BE49-F238E27FC236}">
                <a16:creationId xmlns:a16="http://schemas.microsoft.com/office/drawing/2014/main" id="{00000000-0008-0000-0300-000005000000}"/>
              </a:ext>
            </a:extLst>
          </p:cNvPr>
          <p:cNvGraphicFramePr>
            <a:graphicFrameLocks/>
          </p:cNvGraphicFramePr>
          <p:nvPr>
            <p:extLst>
              <p:ext uri="{D42A27DB-BD31-4B8C-83A1-F6EECF244321}">
                <p14:modId xmlns:p14="http://schemas.microsoft.com/office/powerpoint/2010/main" val="39839879"/>
              </p:ext>
            </p:extLst>
          </p:nvPr>
        </p:nvGraphicFramePr>
        <p:xfrm>
          <a:off x="2514600" y="1315385"/>
          <a:ext cx="3830315" cy="281752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Object 5">
            <a:extLst>
              <a:ext uri="{FF2B5EF4-FFF2-40B4-BE49-F238E27FC236}">
                <a16:creationId xmlns:a16="http://schemas.microsoft.com/office/drawing/2014/main" id="{4850C84A-626D-4E1F-85B0-8FD64497A037}"/>
              </a:ext>
            </a:extLst>
          </p:cNvPr>
          <p:cNvGraphicFramePr>
            <a:graphicFrameLocks noChangeAspect="1"/>
          </p:cNvGraphicFramePr>
          <p:nvPr>
            <p:extLst>
              <p:ext uri="{D42A27DB-BD31-4B8C-83A1-F6EECF244321}">
                <p14:modId xmlns:p14="http://schemas.microsoft.com/office/powerpoint/2010/main" val="3305808126"/>
              </p:ext>
            </p:extLst>
          </p:nvPr>
        </p:nvGraphicFramePr>
        <p:xfrm>
          <a:off x="2057400" y="4343400"/>
          <a:ext cx="4699000" cy="1517650"/>
        </p:xfrm>
        <a:graphic>
          <a:graphicData uri="http://schemas.openxmlformats.org/presentationml/2006/ole">
            <mc:AlternateContent xmlns:mc="http://schemas.openxmlformats.org/markup-compatibility/2006">
              <mc:Choice xmlns:v="urn:schemas-microsoft-com:vml" Requires="v">
                <p:oleObj name="Worksheet" r:id="rId3" imgW="4699203" imgH="1517635" progId="Excel.Sheet.12">
                  <p:embed/>
                </p:oleObj>
              </mc:Choice>
              <mc:Fallback>
                <p:oleObj name="Worksheet" r:id="rId3" imgW="4699203" imgH="1517635" progId="Excel.Sheet.12">
                  <p:embed/>
                  <p:pic>
                    <p:nvPicPr>
                      <p:cNvPr id="6" name="Object 5">
                        <a:extLst>
                          <a:ext uri="{FF2B5EF4-FFF2-40B4-BE49-F238E27FC236}">
                            <a16:creationId xmlns:a16="http://schemas.microsoft.com/office/drawing/2014/main" id="{4850C84A-626D-4E1F-85B0-8FD64497A037}"/>
                          </a:ext>
                        </a:extLst>
                      </p:cNvPr>
                      <p:cNvPicPr/>
                      <p:nvPr/>
                    </p:nvPicPr>
                    <p:blipFill>
                      <a:blip r:embed="rId4"/>
                      <a:stretch>
                        <a:fillRect/>
                      </a:stretch>
                    </p:blipFill>
                    <p:spPr>
                      <a:xfrm>
                        <a:off x="2057400" y="4343400"/>
                        <a:ext cx="4699000" cy="1517650"/>
                      </a:xfrm>
                      <a:prstGeom prst="rect">
                        <a:avLst/>
                      </a:prstGeom>
                    </p:spPr>
                  </p:pic>
                </p:oleObj>
              </mc:Fallback>
            </mc:AlternateContent>
          </a:graphicData>
        </a:graphic>
      </p:graphicFrame>
    </p:spTree>
    <p:extLst>
      <p:ext uri="{BB962C8B-B14F-4D97-AF65-F5344CB8AC3E}">
        <p14:creationId xmlns:p14="http://schemas.microsoft.com/office/powerpoint/2010/main" val="1031250174"/>
      </p:ext>
    </p:extLst>
  </p:cSld>
  <p:clrMapOvr>
    <a:masterClrMapping/>
  </p:clrMapOvr>
  <p:transition spd="slow">
    <p:wipe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EC9AE4-FDA7-448F-962F-C43ECDC20606}"/>
              </a:ext>
            </a:extLst>
          </p:cNvPr>
          <p:cNvSpPr>
            <a:spLocks noGrp="1"/>
          </p:cNvSpPr>
          <p:nvPr>
            <p:ph type="dt" sz="half" idx="10"/>
          </p:nvPr>
        </p:nvSpPr>
        <p:spPr/>
        <p:txBody>
          <a:bodyPr/>
          <a:lstStyle/>
          <a:p>
            <a:r>
              <a:rPr lang="en-US" dirty="0"/>
              <a:t>January 2022</a:t>
            </a:r>
          </a:p>
        </p:txBody>
      </p:sp>
      <p:sp>
        <p:nvSpPr>
          <p:cNvPr id="3" name="Slide Number Placeholder 2">
            <a:extLst>
              <a:ext uri="{FF2B5EF4-FFF2-40B4-BE49-F238E27FC236}">
                <a16:creationId xmlns:a16="http://schemas.microsoft.com/office/drawing/2014/main" id="{73036966-D403-4B88-B0CB-579491421986}"/>
              </a:ext>
            </a:extLst>
          </p:cNvPr>
          <p:cNvSpPr>
            <a:spLocks noGrp="1"/>
          </p:cNvSpPr>
          <p:nvPr>
            <p:ph type="sldNum" sz="quarter" idx="12"/>
          </p:nvPr>
        </p:nvSpPr>
        <p:spPr/>
        <p:txBody>
          <a:bodyPr/>
          <a:lstStyle/>
          <a:p>
            <a:fld id="{8B029824-C0FE-4500-AD39-B628196C05B5}" type="slidenum">
              <a:rPr lang="en-US" smtClean="0"/>
              <a:t>31</a:t>
            </a:fld>
            <a:endParaRPr lang="en-US" dirty="0"/>
          </a:p>
        </p:txBody>
      </p:sp>
      <p:sp>
        <p:nvSpPr>
          <p:cNvPr id="17" name="Title 1">
            <a:extLst>
              <a:ext uri="{FF2B5EF4-FFF2-40B4-BE49-F238E27FC236}">
                <a16:creationId xmlns:a16="http://schemas.microsoft.com/office/drawing/2014/main" id="{CCFE9B79-7322-4B17-A5F4-17B889D5F72F}"/>
              </a:ext>
            </a:extLst>
          </p:cNvPr>
          <p:cNvSpPr txBox="1">
            <a:spLocks/>
          </p:cNvSpPr>
          <p:nvPr/>
        </p:nvSpPr>
        <p:spPr>
          <a:xfrm>
            <a:off x="729958" y="685801"/>
            <a:ext cx="7575842" cy="533400"/>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Autofit/>
          </a:bodyPr>
          <a:lstStyle>
            <a:lvl1pPr algn="l" defTabSz="914400" rtl="0" eaLnBrk="1" latinLnBrk="0" hangingPunct="1">
              <a:spcBef>
                <a:spcPct val="0"/>
              </a:spcBef>
              <a:buNone/>
              <a:defRPr sz="40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en-US" sz="2800" b="1" dirty="0"/>
              <a:t>Operating Budget: Administrative Support</a:t>
            </a:r>
          </a:p>
        </p:txBody>
      </p:sp>
      <p:sp>
        <p:nvSpPr>
          <p:cNvPr id="15" name="TextBox 14">
            <a:extLst>
              <a:ext uri="{FF2B5EF4-FFF2-40B4-BE49-F238E27FC236}">
                <a16:creationId xmlns:a16="http://schemas.microsoft.com/office/drawing/2014/main" id="{B36B268B-9250-4433-AE04-83F0C5F7DAB3}"/>
              </a:ext>
            </a:extLst>
          </p:cNvPr>
          <p:cNvSpPr txBox="1"/>
          <p:nvPr/>
        </p:nvSpPr>
        <p:spPr>
          <a:xfrm>
            <a:off x="6400800" y="3829357"/>
            <a:ext cx="810142" cy="30777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1400" b="1" dirty="0"/>
              <a:t>$62.3M</a:t>
            </a:r>
          </a:p>
        </p:txBody>
      </p:sp>
      <p:graphicFrame>
        <p:nvGraphicFramePr>
          <p:cNvPr id="7" name="Object 6">
            <a:extLst>
              <a:ext uri="{FF2B5EF4-FFF2-40B4-BE49-F238E27FC236}">
                <a16:creationId xmlns:a16="http://schemas.microsoft.com/office/drawing/2014/main" id="{DD9451D4-D85A-4573-87E8-B8AB58292B93}"/>
              </a:ext>
            </a:extLst>
          </p:cNvPr>
          <p:cNvGraphicFramePr>
            <a:graphicFrameLocks noChangeAspect="1"/>
          </p:cNvGraphicFramePr>
          <p:nvPr>
            <p:extLst>
              <p:ext uri="{D42A27DB-BD31-4B8C-83A1-F6EECF244321}">
                <p14:modId xmlns:p14="http://schemas.microsoft.com/office/powerpoint/2010/main" val="3620420010"/>
              </p:ext>
            </p:extLst>
          </p:nvPr>
        </p:nvGraphicFramePr>
        <p:xfrm>
          <a:off x="1822871" y="4236261"/>
          <a:ext cx="4699000" cy="1911350"/>
        </p:xfrm>
        <a:graphic>
          <a:graphicData uri="http://schemas.openxmlformats.org/presentationml/2006/ole">
            <mc:AlternateContent xmlns:mc="http://schemas.openxmlformats.org/markup-compatibility/2006">
              <mc:Choice xmlns:v="urn:schemas-microsoft-com:vml" Requires="v">
                <p:oleObj name="Worksheet" r:id="rId2" imgW="4699203" imgH="1911365" progId="Excel.Sheet.12">
                  <p:embed/>
                </p:oleObj>
              </mc:Choice>
              <mc:Fallback>
                <p:oleObj name="Worksheet" r:id="rId2" imgW="4699203" imgH="1911365" progId="Excel.Sheet.12">
                  <p:embed/>
                  <p:pic>
                    <p:nvPicPr>
                      <p:cNvPr id="7" name="Object 6">
                        <a:extLst>
                          <a:ext uri="{FF2B5EF4-FFF2-40B4-BE49-F238E27FC236}">
                            <a16:creationId xmlns:a16="http://schemas.microsoft.com/office/drawing/2014/main" id="{DD9451D4-D85A-4573-87E8-B8AB58292B93}"/>
                          </a:ext>
                        </a:extLst>
                      </p:cNvPr>
                      <p:cNvPicPr/>
                      <p:nvPr/>
                    </p:nvPicPr>
                    <p:blipFill>
                      <a:blip r:embed="rId3"/>
                      <a:stretch>
                        <a:fillRect/>
                      </a:stretch>
                    </p:blipFill>
                    <p:spPr>
                      <a:xfrm>
                        <a:off x="1822871" y="4236261"/>
                        <a:ext cx="4699000" cy="1911350"/>
                      </a:xfrm>
                      <a:prstGeom prst="rect">
                        <a:avLst/>
                      </a:prstGeom>
                    </p:spPr>
                  </p:pic>
                </p:oleObj>
              </mc:Fallback>
            </mc:AlternateContent>
          </a:graphicData>
        </a:graphic>
      </p:graphicFrame>
      <p:graphicFrame>
        <p:nvGraphicFramePr>
          <p:cNvPr id="19" name="Chart 18">
            <a:extLst>
              <a:ext uri="{FF2B5EF4-FFF2-40B4-BE49-F238E27FC236}">
                <a16:creationId xmlns:a16="http://schemas.microsoft.com/office/drawing/2014/main" id="{00000000-0008-0000-0300-000003000000}"/>
              </a:ext>
            </a:extLst>
          </p:cNvPr>
          <p:cNvGraphicFramePr>
            <a:graphicFrameLocks/>
          </p:cNvGraphicFramePr>
          <p:nvPr>
            <p:extLst>
              <p:ext uri="{D42A27DB-BD31-4B8C-83A1-F6EECF244321}">
                <p14:modId xmlns:p14="http://schemas.microsoft.com/office/powerpoint/2010/main" val="178975176"/>
              </p:ext>
            </p:extLst>
          </p:nvPr>
        </p:nvGraphicFramePr>
        <p:xfrm>
          <a:off x="1986131" y="1306882"/>
          <a:ext cx="4372481" cy="283123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480655"/>
      </p:ext>
    </p:extLst>
  </p:cSld>
  <p:clrMapOvr>
    <a:masterClrMapping/>
  </p:clrMapOvr>
  <p:transition spd="slow">
    <p:wipe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EC9AE4-FDA7-448F-962F-C43ECDC20606}"/>
              </a:ext>
            </a:extLst>
          </p:cNvPr>
          <p:cNvSpPr>
            <a:spLocks noGrp="1"/>
          </p:cNvSpPr>
          <p:nvPr>
            <p:ph type="dt" sz="half" idx="10"/>
          </p:nvPr>
        </p:nvSpPr>
        <p:spPr/>
        <p:txBody>
          <a:bodyPr/>
          <a:lstStyle/>
          <a:p>
            <a:r>
              <a:rPr lang="en-US" dirty="0"/>
              <a:t>January 2022</a:t>
            </a:r>
          </a:p>
        </p:txBody>
      </p:sp>
      <p:sp>
        <p:nvSpPr>
          <p:cNvPr id="3" name="Slide Number Placeholder 2">
            <a:extLst>
              <a:ext uri="{FF2B5EF4-FFF2-40B4-BE49-F238E27FC236}">
                <a16:creationId xmlns:a16="http://schemas.microsoft.com/office/drawing/2014/main" id="{73036966-D403-4B88-B0CB-579491421986}"/>
              </a:ext>
            </a:extLst>
          </p:cNvPr>
          <p:cNvSpPr>
            <a:spLocks noGrp="1"/>
          </p:cNvSpPr>
          <p:nvPr>
            <p:ph type="sldNum" sz="quarter" idx="12"/>
          </p:nvPr>
        </p:nvSpPr>
        <p:spPr/>
        <p:txBody>
          <a:bodyPr/>
          <a:lstStyle/>
          <a:p>
            <a:fld id="{8B029824-C0FE-4500-AD39-B628196C05B5}" type="slidenum">
              <a:rPr lang="en-US" smtClean="0"/>
              <a:t>32</a:t>
            </a:fld>
            <a:endParaRPr lang="en-US" dirty="0"/>
          </a:p>
        </p:txBody>
      </p:sp>
      <p:sp>
        <p:nvSpPr>
          <p:cNvPr id="11" name="TextBox 10">
            <a:extLst>
              <a:ext uri="{FF2B5EF4-FFF2-40B4-BE49-F238E27FC236}">
                <a16:creationId xmlns:a16="http://schemas.microsoft.com/office/drawing/2014/main" id="{32CB5923-B393-4960-A7D4-83A6C78EE366}"/>
              </a:ext>
            </a:extLst>
          </p:cNvPr>
          <p:cNvSpPr txBox="1"/>
          <p:nvPr/>
        </p:nvSpPr>
        <p:spPr>
          <a:xfrm>
            <a:off x="3750412" y="5332511"/>
            <a:ext cx="810142" cy="30777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1400" b="1" dirty="0"/>
              <a:t>$64.7M</a:t>
            </a:r>
          </a:p>
        </p:txBody>
      </p:sp>
      <p:sp>
        <p:nvSpPr>
          <p:cNvPr id="17" name="Title 1">
            <a:extLst>
              <a:ext uri="{FF2B5EF4-FFF2-40B4-BE49-F238E27FC236}">
                <a16:creationId xmlns:a16="http://schemas.microsoft.com/office/drawing/2014/main" id="{CCFE9B79-7322-4B17-A5F4-17B889D5F72F}"/>
              </a:ext>
            </a:extLst>
          </p:cNvPr>
          <p:cNvSpPr txBox="1">
            <a:spLocks/>
          </p:cNvSpPr>
          <p:nvPr/>
        </p:nvSpPr>
        <p:spPr>
          <a:xfrm>
            <a:off x="729958" y="685801"/>
            <a:ext cx="7575842" cy="533400"/>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Autofit/>
          </a:bodyPr>
          <a:lstStyle>
            <a:lvl1pPr algn="l" defTabSz="914400" rtl="0" eaLnBrk="1" latinLnBrk="0" hangingPunct="1">
              <a:spcBef>
                <a:spcPct val="0"/>
              </a:spcBef>
              <a:buNone/>
              <a:defRPr sz="40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en-US" sz="2800" b="1" dirty="0"/>
              <a:t>Operating Budget: Benefits</a:t>
            </a:r>
          </a:p>
        </p:txBody>
      </p:sp>
      <p:sp>
        <p:nvSpPr>
          <p:cNvPr id="12" name="TextBox 11">
            <a:extLst>
              <a:ext uri="{FF2B5EF4-FFF2-40B4-BE49-F238E27FC236}">
                <a16:creationId xmlns:a16="http://schemas.microsoft.com/office/drawing/2014/main" id="{57B9E73E-4015-4FFD-B96B-828F56B2173A}"/>
              </a:ext>
            </a:extLst>
          </p:cNvPr>
          <p:cNvSpPr txBox="1"/>
          <p:nvPr/>
        </p:nvSpPr>
        <p:spPr>
          <a:xfrm>
            <a:off x="533400" y="6172199"/>
            <a:ext cx="1388499" cy="25391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050" b="1" dirty="0"/>
              <a:t>HI = Health Insurance</a:t>
            </a:r>
          </a:p>
        </p:txBody>
      </p:sp>
      <p:graphicFrame>
        <p:nvGraphicFramePr>
          <p:cNvPr id="23" name="Chart 22">
            <a:extLst>
              <a:ext uri="{FF2B5EF4-FFF2-40B4-BE49-F238E27FC236}">
                <a16:creationId xmlns:a16="http://schemas.microsoft.com/office/drawing/2014/main" id="{00000000-0008-0000-0300-000009000000}"/>
              </a:ext>
            </a:extLst>
          </p:cNvPr>
          <p:cNvGraphicFramePr>
            <a:graphicFrameLocks/>
          </p:cNvGraphicFramePr>
          <p:nvPr>
            <p:extLst>
              <p:ext uri="{D42A27DB-BD31-4B8C-83A1-F6EECF244321}">
                <p14:modId xmlns:p14="http://schemas.microsoft.com/office/powerpoint/2010/main" val="2979454712"/>
              </p:ext>
            </p:extLst>
          </p:nvPr>
        </p:nvGraphicFramePr>
        <p:xfrm>
          <a:off x="819559" y="1371600"/>
          <a:ext cx="3715486" cy="388547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Object 4">
            <a:extLst>
              <a:ext uri="{FF2B5EF4-FFF2-40B4-BE49-F238E27FC236}">
                <a16:creationId xmlns:a16="http://schemas.microsoft.com/office/drawing/2014/main" id="{A4338205-67BA-429F-B551-A780F5ABD0C3}"/>
              </a:ext>
            </a:extLst>
          </p:cNvPr>
          <p:cNvGraphicFramePr>
            <a:graphicFrameLocks noChangeAspect="1"/>
          </p:cNvGraphicFramePr>
          <p:nvPr>
            <p:extLst>
              <p:ext uri="{D42A27DB-BD31-4B8C-83A1-F6EECF244321}">
                <p14:modId xmlns:p14="http://schemas.microsoft.com/office/powerpoint/2010/main" val="366164450"/>
              </p:ext>
            </p:extLst>
          </p:nvPr>
        </p:nvGraphicFramePr>
        <p:xfrm>
          <a:off x="4876800" y="1905000"/>
          <a:ext cx="2876550" cy="2051050"/>
        </p:xfrm>
        <a:graphic>
          <a:graphicData uri="http://schemas.openxmlformats.org/presentationml/2006/ole">
            <mc:AlternateContent xmlns:mc="http://schemas.openxmlformats.org/markup-compatibility/2006">
              <mc:Choice xmlns:v="urn:schemas-microsoft-com:vml" Requires="v">
                <p:oleObj name="Worksheet" r:id="rId3" imgW="2876499" imgH="2050945" progId="Excel.Sheet.12">
                  <p:embed/>
                </p:oleObj>
              </mc:Choice>
              <mc:Fallback>
                <p:oleObj name="Worksheet" r:id="rId3" imgW="2876499" imgH="2050945" progId="Excel.Sheet.12">
                  <p:embed/>
                  <p:pic>
                    <p:nvPicPr>
                      <p:cNvPr id="5" name="Object 4">
                        <a:extLst>
                          <a:ext uri="{FF2B5EF4-FFF2-40B4-BE49-F238E27FC236}">
                            <a16:creationId xmlns:a16="http://schemas.microsoft.com/office/drawing/2014/main" id="{A4338205-67BA-429F-B551-A780F5ABD0C3}"/>
                          </a:ext>
                        </a:extLst>
                      </p:cNvPr>
                      <p:cNvPicPr/>
                      <p:nvPr/>
                    </p:nvPicPr>
                    <p:blipFill>
                      <a:blip r:embed="rId4"/>
                      <a:stretch>
                        <a:fillRect/>
                      </a:stretch>
                    </p:blipFill>
                    <p:spPr>
                      <a:xfrm>
                        <a:off x="4876800" y="1905000"/>
                        <a:ext cx="2876550" cy="2051050"/>
                      </a:xfrm>
                      <a:prstGeom prst="rect">
                        <a:avLst/>
                      </a:prstGeom>
                    </p:spPr>
                  </p:pic>
                </p:oleObj>
              </mc:Fallback>
            </mc:AlternateContent>
          </a:graphicData>
        </a:graphic>
      </p:graphicFrame>
    </p:spTree>
    <p:extLst>
      <p:ext uri="{BB962C8B-B14F-4D97-AF65-F5344CB8AC3E}">
        <p14:creationId xmlns:p14="http://schemas.microsoft.com/office/powerpoint/2010/main" val="3559152124"/>
      </p:ext>
    </p:extLst>
  </p:cSld>
  <p:clrMapOvr>
    <a:masterClrMapping/>
  </p:clrMapOvr>
  <p:transition spd="slow">
    <p:wipe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a:t>January 2022</a:t>
            </a:r>
          </a:p>
        </p:txBody>
      </p:sp>
      <p:sp>
        <p:nvSpPr>
          <p:cNvPr id="5" name="Slide Number Placeholder 4"/>
          <p:cNvSpPr>
            <a:spLocks noGrp="1"/>
          </p:cNvSpPr>
          <p:nvPr>
            <p:ph type="sldNum" sz="quarter" idx="12"/>
          </p:nvPr>
        </p:nvSpPr>
        <p:spPr/>
        <p:txBody>
          <a:bodyPr/>
          <a:lstStyle/>
          <a:p>
            <a:fld id="{8B029824-C0FE-4500-AD39-B628196C05B5}" type="slidenum">
              <a:rPr lang="en-US" smtClean="0"/>
              <a:t>33</a:t>
            </a:fld>
            <a:endParaRPr lang="en-US" dirty="0"/>
          </a:p>
        </p:txBody>
      </p:sp>
      <p:sp>
        <p:nvSpPr>
          <p:cNvPr id="6" name="Title 1"/>
          <p:cNvSpPr>
            <a:spLocks noGrp="1"/>
          </p:cNvSpPr>
          <p:nvPr>
            <p:ph type="title"/>
          </p:nvPr>
        </p:nvSpPr>
        <p:spPr>
          <a:xfrm>
            <a:off x="914400" y="725043"/>
            <a:ext cx="7315200" cy="615553"/>
          </a:xfrm>
        </p:spPr>
        <p:style>
          <a:lnRef idx="0">
            <a:schemeClr val="accent2"/>
          </a:lnRef>
          <a:fillRef idx="3">
            <a:schemeClr val="accent2"/>
          </a:fillRef>
          <a:effectRef idx="3">
            <a:schemeClr val="accent2"/>
          </a:effectRef>
          <a:fontRef idx="minor">
            <a:schemeClr val="lt1"/>
          </a:fontRef>
        </p:style>
        <p:txBody>
          <a:bodyPr anchor="ctr">
            <a:noAutofit/>
          </a:bodyPr>
          <a:lstStyle/>
          <a:p>
            <a:r>
              <a:rPr lang="en-US" sz="2800" b="1" dirty="0"/>
              <a:t>Budget Request 2022-23</a:t>
            </a:r>
          </a:p>
        </p:txBody>
      </p:sp>
      <p:graphicFrame>
        <p:nvGraphicFramePr>
          <p:cNvPr id="9" name="Table 8"/>
          <p:cNvGraphicFramePr>
            <a:graphicFrameLocks noGrp="1"/>
          </p:cNvGraphicFramePr>
          <p:nvPr>
            <p:extLst>
              <p:ext uri="{D42A27DB-BD31-4B8C-83A1-F6EECF244321}">
                <p14:modId xmlns:p14="http://schemas.microsoft.com/office/powerpoint/2010/main" val="711729450"/>
              </p:ext>
            </p:extLst>
          </p:nvPr>
        </p:nvGraphicFramePr>
        <p:xfrm>
          <a:off x="914400" y="1829543"/>
          <a:ext cx="7315200" cy="4540392"/>
        </p:xfrm>
        <a:graphic>
          <a:graphicData uri="http://schemas.openxmlformats.org/drawingml/2006/table">
            <a:tbl>
              <a:tblPr>
                <a:tableStyleId>{21E4AEA4-8DFA-4A89-87EB-49C32662AFE0}</a:tableStyleId>
              </a:tblPr>
              <a:tblGrid>
                <a:gridCol w="2103008">
                  <a:extLst>
                    <a:ext uri="{9D8B030D-6E8A-4147-A177-3AD203B41FA5}">
                      <a16:colId xmlns:a16="http://schemas.microsoft.com/office/drawing/2014/main" val="3473897095"/>
                    </a:ext>
                  </a:extLst>
                </a:gridCol>
                <a:gridCol w="1325992">
                  <a:extLst>
                    <a:ext uri="{9D8B030D-6E8A-4147-A177-3AD203B41FA5}">
                      <a16:colId xmlns:a16="http://schemas.microsoft.com/office/drawing/2014/main" val="1250747731"/>
                    </a:ext>
                  </a:extLst>
                </a:gridCol>
                <a:gridCol w="1219200">
                  <a:extLst>
                    <a:ext uri="{9D8B030D-6E8A-4147-A177-3AD203B41FA5}">
                      <a16:colId xmlns:a16="http://schemas.microsoft.com/office/drawing/2014/main" val="1029549585"/>
                    </a:ext>
                  </a:extLst>
                </a:gridCol>
                <a:gridCol w="1143000">
                  <a:extLst>
                    <a:ext uri="{9D8B030D-6E8A-4147-A177-3AD203B41FA5}">
                      <a16:colId xmlns:a16="http://schemas.microsoft.com/office/drawing/2014/main" val="183017822"/>
                    </a:ext>
                  </a:extLst>
                </a:gridCol>
                <a:gridCol w="1524000">
                  <a:extLst>
                    <a:ext uri="{9D8B030D-6E8A-4147-A177-3AD203B41FA5}">
                      <a16:colId xmlns:a16="http://schemas.microsoft.com/office/drawing/2014/main" val="3998238976"/>
                    </a:ext>
                  </a:extLst>
                </a:gridCol>
              </a:tblGrid>
              <a:tr h="370840">
                <a:tc>
                  <a:txBody>
                    <a:bodyPr/>
                    <a:lstStyle/>
                    <a:p>
                      <a:r>
                        <a:rPr lang="en-US" sz="2000" b="1" dirty="0">
                          <a:solidFill>
                            <a:srgbClr val="0070C0"/>
                          </a:solidFill>
                        </a:rPr>
                        <a:t>TOTAL NEED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coolSlant"/>
                      <a:lightRig rig="flood" dir="t"/>
                    </a:cell3D>
                  </a:tcPr>
                </a:tc>
                <a:tc>
                  <a:txBody>
                    <a:bodyPr/>
                    <a:lstStyle/>
                    <a:p>
                      <a:endParaRPr lang="en-US" sz="2000" b="1" dirty="0">
                        <a:solidFill>
                          <a:srgbClr val="0070C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coolSlant"/>
                      <a:lightRig rig="flood" dir="t"/>
                    </a:cell3D>
                  </a:tcPr>
                </a:tc>
                <a:tc>
                  <a:txBody>
                    <a:bodyPr/>
                    <a:lstStyle/>
                    <a:p>
                      <a:r>
                        <a:rPr lang="en-US" sz="2000" b="1" dirty="0">
                          <a:solidFill>
                            <a:srgbClr val="0070C0"/>
                          </a:solidFill>
                        </a:rPr>
                        <a:t>$18M</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coolSlant"/>
                      <a:lightRig rig="flood" dir="t"/>
                    </a:cell3D>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coolSlant"/>
                      <a:lightRig rig="flood" dir="t"/>
                    </a:cell3D>
                  </a:tcPr>
                </a:tc>
                <a:tc>
                  <a:txBody>
                    <a:bodyPr/>
                    <a:lstStyle/>
                    <a:p>
                      <a:r>
                        <a:rPr lang="en-US" b="1" dirty="0">
                          <a:solidFill>
                            <a:srgbClr val="0070C0"/>
                          </a:solidFill>
                        </a:rPr>
                        <a:t>+   6.7%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coolSlant"/>
                      <a:lightRig rig="flood" dir="t"/>
                    </a:cell3D>
                  </a:tcPr>
                </a:tc>
                <a:extLst>
                  <a:ext uri="{0D108BD9-81ED-4DB2-BD59-A6C34878D82A}">
                    <a16:rowId xmlns:a16="http://schemas.microsoft.com/office/drawing/2014/main" val="2979558762"/>
                  </a:ext>
                </a:extLst>
              </a:tr>
              <a:tr h="370840">
                <a:tc>
                  <a:txBody>
                    <a:bodyPr/>
                    <a:lstStyle/>
                    <a:p>
                      <a:endParaRPr lang="en-US"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coolSlant"/>
                      <a:lightRig rig="flood" dir="t"/>
                    </a:cell3D>
                  </a:tcPr>
                </a:tc>
                <a:tc>
                  <a:txBody>
                    <a:bodyPr/>
                    <a:lstStyle/>
                    <a:p>
                      <a:r>
                        <a:rPr lang="en-US" b="1" dirty="0"/>
                        <a:t>City Share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coolSlant"/>
                      <a:lightRig rig="flood" dir="t"/>
                    </a:cell3D>
                  </a:tcPr>
                </a:tc>
                <a:tc>
                  <a:txBody>
                    <a:bodyPr/>
                    <a:lstStyle/>
                    <a:p>
                      <a:r>
                        <a:rPr lang="en-US" b="1" dirty="0"/>
                        <a:t>Request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coolSlant"/>
                      <a:lightRig rig="flood" dir="t"/>
                    </a:cell3D>
                  </a:tcPr>
                </a:tc>
                <a:tc>
                  <a:txBody>
                    <a:bodyPr/>
                    <a:lstStyle/>
                    <a:p>
                      <a:pPr algn="ctr"/>
                      <a:r>
                        <a:rPr lang="en-US" b="1" dirty="0"/>
                        <a:t>$8.5M</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coolSlant"/>
                      <a:lightRig rig="flood" dir="t"/>
                    </a:cell3D>
                  </a:tcPr>
                </a:tc>
                <a:tc>
                  <a:txBody>
                    <a:bodyPr/>
                    <a:lstStyle/>
                    <a:p>
                      <a:r>
                        <a:rPr lang="en-US" b="1" dirty="0"/>
                        <a:t>+   3.3%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coolSlant"/>
                      <a:lightRig rig="flood" dir="t"/>
                    </a:cell3D>
                  </a:tcPr>
                </a:tc>
                <a:extLst>
                  <a:ext uri="{0D108BD9-81ED-4DB2-BD59-A6C34878D82A}">
                    <a16:rowId xmlns:a16="http://schemas.microsoft.com/office/drawing/2014/main" val="406522486"/>
                  </a:ext>
                </a:extLst>
              </a:tr>
              <a:tr h="0">
                <a:tc>
                  <a:txBody>
                    <a:bodyPr/>
                    <a:lstStyle/>
                    <a:p>
                      <a:endParaRPr lang="en-US"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coolSlant"/>
                      <a:lightRig rig="flood" dir="t"/>
                    </a:cell3D>
                  </a:tcPr>
                </a:tc>
                <a:tc>
                  <a:txBody>
                    <a:bodyPr/>
                    <a:lstStyle/>
                    <a:p>
                      <a:endParaRPr lang="en-US"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coolSlant"/>
                      <a:lightRig rig="flood" dir="t"/>
                    </a:cell3D>
                  </a:tcPr>
                </a:tc>
                <a:tc>
                  <a:txBody>
                    <a:bodyPr/>
                    <a:lstStyle/>
                    <a:p>
                      <a:endParaRPr lang="en-US"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coolSlant"/>
                      <a:lightRig rig="flood" dir="t"/>
                    </a:cell3D>
                  </a:tcPr>
                </a:tc>
                <a:tc>
                  <a:txBody>
                    <a:bodyPr/>
                    <a:lstStyle/>
                    <a:p>
                      <a:pPr algn="ctr"/>
                      <a:endParaRPr lang="en-US"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coolSlant"/>
                      <a:lightRig rig="flood" dir="t"/>
                    </a:cell3D>
                  </a:tcPr>
                </a:tc>
                <a:tc>
                  <a:txBody>
                    <a:bodyPr/>
                    <a:lstStyle/>
                    <a:p>
                      <a:endParaRPr lang="en-US"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coolSlant"/>
                      <a:lightRig rig="flood" dir="t"/>
                    </a:cell3D>
                  </a:tcPr>
                </a:tc>
                <a:extLst>
                  <a:ext uri="{0D108BD9-81ED-4DB2-BD59-A6C34878D82A}">
                    <a16:rowId xmlns:a16="http://schemas.microsoft.com/office/drawing/2014/main" val="2196487426"/>
                  </a:ext>
                </a:extLst>
              </a:tr>
              <a:tr h="415008">
                <a:tc>
                  <a:txBody>
                    <a:bodyPr/>
                    <a:lstStyle/>
                    <a:p>
                      <a:endParaRPr lang="en-US"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coolSlant"/>
                      <a:lightRig rig="flood" dir="t"/>
                    </a:cell3D>
                  </a:tcPr>
                </a:tc>
                <a:tc>
                  <a:txBody>
                    <a:bodyPr/>
                    <a:lstStyle/>
                    <a:p>
                      <a:r>
                        <a:rPr lang="en-US" b="1" dirty="0"/>
                        <a:t>State</a:t>
                      </a:r>
                      <a:r>
                        <a:rPr lang="en-US" b="1" baseline="0" dirty="0"/>
                        <a:t> Share</a:t>
                      </a:r>
                      <a:endParaRPr lang="en-US"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coolSlant"/>
                      <a:lightRig rig="flood" dir="t"/>
                    </a:cell3D>
                  </a:tcPr>
                </a:tc>
                <a:tc>
                  <a:txBody>
                    <a:bodyPr/>
                    <a:lstStyle/>
                    <a:p>
                      <a:r>
                        <a:rPr lang="en-US" b="1" dirty="0"/>
                        <a:t>Request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coolSlant"/>
                      <a:lightRig rig="flood" dir="t"/>
                    </a:cell3D>
                  </a:tcPr>
                </a:tc>
                <a:tc>
                  <a:txBody>
                    <a:bodyPr/>
                    <a:lstStyle/>
                    <a:p>
                      <a:pPr algn="ctr"/>
                      <a:r>
                        <a:rPr lang="en-US" b="1" dirty="0"/>
                        <a:t>$1.5M</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coolSlant"/>
                      <a:lightRig rig="flood" dir="t"/>
                    </a:cell3D>
                  </a:tcPr>
                </a:tc>
                <a:tc>
                  <a:txBody>
                    <a:bodyPr/>
                    <a:lstStyle/>
                    <a:p>
                      <a:r>
                        <a:rPr lang="en-US" b="1" dirty="0"/>
                        <a:t>+     .6%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coolSlant"/>
                      <a:lightRig rig="flood" dir="t"/>
                    </a:cell3D>
                  </a:tcPr>
                </a:tc>
                <a:extLst>
                  <a:ext uri="{0D108BD9-81ED-4DB2-BD59-A6C34878D82A}">
                    <a16:rowId xmlns:a16="http://schemas.microsoft.com/office/drawing/2014/main" val="3289967182"/>
                  </a:ext>
                </a:extLst>
              </a:tr>
              <a:tr h="348306">
                <a:tc>
                  <a:txBody>
                    <a:bodyPr/>
                    <a:lstStyle/>
                    <a:p>
                      <a:pPr algn="ctr"/>
                      <a:r>
                        <a:rPr lang="en-US" b="1" dirty="0">
                          <a:solidFill>
                            <a:schemeClr val="bg1"/>
                          </a:solidFill>
                        </a:rPr>
                        <a:t>FISCAL FACTS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coolSlant"/>
                      <a:lightRig rig="flood" dir="t"/>
                    </a:cell3D>
                    <a:solidFill>
                      <a:schemeClr val="accent2">
                        <a:lumMod val="50000"/>
                      </a:schemeClr>
                    </a:solidFill>
                  </a:tcPr>
                </a:tc>
                <a:tc>
                  <a:txBody>
                    <a:bodyPr/>
                    <a:lstStyle/>
                    <a:p>
                      <a:endParaRPr lang="en-US"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coolSlant"/>
                      <a:lightRig rig="flood" dir="t"/>
                    </a:cell3D>
                  </a:tcPr>
                </a:tc>
                <a:tc>
                  <a:txBody>
                    <a:bodyPr/>
                    <a:lstStyle/>
                    <a:p>
                      <a:endParaRPr lang="en-US"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coolSlant"/>
                      <a:lightRig rig="flood" dir="t"/>
                    </a:cell3D>
                  </a:tcPr>
                </a:tc>
                <a:tc>
                  <a:txBody>
                    <a:bodyPr/>
                    <a:lstStyle/>
                    <a:p>
                      <a:endParaRPr lang="en-US"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coolSlant"/>
                      <a:lightRig rig="flood" dir="t"/>
                    </a:cell3D>
                  </a:tcPr>
                </a:tc>
                <a:tc>
                  <a:txBody>
                    <a:bodyPr/>
                    <a:lstStyle/>
                    <a:p>
                      <a:endParaRPr lang="en-US"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coolSlant"/>
                      <a:lightRig rig="flood" dir="t"/>
                    </a:cell3D>
                  </a:tcPr>
                </a:tc>
                <a:extLst>
                  <a:ext uri="{0D108BD9-81ED-4DB2-BD59-A6C34878D82A}">
                    <a16:rowId xmlns:a16="http://schemas.microsoft.com/office/drawing/2014/main" val="1728708433"/>
                  </a:ext>
                </a:extLst>
              </a:tr>
              <a:tr h="415008">
                <a:tc>
                  <a:txBody>
                    <a:bodyPr/>
                    <a:lstStyle/>
                    <a:p>
                      <a:r>
                        <a:rPr lang="en-US" b="1" dirty="0"/>
                        <a:t>Student Enrollment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coolSlant"/>
                      <a:lightRig rig="flood" dir="t"/>
                    </a:cell3D>
                  </a:tcPr>
                </a:tc>
                <a:tc>
                  <a:txBody>
                    <a:bodyPr/>
                    <a:lstStyle/>
                    <a:p>
                      <a:r>
                        <a:rPr lang="en-US" b="1" dirty="0"/>
                        <a:t>10-1-21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coolSlant"/>
                      <a:lightRig rig="flood" dir="t"/>
                    </a:cell3D>
                  </a:tcPr>
                </a:tc>
                <a:tc>
                  <a:txBody>
                    <a:bodyPr/>
                    <a:lstStyle/>
                    <a:p>
                      <a:endParaRPr lang="en-US"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coolSlant"/>
                      <a:lightRig rig="flood" dir="t"/>
                    </a:cell3D>
                  </a:tcPr>
                </a:tc>
                <a:tc>
                  <a:txBody>
                    <a:bodyPr/>
                    <a:lstStyle/>
                    <a:p>
                      <a:r>
                        <a:rPr lang="en-US" b="1" dirty="0"/>
                        <a:t>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coolSlant"/>
                      <a:lightRig rig="flood" dir="t"/>
                    </a:cell3D>
                  </a:tcPr>
                </a:tc>
                <a:tc>
                  <a:txBody>
                    <a:bodyPr/>
                    <a:lstStyle/>
                    <a:p>
                      <a:endParaRPr lang="en-US"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coolSlant"/>
                      <a:lightRig rig="flood" dir="t"/>
                    </a:cell3D>
                  </a:tcPr>
                </a:tc>
                <a:extLst>
                  <a:ext uri="{0D108BD9-81ED-4DB2-BD59-A6C34878D82A}">
                    <a16:rowId xmlns:a16="http://schemas.microsoft.com/office/drawing/2014/main" val="64564010"/>
                  </a:ext>
                </a:extLst>
              </a:tr>
              <a:tr h="415008">
                <a:tc>
                  <a:txBody>
                    <a:bodyPr/>
                    <a:lstStyle/>
                    <a:p>
                      <a:endParaRPr lang="en-US"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coolSlant"/>
                      <a:lightRig rig="flood" dir="t"/>
                    </a:cell3D>
                  </a:tcPr>
                </a:tc>
                <a:tc>
                  <a:txBody>
                    <a:bodyPr/>
                    <a:lstStyle/>
                    <a:p>
                      <a:endParaRPr lang="en-US"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coolSlant"/>
                      <a:lightRig rig="flood" dir="t"/>
                    </a:cell3D>
                  </a:tcPr>
                </a:tc>
                <a:tc>
                  <a:txBody>
                    <a:bodyPr/>
                    <a:lstStyle/>
                    <a:p>
                      <a:r>
                        <a:rPr lang="en-US" b="1" dirty="0"/>
                        <a:t>SPED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coolSlant"/>
                      <a:lightRig rig="flood" dir="t"/>
                    </a:cell3D>
                  </a:tcPr>
                </a:tc>
                <a:tc>
                  <a:txBody>
                    <a:bodyPr/>
                    <a:lstStyle/>
                    <a:p>
                      <a:pPr algn="ctr"/>
                      <a:r>
                        <a:rPr lang="en-US" b="1" dirty="0"/>
                        <a:t>3,473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coolSlant"/>
                      <a:lightRig rig="flood" dir="t"/>
                    </a:cell3D>
                  </a:tcPr>
                </a:tc>
                <a:tc>
                  <a:txBody>
                    <a:bodyPr/>
                    <a:lstStyle/>
                    <a:p>
                      <a:pPr algn="ctr"/>
                      <a:r>
                        <a:rPr lang="en-US" b="1" dirty="0"/>
                        <a:t>18.23%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coolSlant"/>
                      <a:lightRig rig="flood" dir="t"/>
                    </a:cell3D>
                  </a:tcPr>
                </a:tc>
                <a:extLst>
                  <a:ext uri="{0D108BD9-81ED-4DB2-BD59-A6C34878D82A}">
                    <a16:rowId xmlns:a16="http://schemas.microsoft.com/office/drawing/2014/main" val="2884900568"/>
                  </a:ext>
                </a:extLst>
              </a:tr>
              <a:tr h="415008">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coolSlant"/>
                      <a:lightRig rig="flood" dir="t"/>
                    </a:cell3D>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coolSlant"/>
                      <a:lightRig rig="flood" dir="t"/>
                    </a:cell3D>
                  </a:tcPr>
                </a:tc>
                <a:tc>
                  <a:txBody>
                    <a:bodyPr/>
                    <a:lstStyle/>
                    <a:p>
                      <a:r>
                        <a:rPr lang="en-US" b="1" dirty="0"/>
                        <a:t>ELL</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coolSlant"/>
                      <a:lightRig rig="flood" dir="t"/>
                    </a:cell3D>
                  </a:tcPr>
                </a:tc>
                <a:tc>
                  <a:txBody>
                    <a:bodyPr/>
                    <a:lstStyle/>
                    <a:p>
                      <a:pPr algn="ctr"/>
                      <a:r>
                        <a:rPr lang="en-US" b="1" dirty="0"/>
                        <a:t>4,410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coolSlant"/>
                      <a:lightRig rig="flood" dir="t"/>
                    </a:cell3D>
                  </a:tcPr>
                </a:tc>
                <a:tc>
                  <a:txBody>
                    <a:bodyPr/>
                    <a:lstStyle/>
                    <a:p>
                      <a:pPr algn="ctr"/>
                      <a:r>
                        <a:rPr lang="en-US" b="1" dirty="0"/>
                        <a:t>23.15%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coolSlant"/>
                      <a:lightRig rig="flood" dir="t"/>
                    </a:cell3D>
                  </a:tcPr>
                </a:tc>
                <a:extLst>
                  <a:ext uri="{0D108BD9-81ED-4DB2-BD59-A6C34878D82A}">
                    <a16:rowId xmlns:a16="http://schemas.microsoft.com/office/drawing/2014/main" val="3168478921"/>
                  </a:ext>
                </a:extLst>
              </a:tr>
              <a:tr h="370840">
                <a:tc>
                  <a:txBody>
                    <a:bodyPr/>
                    <a:lstStyle/>
                    <a:p>
                      <a:r>
                        <a:rPr lang="en-US" b="1" dirty="0"/>
                        <a:t>Average Operating Budget</a:t>
                      </a:r>
                      <a:r>
                        <a:rPr lang="en-US" b="1" baseline="0" dirty="0"/>
                        <a:t> Growth</a:t>
                      </a:r>
                      <a:endParaRPr lang="en-US"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coolSlant"/>
                      <a:lightRig rig="flood" dir="t"/>
                    </a:cell3D>
                  </a:tcPr>
                </a:tc>
                <a:tc>
                  <a:txBody>
                    <a:bodyPr/>
                    <a:lstStyle/>
                    <a:p>
                      <a:r>
                        <a:rPr lang="en-US" b="1" dirty="0"/>
                        <a:t>7 years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coolSlant"/>
                      <a:lightRig rig="flood" dir="t"/>
                    </a:cell3D>
                  </a:tcPr>
                </a:tc>
                <a:tc>
                  <a:txBody>
                    <a:bodyPr/>
                    <a:lstStyle/>
                    <a:p>
                      <a:endParaRPr lang="en-US"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coolSlant"/>
                      <a:lightRig rig="flood" dir="t"/>
                    </a:cell3D>
                  </a:tcPr>
                </a:tc>
                <a:tc>
                  <a:txBody>
                    <a:bodyPr/>
                    <a:lstStyle/>
                    <a:p>
                      <a:endParaRPr lang="en-US"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coolSlant"/>
                      <a:lightRig rig="flood" dir="t"/>
                    </a:cell3D>
                  </a:tcPr>
                </a:tc>
                <a:tc>
                  <a:txBody>
                    <a:bodyPr/>
                    <a:lstStyle/>
                    <a:p>
                      <a:r>
                        <a:rPr lang="en-US" b="1" dirty="0"/>
                        <a:t>1.17%/year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coolSlant"/>
                      <a:lightRig rig="flood" dir="t"/>
                    </a:cell3D>
                  </a:tcPr>
                </a:tc>
                <a:extLst>
                  <a:ext uri="{0D108BD9-81ED-4DB2-BD59-A6C34878D82A}">
                    <a16:rowId xmlns:a16="http://schemas.microsoft.com/office/drawing/2014/main" val="3778743743"/>
                  </a:ext>
                </a:extLst>
              </a:tr>
              <a:tr h="370840">
                <a:tc>
                  <a:txBody>
                    <a:bodyPr/>
                    <a:lstStyle/>
                    <a:p>
                      <a:r>
                        <a:rPr lang="en-US" b="1" dirty="0"/>
                        <a:t>Bridgeport</a:t>
                      </a:r>
                      <a:r>
                        <a:rPr lang="en-US" b="1" baseline="0" dirty="0"/>
                        <a:t> NCEP</a:t>
                      </a:r>
                      <a:endParaRPr lang="en-US"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coolSlant"/>
                      <a:lightRig rig="flood" dir="t"/>
                    </a:cell3D>
                  </a:tcPr>
                </a:tc>
                <a:tc>
                  <a:txBody>
                    <a:bodyPr/>
                    <a:lstStyle/>
                    <a:p>
                      <a:r>
                        <a:rPr lang="en-US" b="1" dirty="0"/>
                        <a:t>Oct 2021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coolSlant"/>
                      <a:lightRig rig="flood" dir="t"/>
                    </a:cell3D>
                  </a:tcPr>
                </a:tc>
                <a:tc>
                  <a:txBody>
                    <a:bodyPr/>
                    <a:lstStyle/>
                    <a:p>
                      <a:endParaRPr lang="en-US"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coolSlant"/>
                      <a:lightRig rig="flood" dir="t"/>
                    </a:cell3D>
                  </a:tcPr>
                </a:tc>
                <a:tc>
                  <a:txBody>
                    <a:bodyPr/>
                    <a:lstStyle/>
                    <a:p>
                      <a:endParaRPr lang="en-US"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coolSlant"/>
                      <a:lightRig rig="flood" dir="t"/>
                    </a:cell3D>
                  </a:tcPr>
                </a:tc>
                <a:tc>
                  <a:txBody>
                    <a:bodyPr/>
                    <a:lstStyle/>
                    <a:p>
                      <a:r>
                        <a:rPr lang="en-US" b="1" dirty="0"/>
                        <a:t>$16,982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coolSlant"/>
                      <a:lightRig rig="flood" dir="t"/>
                    </a:cell3D>
                  </a:tcPr>
                </a:tc>
                <a:extLst>
                  <a:ext uri="{0D108BD9-81ED-4DB2-BD59-A6C34878D82A}">
                    <a16:rowId xmlns:a16="http://schemas.microsoft.com/office/drawing/2014/main" val="1249446953"/>
                  </a:ext>
                </a:extLst>
              </a:tr>
              <a:tr h="370840">
                <a:tc>
                  <a:txBody>
                    <a:bodyPr/>
                    <a:lstStyle/>
                    <a:p>
                      <a:endParaRPr lang="en-US"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coolSlant"/>
                      <a:lightRig rig="flood" dir="t"/>
                    </a:cell3D>
                  </a:tcPr>
                </a:tc>
                <a:tc>
                  <a:txBody>
                    <a:bodyPr/>
                    <a:lstStyle/>
                    <a:p>
                      <a:endParaRPr lang="en-US"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coolSlant"/>
                      <a:lightRig rig="flood" dir="t"/>
                    </a:cell3D>
                  </a:tcPr>
                </a:tc>
                <a:tc>
                  <a:txBody>
                    <a:bodyPr/>
                    <a:lstStyle/>
                    <a:p>
                      <a:pPr algn="ctr"/>
                      <a:r>
                        <a:rPr lang="en-US" b="1" dirty="0"/>
                        <a:t>NCEP</a:t>
                      </a:r>
                      <a:r>
                        <a:rPr lang="en-US" b="1" baseline="0" dirty="0"/>
                        <a:t> Rank</a:t>
                      </a:r>
                      <a:endParaRPr lang="en-US"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coolSlant"/>
                      <a:lightRig rig="flood" dir="t"/>
                    </a:cell3D>
                  </a:tcPr>
                </a:tc>
                <a:tc>
                  <a:txBody>
                    <a:bodyPr/>
                    <a:lstStyle/>
                    <a:p>
                      <a:pPr algn="ctr"/>
                      <a:r>
                        <a:rPr lang="en-US" sz="1200" b="1" dirty="0"/>
                        <a:t>CT Districts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coolSlant"/>
                      <a:lightRig rig="flood" dir="t"/>
                    </a:cell3D>
                  </a:tcPr>
                </a:tc>
                <a:tc>
                  <a:txBody>
                    <a:bodyPr/>
                    <a:lstStyle/>
                    <a:p>
                      <a:r>
                        <a:rPr lang="en-US" b="1" dirty="0"/>
                        <a:t>#144 of 166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coolSlant"/>
                      <a:lightRig rig="flood" dir="t"/>
                    </a:cell3D>
                  </a:tcPr>
                </a:tc>
                <a:extLst>
                  <a:ext uri="{0D108BD9-81ED-4DB2-BD59-A6C34878D82A}">
                    <a16:rowId xmlns:a16="http://schemas.microsoft.com/office/drawing/2014/main" val="270763831"/>
                  </a:ext>
                </a:extLst>
              </a:tr>
            </a:tbl>
          </a:graphicData>
        </a:graphic>
      </p:graphicFrame>
      <p:sp>
        <p:nvSpPr>
          <p:cNvPr id="11" name="Rectangle 10"/>
          <p:cNvSpPr/>
          <p:nvPr/>
        </p:nvSpPr>
        <p:spPr>
          <a:xfrm>
            <a:off x="914400" y="1374173"/>
            <a:ext cx="7315200" cy="400110"/>
          </a:xfrm>
          <a:prstGeom prst="rect">
            <a:avLst/>
          </a:prstGeom>
          <a:scene3d>
            <a:camera prst="orthographicFront">
              <a:rot lat="0" lon="0" rev="0"/>
            </a:camera>
            <a:lightRig rig="threePt" dir="tl">
              <a:rot lat="0" lon="0" rev="20400000"/>
            </a:lightRig>
          </a:scene3d>
          <a:sp3d contourW="15875" prstMaterial="metal">
            <a:bevelT w="101600" h="25400" prst="relaxedInset"/>
            <a:contourClr>
              <a:schemeClr val="accent5">
                <a:shade val="30000"/>
              </a:schemeClr>
            </a:contourClr>
          </a:sp3d>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US" sz="2000" b="1" dirty="0">
                <a:solidFill>
                  <a:schemeClr val="bg1"/>
                </a:solidFill>
              </a:rPr>
              <a:t>ESSENTIAL NEED = $18.0M</a:t>
            </a:r>
            <a:endParaRPr lang="en-US" sz="2000" b="1" i="1" dirty="0">
              <a:solidFill>
                <a:schemeClr val="bg1"/>
              </a:solidFill>
            </a:endParaRPr>
          </a:p>
        </p:txBody>
      </p:sp>
      <p:sp>
        <p:nvSpPr>
          <p:cNvPr id="13" name="TextBox 12"/>
          <p:cNvSpPr txBox="1"/>
          <p:nvPr/>
        </p:nvSpPr>
        <p:spPr>
          <a:xfrm>
            <a:off x="6248400" y="801986"/>
            <a:ext cx="1828800" cy="461665"/>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2400" b="1" dirty="0"/>
              <a:t>SUMMARY</a:t>
            </a:r>
          </a:p>
        </p:txBody>
      </p:sp>
    </p:spTree>
    <p:extLst>
      <p:ext uri="{BB962C8B-B14F-4D97-AF65-F5344CB8AC3E}">
        <p14:creationId xmlns:p14="http://schemas.microsoft.com/office/powerpoint/2010/main" val="2289059228"/>
      </p:ext>
    </p:extLst>
  </p:cSld>
  <p:clrMapOvr>
    <a:masterClrMapping/>
  </p:clrMapOvr>
  <p:transition spd="slow">
    <p:wipe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a:t>January 2022</a:t>
            </a:r>
          </a:p>
        </p:txBody>
      </p:sp>
      <p:sp>
        <p:nvSpPr>
          <p:cNvPr id="6" name="Slide Number Placeholder 5"/>
          <p:cNvSpPr>
            <a:spLocks noGrp="1"/>
          </p:cNvSpPr>
          <p:nvPr>
            <p:ph type="sldNum" sz="quarter" idx="12"/>
          </p:nvPr>
        </p:nvSpPr>
        <p:spPr/>
        <p:txBody>
          <a:bodyPr/>
          <a:lstStyle/>
          <a:p>
            <a:fld id="{8B029824-C0FE-4500-AD39-B628196C05B5}" type="slidenum">
              <a:rPr lang="en-US" smtClean="0"/>
              <a:t>34</a:t>
            </a:fld>
            <a:endParaRPr lang="en-US" dirty="0"/>
          </a:p>
        </p:txBody>
      </p:sp>
      <p:pic>
        <p:nvPicPr>
          <p:cNvPr id="1026" name="Picture 2" descr="C:\Program Files (x86)\Microsoft Office\MEDIA\CAGCAT10\j0222015.wmf"/>
          <p:cNvPicPr>
            <a:picLocks noChangeAspect="1" noChangeArrowheads="1"/>
          </p:cNvPicPr>
          <p:nvPr/>
        </p:nvPicPr>
        <p:blipFill>
          <a:blip r:embed="rId2"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1258645" y="521033"/>
            <a:ext cx="1457800" cy="146304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Title 2">
            <a:extLst>
              <a:ext uri="{FF2B5EF4-FFF2-40B4-BE49-F238E27FC236}">
                <a16:creationId xmlns:a16="http://schemas.microsoft.com/office/drawing/2014/main" id="{3018B283-4B76-4873-A968-AED38A178F78}"/>
              </a:ext>
            </a:extLst>
          </p:cNvPr>
          <p:cNvSpPr txBox="1">
            <a:spLocks/>
          </p:cNvSpPr>
          <p:nvPr/>
        </p:nvSpPr>
        <p:spPr>
          <a:xfrm>
            <a:off x="1254558" y="2587524"/>
            <a:ext cx="6637468" cy="970970"/>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b">
            <a:normAutofit lnSpcReduction="10000"/>
          </a:bodyPr>
          <a:lstStyle>
            <a:lvl1pPr algn="l" defTabSz="914400" rtl="0" eaLnBrk="1" latinLnBrk="0" hangingPunct="1">
              <a:spcBef>
                <a:spcPct val="0"/>
              </a:spcBef>
              <a:buNone/>
              <a:defRPr sz="4000" b="0" kern="1200" cap="none" baseline="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en-US" sz="3200" b="1" dirty="0"/>
              <a:t>APPENDIX: </a:t>
            </a:r>
            <a:br>
              <a:rPr lang="en-US" sz="3200" b="1" dirty="0"/>
            </a:br>
            <a:r>
              <a:rPr lang="en-US" sz="3200" b="1" dirty="0"/>
              <a:t>Grant-funded Services</a:t>
            </a:r>
          </a:p>
        </p:txBody>
      </p:sp>
      <p:sp>
        <p:nvSpPr>
          <p:cNvPr id="9" name="Text Placeholder 1">
            <a:extLst>
              <a:ext uri="{FF2B5EF4-FFF2-40B4-BE49-F238E27FC236}">
                <a16:creationId xmlns:a16="http://schemas.microsoft.com/office/drawing/2014/main" id="{F986E53A-04A9-4986-BE55-697E4F95B515}"/>
              </a:ext>
            </a:extLst>
          </p:cNvPr>
          <p:cNvSpPr txBox="1">
            <a:spLocks/>
          </p:cNvSpPr>
          <p:nvPr/>
        </p:nvSpPr>
        <p:spPr>
          <a:xfrm>
            <a:off x="1258645" y="3558495"/>
            <a:ext cx="6630797" cy="708706"/>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t">
            <a:normAutofit lnSpcReduction="10000"/>
          </a:bodyPr>
          <a:lstStyle>
            <a:lvl1pPr marL="0" indent="0" algn="l" defTabSz="914400" rtl="0" eaLnBrk="1" latinLnBrk="0" hangingPunct="1">
              <a:spcBef>
                <a:spcPct val="20000"/>
              </a:spcBef>
              <a:buClr>
                <a:schemeClr val="accent1"/>
              </a:buClr>
              <a:buSzPct val="76000"/>
              <a:buFont typeface="Wingdings 2" pitchFamily="18" charset="2"/>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Clr>
                <a:schemeClr val="accent1"/>
              </a:buClr>
              <a:buSzPct val="76000"/>
              <a:buFont typeface="Wingdings 2" pitchFamily="18" charset="2"/>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Clr>
                <a:schemeClr val="accent1"/>
              </a:buClr>
              <a:buSzPct val="76000"/>
              <a:buFont typeface="Wingdings 2" pitchFamily="18" charset="2"/>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Clr>
                <a:schemeClr val="accent1"/>
              </a:buClr>
              <a:buSzPct val="76000"/>
              <a:buFont typeface="Wingdings 2" pitchFamily="18" charset="2"/>
              <a:buNone/>
              <a:defRPr sz="1400" kern="1200" baseline="0">
                <a:solidFill>
                  <a:schemeClr val="tx1">
                    <a:tint val="75000"/>
                  </a:schemeClr>
                </a:solidFill>
                <a:latin typeface="+mn-lt"/>
                <a:ea typeface="+mn-ea"/>
                <a:cs typeface="+mn-cs"/>
              </a:defRPr>
            </a:lvl5pPr>
            <a:lvl6pPr marL="2286000" indent="0" algn="l"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9pPr>
          </a:lstStyle>
          <a:p>
            <a:pPr marL="342900" indent="-342900">
              <a:buFont typeface="Wingdings" panose="05000000000000000000" pitchFamily="2" charset="2"/>
              <a:buChar char="q"/>
            </a:pPr>
            <a:r>
              <a:rPr lang="en-US" b="1" dirty="0">
                <a:solidFill>
                  <a:schemeClr val="tx2"/>
                </a:solidFill>
              </a:rPr>
              <a:t>State &amp; Federal Grants: FY21 to FY22</a:t>
            </a:r>
          </a:p>
          <a:p>
            <a:pPr marL="342900" indent="-342900">
              <a:buFont typeface="Wingdings" panose="05000000000000000000" pitchFamily="2" charset="2"/>
              <a:buChar char="q"/>
            </a:pPr>
            <a:r>
              <a:rPr lang="en-US" b="1" dirty="0">
                <a:solidFill>
                  <a:schemeClr val="tx2"/>
                </a:solidFill>
              </a:rPr>
              <a:t>Major Grants: Summary Descriptions</a:t>
            </a:r>
          </a:p>
          <a:p>
            <a:endParaRPr lang="en-US" b="1" dirty="0">
              <a:solidFill>
                <a:schemeClr val="tx2"/>
              </a:solidFill>
            </a:endParaRPr>
          </a:p>
        </p:txBody>
      </p:sp>
      <p:sp>
        <p:nvSpPr>
          <p:cNvPr id="10" name="Title 2">
            <a:extLst>
              <a:ext uri="{FF2B5EF4-FFF2-40B4-BE49-F238E27FC236}">
                <a16:creationId xmlns:a16="http://schemas.microsoft.com/office/drawing/2014/main" id="{9242FB63-3089-4285-AEF6-638056FA0DB2}"/>
              </a:ext>
            </a:extLst>
          </p:cNvPr>
          <p:cNvSpPr txBox="1">
            <a:spLocks/>
          </p:cNvSpPr>
          <p:nvPr/>
        </p:nvSpPr>
        <p:spPr>
          <a:xfrm>
            <a:off x="1259937" y="2057400"/>
            <a:ext cx="1489934" cy="527035"/>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b">
            <a:normAutofit fontScale="92500" lnSpcReduction="20000"/>
          </a:bodyPr>
          <a:lstStyle>
            <a:lvl1pPr algn="l" defTabSz="914400" rtl="0" eaLnBrk="1" latinLnBrk="0" hangingPunct="1">
              <a:spcBef>
                <a:spcPct val="0"/>
              </a:spcBef>
              <a:buNone/>
              <a:defRPr sz="4000" b="0" kern="1200" cap="none" baseline="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algn="ctr"/>
            <a:r>
              <a:rPr lang="en-US" sz="3600" b="1" dirty="0"/>
              <a:t>Part 4</a:t>
            </a:r>
          </a:p>
        </p:txBody>
      </p:sp>
      <p:graphicFrame>
        <p:nvGraphicFramePr>
          <p:cNvPr id="15" name="Table 6">
            <a:extLst>
              <a:ext uri="{FF2B5EF4-FFF2-40B4-BE49-F238E27FC236}">
                <a16:creationId xmlns:a16="http://schemas.microsoft.com/office/drawing/2014/main" id="{151AB253-549E-4EF5-B7D2-8EB8C1044FE7}"/>
              </a:ext>
            </a:extLst>
          </p:cNvPr>
          <p:cNvGraphicFramePr>
            <a:graphicFrameLocks noGrp="1"/>
          </p:cNvGraphicFramePr>
          <p:nvPr>
            <p:extLst>
              <p:ext uri="{D42A27DB-BD31-4B8C-83A1-F6EECF244321}">
                <p14:modId xmlns:p14="http://schemas.microsoft.com/office/powerpoint/2010/main" val="92310253"/>
              </p:ext>
            </p:extLst>
          </p:nvPr>
        </p:nvGraphicFramePr>
        <p:xfrm>
          <a:off x="2863722" y="4190359"/>
          <a:ext cx="2133600" cy="2219960"/>
        </p:xfrm>
        <a:graphic>
          <a:graphicData uri="http://schemas.openxmlformats.org/drawingml/2006/table">
            <a:tbl>
              <a:tblPr firstRow="1" bandRow="1">
                <a:tableStyleId>{00A15C55-8517-42AA-B614-E9B94910E393}</a:tableStyleId>
              </a:tblPr>
              <a:tblGrid>
                <a:gridCol w="2133600">
                  <a:extLst>
                    <a:ext uri="{9D8B030D-6E8A-4147-A177-3AD203B41FA5}">
                      <a16:colId xmlns:a16="http://schemas.microsoft.com/office/drawing/2014/main" val="106154848"/>
                    </a:ext>
                  </a:extLst>
                </a:gridCol>
              </a:tblGrid>
              <a:tr h="350434">
                <a:tc>
                  <a:txBody>
                    <a:bodyPr/>
                    <a:lstStyle/>
                    <a:p>
                      <a:r>
                        <a:rPr lang="en-US" dirty="0"/>
                        <a:t>Federal</a:t>
                      </a:r>
                    </a:p>
                  </a:txBody>
                  <a:tcPr/>
                </a:tc>
                <a:extLst>
                  <a:ext uri="{0D108BD9-81ED-4DB2-BD59-A6C34878D82A}">
                    <a16:rowId xmlns:a16="http://schemas.microsoft.com/office/drawing/2014/main" val="43502934"/>
                  </a:ext>
                </a:extLst>
              </a:tr>
              <a:tr h="370840">
                <a:tc>
                  <a:txBody>
                    <a:bodyPr/>
                    <a:lstStyle/>
                    <a:p>
                      <a:r>
                        <a:rPr lang="en-US" b="1" dirty="0"/>
                        <a:t>Title I</a:t>
                      </a:r>
                    </a:p>
                  </a:txBody>
                  <a:tcPr/>
                </a:tc>
                <a:extLst>
                  <a:ext uri="{0D108BD9-81ED-4DB2-BD59-A6C34878D82A}">
                    <a16:rowId xmlns:a16="http://schemas.microsoft.com/office/drawing/2014/main" val="826890948"/>
                  </a:ext>
                </a:extLst>
              </a:tr>
              <a:tr h="370840">
                <a:tc>
                  <a:txBody>
                    <a:bodyPr/>
                    <a:lstStyle/>
                    <a:p>
                      <a:r>
                        <a:rPr lang="en-US" b="1" dirty="0"/>
                        <a:t>Title IIA</a:t>
                      </a:r>
                    </a:p>
                  </a:txBody>
                  <a:tcPr/>
                </a:tc>
                <a:extLst>
                  <a:ext uri="{0D108BD9-81ED-4DB2-BD59-A6C34878D82A}">
                    <a16:rowId xmlns:a16="http://schemas.microsoft.com/office/drawing/2014/main" val="2576325590"/>
                  </a:ext>
                </a:extLst>
              </a:tr>
              <a:tr h="370840">
                <a:tc>
                  <a:txBody>
                    <a:bodyPr/>
                    <a:lstStyle/>
                    <a:p>
                      <a:r>
                        <a:rPr lang="en-US" b="1" dirty="0"/>
                        <a:t>Title III</a:t>
                      </a:r>
                    </a:p>
                  </a:txBody>
                  <a:tcPr/>
                </a:tc>
                <a:extLst>
                  <a:ext uri="{0D108BD9-81ED-4DB2-BD59-A6C34878D82A}">
                    <a16:rowId xmlns:a16="http://schemas.microsoft.com/office/drawing/2014/main" val="1730204456"/>
                  </a:ext>
                </a:extLst>
              </a:tr>
              <a:tr h="370840">
                <a:tc>
                  <a:txBody>
                    <a:bodyPr/>
                    <a:lstStyle/>
                    <a:p>
                      <a:r>
                        <a:rPr lang="en-US" b="1" dirty="0"/>
                        <a:t>Title IVA</a:t>
                      </a:r>
                    </a:p>
                  </a:txBody>
                  <a:tcPr/>
                </a:tc>
                <a:extLst>
                  <a:ext uri="{0D108BD9-81ED-4DB2-BD59-A6C34878D82A}">
                    <a16:rowId xmlns:a16="http://schemas.microsoft.com/office/drawing/2014/main" val="1719099127"/>
                  </a:ext>
                </a:extLst>
              </a:tr>
              <a:tr h="370840">
                <a:tc>
                  <a:txBody>
                    <a:bodyPr/>
                    <a:lstStyle/>
                    <a:p>
                      <a:r>
                        <a:rPr lang="en-US" b="1" dirty="0"/>
                        <a:t>IDEA – 611 &amp; 619 PK</a:t>
                      </a:r>
                    </a:p>
                  </a:txBody>
                  <a:tcPr/>
                </a:tc>
                <a:extLst>
                  <a:ext uri="{0D108BD9-81ED-4DB2-BD59-A6C34878D82A}">
                    <a16:rowId xmlns:a16="http://schemas.microsoft.com/office/drawing/2014/main" val="863552051"/>
                  </a:ext>
                </a:extLst>
              </a:tr>
            </a:tbl>
          </a:graphicData>
        </a:graphic>
      </p:graphicFrame>
      <p:graphicFrame>
        <p:nvGraphicFramePr>
          <p:cNvPr id="16" name="Table 6">
            <a:extLst>
              <a:ext uri="{FF2B5EF4-FFF2-40B4-BE49-F238E27FC236}">
                <a16:creationId xmlns:a16="http://schemas.microsoft.com/office/drawing/2014/main" id="{1049B907-8348-4157-95C2-A63870CC71E1}"/>
              </a:ext>
            </a:extLst>
          </p:cNvPr>
          <p:cNvGraphicFramePr>
            <a:graphicFrameLocks noGrp="1"/>
          </p:cNvGraphicFramePr>
          <p:nvPr>
            <p:extLst>
              <p:ext uri="{D42A27DB-BD31-4B8C-83A1-F6EECF244321}">
                <p14:modId xmlns:p14="http://schemas.microsoft.com/office/powerpoint/2010/main" val="397200309"/>
              </p:ext>
            </p:extLst>
          </p:nvPr>
        </p:nvGraphicFramePr>
        <p:xfrm>
          <a:off x="5073522" y="4190359"/>
          <a:ext cx="2818504" cy="2225040"/>
        </p:xfrm>
        <a:graphic>
          <a:graphicData uri="http://schemas.openxmlformats.org/drawingml/2006/table">
            <a:tbl>
              <a:tblPr firstRow="1" bandRow="1">
                <a:tableStyleId>{00A15C55-8517-42AA-B614-E9B94910E393}</a:tableStyleId>
              </a:tblPr>
              <a:tblGrid>
                <a:gridCol w="2818504">
                  <a:extLst>
                    <a:ext uri="{9D8B030D-6E8A-4147-A177-3AD203B41FA5}">
                      <a16:colId xmlns:a16="http://schemas.microsoft.com/office/drawing/2014/main" val="106154848"/>
                    </a:ext>
                  </a:extLst>
                </a:gridCol>
              </a:tblGrid>
              <a:tr h="370840">
                <a:tc>
                  <a:txBody>
                    <a:bodyPr/>
                    <a:lstStyle/>
                    <a:p>
                      <a:r>
                        <a:rPr lang="en-US" dirty="0"/>
                        <a:t>State</a:t>
                      </a:r>
                    </a:p>
                  </a:txBody>
                  <a:tcPr/>
                </a:tc>
                <a:extLst>
                  <a:ext uri="{0D108BD9-81ED-4DB2-BD59-A6C34878D82A}">
                    <a16:rowId xmlns:a16="http://schemas.microsoft.com/office/drawing/2014/main" val="43502934"/>
                  </a:ext>
                </a:extLst>
              </a:tr>
              <a:tr h="370840">
                <a:tc>
                  <a:txBody>
                    <a:bodyPr/>
                    <a:lstStyle/>
                    <a:p>
                      <a:r>
                        <a:rPr lang="en-US" b="1" dirty="0"/>
                        <a:t>Alliance ECS</a:t>
                      </a:r>
                    </a:p>
                  </a:txBody>
                  <a:tcPr/>
                </a:tc>
                <a:extLst>
                  <a:ext uri="{0D108BD9-81ED-4DB2-BD59-A6C34878D82A}">
                    <a16:rowId xmlns:a16="http://schemas.microsoft.com/office/drawing/2014/main" val="826890948"/>
                  </a:ext>
                </a:extLst>
              </a:tr>
              <a:tr h="370840">
                <a:tc>
                  <a:txBody>
                    <a:bodyPr/>
                    <a:lstStyle/>
                    <a:p>
                      <a:r>
                        <a:rPr lang="en-US" b="1" dirty="0"/>
                        <a:t>Priority – </a:t>
                      </a:r>
                      <a:r>
                        <a:rPr lang="en-US" sz="1600" b="1" dirty="0"/>
                        <a:t>Main, ESH, Summer</a:t>
                      </a:r>
                      <a:endParaRPr lang="en-US" b="1" dirty="0"/>
                    </a:p>
                  </a:txBody>
                  <a:tcPr/>
                </a:tc>
                <a:extLst>
                  <a:ext uri="{0D108BD9-81ED-4DB2-BD59-A6C34878D82A}">
                    <a16:rowId xmlns:a16="http://schemas.microsoft.com/office/drawing/2014/main" val="2576325590"/>
                  </a:ext>
                </a:extLst>
              </a:tr>
              <a:tr h="370840">
                <a:tc>
                  <a:txBody>
                    <a:bodyPr/>
                    <a:lstStyle/>
                    <a:p>
                      <a:r>
                        <a:rPr lang="en-US" b="1" dirty="0"/>
                        <a:t>State Bilingual</a:t>
                      </a:r>
                    </a:p>
                  </a:txBody>
                  <a:tcPr/>
                </a:tc>
                <a:extLst>
                  <a:ext uri="{0D108BD9-81ED-4DB2-BD59-A6C34878D82A}">
                    <a16:rowId xmlns:a16="http://schemas.microsoft.com/office/drawing/2014/main" val="1730204456"/>
                  </a:ext>
                </a:extLst>
              </a:tr>
              <a:tr h="370840">
                <a:tc>
                  <a:txBody>
                    <a:bodyPr/>
                    <a:lstStyle/>
                    <a:p>
                      <a:endParaRPr lang="en-US" dirty="0"/>
                    </a:p>
                  </a:txBody>
                  <a:tcPr/>
                </a:tc>
                <a:extLst>
                  <a:ext uri="{0D108BD9-81ED-4DB2-BD59-A6C34878D82A}">
                    <a16:rowId xmlns:a16="http://schemas.microsoft.com/office/drawing/2014/main" val="1719099127"/>
                  </a:ext>
                </a:extLst>
              </a:tr>
              <a:tr h="370840">
                <a:tc>
                  <a:txBody>
                    <a:bodyPr/>
                    <a:lstStyle/>
                    <a:p>
                      <a:endParaRPr lang="en-US" dirty="0"/>
                    </a:p>
                  </a:txBody>
                  <a:tcPr/>
                </a:tc>
                <a:extLst>
                  <a:ext uri="{0D108BD9-81ED-4DB2-BD59-A6C34878D82A}">
                    <a16:rowId xmlns:a16="http://schemas.microsoft.com/office/drawing/2014/main" val="863552051"/>
                  </a:ext>
                </a:extLst>
              </a:tr>
            </a:tbl>
          </a:graphicData>
        </a:graphic>
      </p:graphicFrame>
    </p:spTree>
    <p:extLst>
      <p:ext uri="{BB962C8B-B14F-4D97-AF65-F5344CB8AC3E}">
        <p14:creationId xmlns:p14="http://schemas.microsoft.com/office/powerpoint/2010/main" val="483844535"/>
      </p:ext>
    </p:extLst>
  </p:cSld>
  <p:clrMapOvr>
    <a:masterClrMapping/>
  </p:clrMapOvr>
  <p:transition spd="slow">
    <p:wipe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January 2022</a:t>
            </a:r>
          </a:p>
        </p:txBody>
      </p:sp>
      <p:sp>
        <p:nvSpPr>
          <p:cNvPr id="3" name="Slide Number Placeholder 2"/>
          <p:cNvSpPr>
            <a:spLocks noGrp="1"/>
          </p:cNvSpPr>
          <p:nvPr>
            <p:ph type="sldNum" sz="quarter" idx="12"/>
          </p:nvPr>
        </p:nvSpPr>
        <p:spPr/>
        <p:txBody>
          <a:bodyPr/>
          <a:lstStyle/>
          <a:p>
            <a:fld id="{8B029824-C0FE-4500-AD39-B628196C05B5}" type="slidenum">
              <a:rPr lang="en-US" smtClean="0"/>
              <a:t>35</a:t>
            </a:fld>
            <a:endParaRPr lang="en-US" dirty="0"/>
          </a:p>
        </p:txBody>
      </p:sp>
      <p:sp>
        <p:nvSpPr>
          <p:cNvPr id="4" name="Title 1"/>
          <p:cNvSpPr txBox="1">
            <a:spLocks/>
          </p:cNvSpPr>
          <p:nvPr/>
        </p:nvSpPr>
        <p:spPr>
          <a:xfrm>
            <a:off x="914398" y="707607"/>
            <a:ext cx="7315200" cy="511593"/>
          </a:xfrm>
          <a:prstGeom prst="rect">
            <a:avLst/>
          </a:prstGeom>
        </p:spPr>
        <p:style>
          <a:lnRef idx="0">
            <a:schemeClr val="accent2"/>
          </a:lnRef>
          <a:fillRef idx="3">
            <a:schemeClr val="accent2"/>
          </a:fillRef>
          <a:effectRef idx="3">
            <a:schemeClr val="accent2"/>
          </a:effectRef>
          <a:fontRef idx="minor">
            <a:schemeClr val="lt1"/>
          </a:fontRef>
        </p:style>
        <p:txBody>
          <a:bodyPr anchor="ctr">
            <a:normAutofit fontScale="90000" lnSpcReduction="10000"/>
          </a:bodyPr>
          <a:lstStyle>
            <a:lvl1pPr algn="l" defTabSz="914400" rtl="0" eaLnBrk="1" latinLnBrk="0" hangingPunct="1">
              <a:spcBef>
                <a:spcPct val="0"/>
              </a:spcBef>
              <a:buNone/>
              <a:defRPr sz="40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en-US" sz="3200" b="1" dirty="0"/>
              <a:t>State Grant Comparison……... 	FY21 to FY22</a:t>
            </a:r>
          </a:p>
        </p:txBody>
      </p:sp>
      <p:graphicFrame>
        <p:nvGraphicFramePr>
          <p:cNvPr id="6" name="Table 5"/>
          <p:cNvGraphicFramePr>
            <a:graphicFrameLocks noGrp="1"/>
          </p:cNvGraphicFramePr>
          <p:nvPr>
            <p:extLst>
              <p:ext uri="{D42A27DB-BD31-4B8C-83A1-F6EECF244321}">
                <p14:modId xmlns:p14="http://schemas.microsoft.com/office/powerpoint/2010/main" val="4272834263"/>
              </p:ext>
            </p:extLst>
          </p:nvPr>
        </p:nvGraphicFramePr>
        <p:xfrm>
          <a:off x="894825" y="1219200"/>
          <a:ext cx="7334773" cy="4855215"/>
        </p:xfrm>
        <a:graphic>
          <a:graphicData uri="http://schemas.openxmlformats.org/drawingml/2006/table">
            <a:tbl>
              <a:tblPr firstRow="1" lastRow="1" bandRow="1">
                <a:tableStyleId>{7DF18680-E054-41AD-8BC1-D1AEF772440D}</a:tableStyleId>
              </a:tblPr>
              <a:tblGrid>
                <a:gridCol w="2292116">
                  <a:extLst>
                    <a:ext uri="{9D8B030D-6E8A-4147-A177-3AD203B41FA5}">
                      <a16:colId xmlns:a16="http://schemas.microsoft.com/office/drawing/2014/main" val="20000"/>
                    </a:ext>
                  </a:extLst>
                </a:gridCol>
                <a:gridCol w="916846">
                  <a:extLst>
                    <a:ext uri="{9D8B030D-6E8A-4147-A177-3AD203B41FA5}">
                      <a16:colId xmlns:a16="http://schemas.microsoft.com/office/drawing/2014/main" val="2182287707"/>
                    </a:ext>
                  </a:extLst>
                </a:gridCol>
                <a:gridCol w="916846">
                  <a:extLst>
                    <a:ext uri="{9D8B030D-6E8A-4147-A177-3AD203B41FA5}">
                      <a16:colId xmlns:a16="http://schemas.microsoft.com/office/drawing/2014/main" val="407144096"/>
                    </a:ext>
                  </a:extLst>
                </a:gridCol>
                <a:gridCol w="1069654">
                  <a:extLst>
                    <a:ext uri="{9D8B030D-6E8A-4147-A177-3AD203B41FA5}">
                      <a16:colId xmlns:a16="http://schemas.microsoft.com/office/drawing/2014/main" val="20001"/>
                    </a:ext>
                  </a:extLst>
                </a:gridCol>
                <a:gridCol w="767714">
                  <a:extLst>
                    <a:ext uri="{9D8B030D-6E8A-4147-A177-3AD203B41FA5}">
                      <a16:colId xmlns:a16="http://schemas.microsoft.com/office/drawing/2014/main" val="780657313"/>
                    </a:ext>
                  </a:extLst>
                </a:gridCol>
                <a:gridCol w="1371597">
                  <a:extLst>
                    <a:ext uri="{9D8B030D-6E8A-4147-A177-3AD203B41FA5}">
                      <a16:colId xmlns:a16="http://schemas.microsoft.com/office/drawing/2014/main" val="20003"/>
                    </a:ext>
                  </a:extLst>
                </a:gridCol>
              </a:tblGrid>
              <a:tr h="228600">
                <a:tc>
                  <a:txBody>
                    <a:bodyPr/>
                    <a:lstStyle/>
                    <a:p>
                      <a:r>
                        <a:rPr lang="en-US" sz="1200" dirty="0"/>
                        <a:t>State Grant</a:t>
                      </a:r>
                    </a:p>
                  </a:txBody>
                  <a:tcPr anchor="ctr"/>
                </a:tc>
                <a:tc>
                  <a:txBody>
                    <a:bodyPr/>
                    <a:lstStyle/>
                    <a:p>
                      <a:r>
                        <a:rPr lang="en-US" sz="1200" dirty="0"/>
                        <a:t>From FY21</a:t>
                      </a:r>
                    </a:p>
                  </a:txBody>
                  <a:tcPr anchor="ctr"/>
                </a:tc>
                <a:tc>
                  <a:txBody>
                    <a:bodyPr/>
                    <a:lstStyle/>
                    <a:p>
                      <a:r>
                        <a:rPr lang="en-US" sz="1200" dirty="0"/>
                        <a:t>To FY22</a:t>
                      </a:r>
                    </a:p>
                  </a:txBody>
                  <a:tcPr anchor="ctr"/>
                </a:tc>
                <a:tc>
                  <a:txBody>
                    <a:bodyPr/>
                    <a:lstStyle/>
                    <a:p>
                      <a:pPr algn="ctr"/>
                      <a:r>
                        <a:rPr lang="en-US" sz="1200" dirty="0"/>
                        <a:t>Change</a:t>
                      </a:r>
                    </a:p>
                  </a:txBody>
                  <a:tcPr anchor="ctr"/>
                </a:tc>
                <a:tc>
                  <a:txBody>
                    <a:bodyPr/>
                    <a:lstStyle/>
                    <a:p>
                      <a:pPr algn="ctr"/>
                      <a:r>
                        <a:rPr lang="en-US" sz="1200" dirty="0"/>
                        <a:t>%</a:t>
                      </a:r>
                    </a:p>
                  </a:txBody>
                  <a:tcPr anchor="ctr"/>
                </a:tc>
                <a:tc>
                  <a:txBody>
                    <a:bodyPr/>
                    <a:lstStyle/>
                    <a:p>
                      <a:r>
                        <a:rPr lang="en-US" sz="1200" dirty="0"/>
                        <a:t>Notes</a:t>
                      </a:r>
                    </a:p>
                  </a:txBody>
                  <a:tcPr anchor="ctr"/>
                </a:tc>
                <a:extLst>
                  <a:ext uri="{0D108BD9-81ED-4DB2-BD59-A6C34878D82A}">
                    <a16:rowId xmlns:a16="http://schemas.microsoft.com/office/drawing/2014/main" val="10000"/>
                  </a:ext>
                </a:extLst>
              </a:tr>
              <a:tr h="291555">
                <a:tc>
                  <a:txBody>
                    <a:bodyPr/>
                    <a:lstStyle/>
                    <a:p>
                      <a:r>
                        <a:rPr lang="en-US" sz="1300" b="1" dirty="0"/>
                        <a:t>Priority</a:t>
                      </a:r>
                      <a:r>
                        <a:rPr lang="en-US" sz="1300" b="1" baseline="0" dirty="0"/>
                        <a:t> Grant - MAIN</a:t>
                      </a:r>
                      <a:endParaRPr lang="en-US" sz="1300" b="1" dirty="0"/>
                    </a:p>
                  </a:txBody>
                  <a:tcPr/>
                </a:tc>
                <a:tc>
                  <a:txBody>
                    <a:bodyPr/>
                    <a:lstStyle/>
                    <a:p>
                      <a:pPr marL="0" marR="0" algn="ctr">
                        <a:lnSpc>
                          <a:spcPct val="107000"/>
                        </a:lnSpc>
                        <a:spcBef>
                          <a:spcPts val="0"/>
                        </a:spcBef>
                        <a:spcAft>
                          <a:spcPts val="0"/>
                        </a:spcAft>
                      </a:pPr>
                      <a:r>
                        <a:rPr lang="en-US" sz="1100" b="1" kern="1200" dirty="0">
                          <a:effectLst/>
                        </a:rPr>
                        <a:t>$4,931,027</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4672" marR="64672" marT="0" marB="0" anchor="ctr"/>
                </a:tc>
                <a:tc>
                  <a:txBody>
                    <a:bodyPr/>
                    <a:lstStyle/>
                    <a:p>
                      <a:pPr marL="0" marR="0" algn="ctr">
                        <a:lnSpc>
                          <a:spcPct val="107000"/>
                        </a:lnSpc>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$4,873,986</a:t>
                      </a:r>
                    </a:p>
                  </a:txBody>
                  <a:tcPr marL="64672" marR="64672" marT="0" marB="0" anchor="ctr"/>
                </a:tc>
                <a:tc>
                  <a:txBody>
                    <a:bodyPr/>
                    <a:lstStyle/>
                    <a:p>
                      <a:pPr marL="0" marR="0" algn="ctr">
                        <a:lnSpc>
                          <a:spcPct val="107000"/>
                        </a:lnSpc>
                        <a:spcBef>
                          <a:spcPts val="0"/>
                        </a:spcBef>
                        <a:spcAft>
                          <a:spcPts val="0"/>
                        </a:spcAft>
                      </a:pPr>
                      <a:r>
                        <a:rPr lang="en-US" sz="1000" b="1" dirty="0">
                          <a:solidFill>
                            <a:srgbClr val="FF0000"/>
                          </a:solidFill>
                          <a:effectLst/>
                          <a:latin typeface="Century Gothic" panose="020B0502020202020204" pitchFamily="34" charset="0"/>
                          <a:ea typeface="Calibri" panose="020F0502020204030204" pitchFamily="34" charset="0"/>
                          <a:cs typeface="Times New Roman" panose="02020603050405020304" pitchFamily="18" charset="0"/>
                        </a:rPr>
                        <a:t>-$57,041</a:t>
                      </a:r>
                    </a:p>
                  </a:txBody>
                  <a:tcPr marL="64672" marR="64672" marT="0" marB="0" anchor="ctr"/>
                </a:tc>
                <a:tc>
                  <a:txBody>
                    <a:bodyPr/>
                    <a:lstStyle/>
                    <a:p>
                      <a:pPr algn="ctr"/>
                      <a:r>
                        <a:rPr lang="en-US" sz="1100" b="1" dirty="0">
                          <a:solidFill>
                            <a:srgbClr val="FF0000"/>
                          </a:solidFill>
                        </a:rPr>
                        <a:t>-1.2%</a:t>
                      </a:r>
                    </a:p>
                  </a:txBody>
                  <a:tcPr/>
                </a:tc>
                <a:tc>
                  <a:txBody>
                    <a:bodyPr/>
                    <a:lstStyle/>
                    <a:p>
                      <a:endParaRPr lang="en-US" sz="1000" dirty="0">
                        <a:solidFill>
                          <a:schemeClr val="tx1"/>
                        </a:solidFill>
                      </a:endParaRPr>
                    </a:p>
                  </a:txBody>
                  <a:tcPr/>
                </a:tc>
                <a:extLst>
                  <a:ext uri="{0D108BD9-81ED-4DB2-BD59-A6C34878D82A}">
                    <a16:rowId xmlns:a16="http://schemas.microsoft.com/office/drawing/2014/main" val="10001"/>
                  </a:ext>
                </a:extLst>
              </a:tr>
              <a:tr h="238695">
                <a:tc>
                  <a:txBody>
                    <a:bodyPr/>
                    <a:lstStyle/>
                    <a:p>
                      <a:r>
                        <a:rPr lang="en-US" sz="1300" b="1" dirty="0"/>
                        <a:t>Priority Grant - SUMMER</a:t>
                      </a:r>
                    </a:p>
                  </a:txBody>
                  <a:tcPr/>
                </a:tc>
                <a:tc>
                  <a:txBody>
                    <a:bodyPr/>
                    <a:lstStyle/>
                    <a:p>
                      <a:pPr marL="0" marR="0" algn="ctr">
                        <a:lnSpc>
                          <a:spcPct val="107000"/>
                        </a:lnSpc>
                        <a:spcBef>
                          <a:spcPts val="0"/>
                        </a:spcBef>
                        <a:spcAft>
                          <a:spcPts val="0"/>
                        </a:spcAft>
                      </a:pPr>
                      <a:r>
                        <a:rPr lang="en-US" sz="1100" b="1" kern="1200" dirty="0">
                          <a:effectLst/>
                        </a:rPr>
                        <a:t>$408,696</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4672" marR="64672" marT="0" marB="0" anchor="ctr"/>
                </a:tc>
                <a:tc>
                  <a:txBody>
                    <a:bodyPr/>
                    <a:lstStyle/>
                    <a:p>
                      <a:pPr marL="0" marR="0" algn="ctr">
                        <a:lnSpc>
                          <a:spcPct val="107000"/>
                        </a:lnSpc>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$397,653</a:t>
                      </a:r>
                    </a:p>
                  </a:txBody>
                  <a:tcPr marL="64672" marR="64672" marT="0" marB="0" anchor="ctr"/>
                </a:tc>
                <a:tc>
                  <a:txBody>
                    <a:bodyPr/>
                    <a:lstStyle/>
                    <a:p>
                      <a:pPr marL="0" marR="0" algn="ctr">
                        <a:lnSpc>
                          <a:spcPct val="107000"/>
                        </a:lnSpc>
                        <a:spcBef>
                          <a:spcPts val="0"/>
                        </a:spcBef>
                        <a:spcAft>
                          <a:spcPts val="0"/>
                        </a:spcAft>
                      </a:pPr>
                      <a:r>
                        <a:rPr lang="en-US" sz="1000" b="1" dirty="0">
                          <a:solidFill>
                            <a:srgbClr val="FF0000"/>
                          </a:solidFill>
                          <a:effectLst/>
                          <a:latin typeface="Century Gothic" panose="020B0502020202020204" pitchFamily="34" charset="0"/>
                          <a:ea typeface="Calibri" panose="020F0502020204030204" pitchFamily="34" charset="0"/>
                          <a:cs typeface="Times New Roman" panose="02020603050405020304" pitchFamily="18" charset="0"/>
                        </a:rPr>
                        <a:t>-$10,047</a:t>
                      </a:r>
                    </a:p>
                  </a:txBody>
                  <a:tcPr marL="64672" marR="64672" marT="0" marB="0" anchor="ctr"/>
                </a:tc>
                <a:tc>
                  <a:txBody>
                    <a:bodyPr/>
                    <a:lstStyle/>
                    <a:p>
                      <a:pPr algn="ctr"/>
                      <a:r>
                        <a:rPr lang="en-US" sz="1100" b="1" dirty="0">
                          <a:solidFill>
                            <a:srgbClr val="FF0000"/>
                          </a:solidFill>
                        </a:rPr>
                        <a:t>-2.5%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p>
                  </a:txBody>
                  <a:tcPr/>
                </a:tc>
                <a:extLst>
                  <a:ext uri="{0D108BD9-81ED-4DB2-BD59-A6C34878D82A}">
                    <a16:rowId xmlns:a16="http://schemas.microsoft.com/office/drawing/2014/main" val="1972815160"/>
                  </a:ext>
                </a:extLst>
              </a:tr>
              <a:tr h="291555">
                <a:tc>
                  <a:txBody>
                    <a:bodyPr/>
                    <a:lstStyle/>
                    <a:p>
                      <a:r>
                        <a:rPr lang="en-US" sz="1300" b="1" dirty="0"/>
                        <a:t>Priority Grant - ESH</a:t>
                      </a:r>
                    </a:p>
                  </a:txBody>
                  <a:tcPr/>
                </a:tc>
                <a:tc>
                  <a:txBody>
                    <a:bodyPr/>
                    <a:lstStyle/>
                    <a:p>
                      <a:pPr marL="0" marR="0" algn="ctr">
                        <a:lnSpc>
                          <a:spcPct val="107000"/>
                        </a:lnSpc>
                        <a:spcBef>
                          <a:spcPts val="0"/>
                        </a:spcBef>
                        <a:spcAft>
                          <a:spcPts val="0"/>
                        </a:spcAft>
                      </a:pPr>
                      <a:r>
                        <a:rPr lang="en-US" sz="1100" b="1" kern="1200" dirty="0">
                          <a:effectLst/>
                        </a:rPr>
                        <a:t>$354,989</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4672" marR="64672" marT="0" marB="0" anchor="ctr"/>
                </a:tc>
                <a:tc>
                  <a:txBody>
                    <a:bodyPr/>
                    <a:lstStyle/>
                    <a:p>
                      <a:pPr marL="0" marR="0" algn="ctr">
                        <a:lnSpc>
                          <a:spcPct val="107000"/>
                        </a:lnSpc>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$344,942</a:t>
                      </a:r>
                    </a:p>
                  </a:txBody>
                  <a:tcPr marL="64672" marR="64672" marT="0" marB="0" anchor="ctr"/>
                </a:tc>
                <a:tc>
                  <a:txBody>
                    <a:bodyPr/>
                    <a:lstStyle/>
                    <a:p>
                      <a:pPr marL="0" marR="0" algn="ctr">
                        <a:lnSpc>
                          <a:spcPct val="107000"/>
                        </a:lnSpc>
                        <a:spcBef>
                          <a:spcPts val="0"/>
                        </a:spcBef>
                        <a:spcAft>
                          <a:spcPts val="0"/>
                        </a:spcAft>
                      </a:pPr>
                      <a:r>
                        <a:rPr lang="en-US" sz="1000" b="1" dirty="0">
                          <a:solidFill>
                            <a:srgbClr val="FF0000"/>
                          </a:solidFill>
                          <a:effectLst/>
                          <a:latin typeface="Century Gothic" panose="020B0502020202020204" pitchFamily="34" charset="0"/>
                          <a:ea typeface="Calibri" panose="020F0502020204030204" pitchFamily="34" charset="0"/>
                          <a:cs typeface="Times New Roman" panose="02020603050405020304" pitchFamily="18" charset="0"/>
                        </a:rPr>
                        <a:t>-$11,043</a:t>
                      </a:r>
                    </a:p>
                  </a:txBody>
                  <a:tcPr marL="64672" marR="64672" marT="0" marB="0" anchor="ctr"/>
                </a:tc>
                <a:tc>
                  <a:txBody>
                    <a:bodyPr/>
                    <a:lstStyle/>
                    <a:p>
                      <a:pPr algn="ctr"/>
                      <a:r>
                        <a:rPr lang="en-US" sz="1100" b="1" dirty="0">
                          <a:solidFill>
                            <a:srgbClr val="FF0000"/>
                          </a:solidFill>
                        </a:rPr>
                        <a:t>-3.1%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p>
                  </a:txBody>
                  <a:tcPr/>
                </a:tc>
                <a:extLst>
                  <a:ext uri="{0D108BD9-81ED-4DB2-BD59-A6C34878D82A}">
                    <a16:rowId xmlns:a16="http://schemas.microsoft.com/office/drawing/2014/main" val="2099983663"/>
                  </a:ext>
                </a:extLst>
              </a:tr>
              <a:tr h="245373">
                <a:tc>
                  <a:txBody>
                    <a:bodyPr/>
                    <a:lstStyle/>
                    <a:p>
                      <a:r>
                        <a:rPr lang="en-US" sz="1300" b="1" dirty="0"/>
                        <a:t>State</a:t>
                      </a:r>
                      <a:r>
                        <a:rPr lang="en-US" sz="1300" b="1" baseline="0" dirty="0"/>
                        <a:t> Bilingual</a:t>
                      </a:r>
                      <a:endParaRPr lang="en-US" sz="1300"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t>$233,127</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t>$233,491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rPr>
                        <a:t>+$364</a:t>
                      </a:r>
                    </a:p>
                  </a:txBody>
                  <a:tcPr/>
                </a:tc>
                <a:tc>
                  <a:txBody>
                    <a:bodyPr/>
                    <a:lstStyle/>
                    <a:p>
                      <a:pPr algn="ctr"/>
                      <a:r>
                        <a:rPr lang="en-US" sz="1100" b="1" dirty="0">
                          <a:solidFill>
                            <a:schemeClr val="tx1"/>
                          </a:solidFill>
                        </a:rPr>
                        <a:t>+.2%</a:t>
                      </a:r>
                    </a:p>
                  </a:txBody>
                  <a:tcPr/>
                </a:tc>
                <a:tc>
                  <a:txBody>
                    <a:bodyPr/>
                    <a:lstStyle/>
                    <a:p>
                      <a:endParaRPr lang="en-US" sz="1000" dirty="0"/>
                    </a:p>
                  </a:txBody>
                  <a:tcPr/>
                </a:tc>
                <a:extLst>
                  <a:ext uri="{0D108BD9-81ED-4DB2-BD59-A6C34878D82A}">
                    <a16:rowId xmlns:a16="http://schemas.microsoft.com/office/drawing/2014/main" val="3811036795"/>
                  </a:ext>
                </a:extLst>
              </a:tr>
              <a:tr h="291555">
                <a:tc>
                  <a:txBody>
                    <a:bodyPr/>
                    <a:lstStyle/>
                    <a:p>
                      <a:r>
                        <a:rPr lang="en-US" sz="1300" b="1" dirty="0"/>
                        <a:t>Adult Education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t>$2,193,763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t>$2,365,089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rPr>
                        <a:t>+$171,326</a:t>
                      </a:r>
                    </a:p>
                  </a:txBody>
                  <a:tcPr/>
                </a:tc>
                <a:tc>
                  <a:txBody>
                    <a:bodyPr/>
                    <a:lstStyle/>
                    <a:p>
                      <a:pPr algn="ctr"/>
                      <a:r>
                        <a:rPr lang="en-US" sz="1100" b="1" dirty="0">
                          <a:solidFill>
                            <a:schemeClr val="tx1"/>
                          </a:solidFill>
                        </a:rPr>
                        <a:t>+7.8%</a:t>
                      </a:r>
                    </a:p>
                  </a:txBody>
                  <a:tcPr/>
                </a:tc>
                <a:tc>
                  <a:txBody>
                    <a:bodyPr/>
                    <a:lstStyle/>
                    <a:p>
                      <a:endParaRPr lang="en-US" sz="1100" dirty="0"/>
                    </a:p>
                  </a:txBody>
                  <a:tcPr/>
                </a:tc>
                <a:extLst>
                  <a:ext uri="{0D108BD9-81ED-4DB2-BD59-A6C34878D82A}">
                    <a16:rowId xmlns:a16="http://schemas.microsoft.com/office/drawing/2014/main" val="2437780715"/>
                  </a:ext>
                </a:extLst>
              </a:tr>
              <a:tr h="552419">
                <a:tc>
                  <a:txBody>
                    <a:bodyPr/>
                    <a:lstStyle/>
                    <a:p>
                      <a:r>
                        <a:rPr lang="en-US" sz="1300" b="1" dirty="0"/>
                        <a:t>Aquaculture/ASTE*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rPr>
                        <a:t>$1,927,048</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rPr>
                        <a:t>$2,286,902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t>+359,864</a:t>
                      </a:r>
                    </a:p>
                  </a:txBody>
                  <a:tcPr/>
                </a:tc>
                <a:tc>
                  <a:txBody>
                    <a:bodyPr/>
                    <a:lstStyle/>
                    <a:p>
                      <a:pPr algn="ctr"/>
                      <a:r>
                        <a:rPr lang="en-US" sz="1100" b="1" dirty="0">
                          <a:solidFill>
                            <a:schemeClr val="tx1"/>
                          </a:solidFill>
                        </a:rPr>
                        <a:t>+18.7%</a:t>
                      </a:r>
                    </a:p>
                  </a:txBody>
                  <a:tcPr/>
                </a:tc>
                <a:tc>
                  <a:txBody>
                    <a:bodyPr/>
                    <a:lstStyle/>
                    <a:p>
                      <a:r>
                        <a:rPr lang="en-US" sz="900" b="1" dirty="0"/>
                        <a:t>FY21: +  5,773</a:t>
                      </a:r>
                    </a:p>
                    <a:p>
                      <a:r>
                        <a:rPr lang="en-US" sz="900" b="1" dirty="0"/>
                        <a:t>FY20: +303,878</a:t>
                      </a:r>
                    </a:p>
                    <a:p>
                      <a:r>
                        <a:rPr lang="en-US" sz="900" b="1" dirty="0"/>
                        <a:t>FY19: +379,331</a:t>
                      </a:r>
                    </a:p>
                    <a:p>
                      <a:r>
                        <a:rPr lang="en-US" sz="900" b="1" dirty="0"/>
                        <a:t>FY18: </a:t>
                      </a:r>
                      <a:r>
                        <a:rPr lang="en-US" sz="900" b="1" dirty="0">
                          <a:solidFill>
                            <a:srgbClr val="FF0000"/>
                          </a:solidFill>
                        </a:rPr>
                        <a:t>- $36,166</a:t>
                      </a:r>
                    </a:p>
                    <a:p>
                      <a:r>
                        <a:rPr lang="en-US" sz="900" b="1" dirty="0"/>
                        <a:t>FY17: </a:t>
                      </a:r>
                      <a:r>
                        <a:rPr lang="en-US" sz="900" b="1" baseline="0" dirty="0">
                          <a:solidFill>
                            <a:srgbClr val="FF0000"/>
                          </a:solidFill>
                        </a:rPr>
                        <a:t>- $237,596</a:t>
                      </a:r>
                      <a:endParaRPr lang="en-US" sz="900" b="1" dirty="0"/>
                    </a:p>
                    <a:p>
                      <a:r>
                        <a:rPr lang="en-US" sz="900" b="1" dirty="0"/>
                        <a:t>FY16:</a:t>
                      </a:r>
                      <a:r>
                        <a:rPr lang="en-US" sz="900" b="1" baseline="0" dirty="0"/>
                        <a:t> </a:t>
                      </a:r>
                      <a:r>
                        <a:rPr lang="en-US" sz="900" b="1" baseline="0" dirty="0">
                          <a:solidFill>
                            <a:srgbClr val="FF0000"/>
                          </a:solidFill>
                        </a:rPr>
                        <a:t>- $100,828</a:t>
                      </a:r>
                      <a:endParaRPr lang="en-US" sz="1000" b="1" dirty="0">
                        <a:solidFill>
                          <a:srgbClr val="FF0000"/>
                        </a:solidFill>
                      </a:endParaRPr>
                    </a:p>
                  </a:txBody>
                  <a:tcPr/>
                </a:tc>
                <a:extLst>
                  <a:ext uri="{0D108BD9-81ED-4DB2-BD59-A6C34878D82A}">
                    <a16:rowId xmlns:a16="http://schemas.microsoft.com/office/drawing/2014/main" val="1391206069"/>
                  </a:ext>
                </a:extLst>
              </a:tr>
              <a:tr h="298457">
                <a:tc>
                  <a:txBody>
                    <a:bodyPr/>
                    <a:lstStyle/>
                    <a:p>
                      <a:r>
                        <a:rPr lang="en-US" sz="1300" b="1" dirty="0"/>
                        <a:t>Inter-district Magnet: </a:t>
                      </a:r>
                    </a:p>
                    <a:p>
                      <a:r>
                        <a:rPr lang="en-US" sz="1050" b="1" dirty="0"/>
                        <a:t>Discovery, FCW High</a:t>
                      </a:r>
                      <a:r>
                        <a:rPr lang="en-US" sz="1050" b="1" baseline="0" dirty="0"/>
                        <a:t> Schools</a:t>
                      </a:r>
                      <a:endParaRPr lang="en-US" sz="1300"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rPr>
                        <a:t>$6,590,673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rPr>
                        <a:t>$6,697,836</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rgbClr val="FF0000"/>
                          </a:solidFill>
                        </a:rPr>
                        <a:t>-$107,163</a:t>
                      </a:r>
                    </a:p>
                  </a:txBody>
                  <a:tcPr/>
                </a:tc>
                <a:tc>
                  <a:txBody>
                    <a:bodyPr/>
                    <a:lstStyle/>
                    <a:p>
                      <a:pPr algn="ctr"/>
                      <a:r>
                        <a:rPr lang="en-US" sz="1100" b="1" dirty="0">
                          <a:solidFill>
                            <a:srgbClr val="FF0000"/>
                          </a:solidFill>
                        </a:rPr>
                        <a:t>-1.6%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solidFill>
                            <a:srgbClr val="C00000"/>
                          </a:solidFill>
                        </a:rPr>
                        <a:t>Based on 10-1-21 registers</a:t>
                      </a:r>
                      <a:endParaRPr lang="en-US" sz="1000" dirty="0"/>
                    </a:p>
                  </a:txBody>
                  <a:tcPr/>
                </a:tc>
                <a:extLst>
                  <a:ext uri="{0D108BD9-81ED-4DB2-BD59-A6C34878D82A}">
                    <a16:rowId xmlns:a16="http://schemas.microsoft.com/office/drawing/2014/main" val="1288660003"/>
                  </a:ext>
                </a:extLst>
              </a:tr>
              <a:tr h="414315">
                <a:tc>
                  <a:txBody>
                    <a:bodyPr/>
                    <a:lstStyle/>
                    <a:p>
                      <a:r>
                        <a:rPr lang="en-US" sz="1300" b="1" dirty="0"/>
                        <a:t>Open Choice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dirty="0">
                          <a:solidFill>
                            <a:schemeClr val="tx1"/>
                          </a:solidFill>
                        </a:rPr>
                        <a:t>$103,233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dirty="0">
                          <a:solidFill>
                            <a:srgbClr val="C00000"/>
                          </a:solidFill>
                        </a:rPr>
                        <a:t>TBD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rPr>
                        <a:t>0</a:t>
                      </a:r>
                    </a:p>
                  </a:txBody>
                  <a:tcPr/>
                </a:tc>
                <a:tc>
                  <a:txBody>
                    <a:bodyPr/>
                    <a:lstStyle/>
                    <a:p>
                      <a:pPr algn="ctr"/>
                      <a:r>
                        <a:rPr lang="en-US" sz="1100" b="1" dirty="0">
                          <a:solidFill>
                            <a:schemeClr val="tx1"/>
                          </a:solidFill>
                        </a:rPr>
                        <a:t>0</a:t>
                      </a:r>
                    </a:p>
                  </a:txBody>
                  <a:tcPr/>
                </a:tc>
                <a:tc>
                  <a:txBody>
                    <a:bodyPr/>
                    <a:lstStyle/>
                    <a:p>
                      <a:r>
                        <a:rPr lang="en-US" sz="1000" baseline="0" dirty="0"/>
                        <a:t>BMA: suburban students = </a:t>
                      </a:r>
                      <a:r>
                        <a:rPr lang="en-US" sz="1000" baseline="0" dirty="0">
                          <a:highlight>
                            <a:srgbClr val="FFFF00"/>
                          </a:highlight>
                        </a:rPr>
                        <a:t>25</a:t>
                      </a:r>
                      <a:r>
                        <a:rPr lang="en-US" sz="1000" baseline="0" dirty="0"/>
                        <a:t> in FY22</a:t>
                      </a:r>
                      <a:endParaRPr lang="en-US" sz="1000" dirty="0"/>
                    </a:p>
                  </a:txBody>
                  <a:tcPr/>
                </a:tc>
                <a:extLst>
                  <a:ext uri="{0D108BD9-81ED-4DB2-BD59-A6C34878D82A}">
                    <a16:rowId xmlns:a16="http://schemas.microsoft.com/office/drawing/2014/main" val="10002"/>
                  </a:ext>
                </a:extLst>
              </a:tr>
              <a:tr h="678659">
                <a:tc>
                  <a:txBody>
                    <a:bodyPr/>
                    <a:lstStyle/>
                    <a:p>
                      <a:r>
                        <a:rPr lang="en-US" sz="1300" b="1" dirty="0"/>
                        <a:t>SPED Excess Cost </a:t>
                      </a:r>
                      <a:r>
                        <a:rPr lang="en-US" sz="1100" b="1" dirty="0"/>
                        <a:t>(out of district): Type I + Type II (excl. DCF</a:t>
                      </a:r>
                      <a:r>
                        <a:rPr lang="en-US" sz="1100" b="1" baseline="0" dirty="0"/>
                        <a:t> cases)</a:t>
                      </a:r>
                      <a:endParaRPr lang="en-US" sz="1100"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a:solidFill>
                            <a:schemeClr val="tx1"/>
                          </a:solidFill>
                        </a:rPr>
                        <a:t>Capped Entitlement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a:solidFill>
                            <a:schemeClr val="tx1"/>
                          </a:solidFill>
                        </a:rPr>
                        <a:t>@16.52%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b="1" dirty="0">
                        <a:solidFill>
                          <a:srgbClr val="C00000"/>
                        </a:solidFill>
                      </a:endParaRPr>
                    </a:p>
                  </a:txBody>
                  <a:tcPr/>
                </a:tc>
                <a:tc>
                  <a:txBody>
                    <a:bodyPr/>
                    <a:lstStyle/>
                    <a:p>
                      <a:pPr algn="ctr"/>
                      <a:endParaRPr lang="en-US" sz="800" b="1" dirty="0">
                        <a:solidFill>
                          <a:srgbClr val="FF0000"/>
                        </a:solidFill>
                      </a:endParaRPr>
                    </a:p>
                  </a:txBody>
                  <a:tcPr/>
                </a:tc>
                <a:tc>
                  <a:txBody>
                    <a:bodyPr/>
                    <a:lstStyle/>
                    <a:p>
                      <a:pPr algn="ctr"/>
                      <a:endParaRPr lang="en-US" sz="800" b="1" dirty="0">
                        <a:solidFill>
                          <a:srgbClr val="FF0000"/>
                        </a:solidFill>
                      </a:endParaRPr>
                    </a:p>
                  </a:txBody>
                  <a:tcPr/>
                </a:tc>
                <a:tc>
                  <a:txBody>
                    <a:bodyPr/>
                    <a:lstStyle/>
                    <a:p>
                      <a:r>
                        <a:rPr lang="en-US" sz="950" b="1" dirty="0"/>
                        <a:t>FY21: 16.52%</a:t>
                      </a:r>
                    </a:p>
                    <a:p>
                      <a:r>
                        <a:rPr lang="en-US" sz="950" b="1" dirty="0"/>
                        <a:t>FY20: 29.11%</a:t>
                      </a:r>
                    </a:p>
                    <a:p>
                      <a:r>
                        <a:rPr lang="en-US" sz="950" b="1" dirty="0"/>
                        <a:t>FY19: 26.38%</a:t>
                      </a:r>
                    </a:p>
                    <a:p>
                      <a:r>
                        <a:rPr lang="en-US" sz="950" b="1" dirty="0"/>
                        <a:t>FY18: 27.56%</a:t>
                      </a:r>
                    </a:p>
                    <a:p>
                      <a:r>
                        <a:rPr lang="en-US" sz="950" b="1" dirty="0"/>
                        <a:t>FY17: 24.61%</a:t>
                      </a:r>
                    </a:p>
                    <a:p>
                      <a:r>
                        <a:rPr lang="en-US" sz="950" b="1" dirty="0"/>
                        <a:t>FY16: 22.37% </a:t>
                      </a:r>
                    </a:p>
                  </a:txBody>
                  <a:tcPr/>
                </a:tc>
                <a:extLst>
                  <a:ext uri="{0D108BD9-81ED-4DB2-BD59-A6C34878D82A}">
                    <a16:rowId xmlns:a16="http://schemas.microsoft.com/office/drawing/2014/main" val="4204960771"/>
                  </a:ext>
                </a:extLst>
              </a:tr>
              <a:tr h="388695">
                <a:tc>
                  <a:txBody>
                    <a:bodyPr/>
                    <a:lstStyle/>
                    <a:p>
                      <a:endParaRPr lang="en-US" sz="16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nchor="ctr"/>
                </a:tc>
                <a:tc>
                  <a:txBody>
                    <a:bodyPr/>
                    <a:lstStyle/>
                    <a:p>
                      <a:pPr algn="ctr"/>
                      <a:endParaRPr lang="en-US" sz="1400" dirty="0">
                        <a:solidFill>
                          <a:srgbClr val="FF0000"/>
                        </a:solidFill>
                        <a:highlight>
                          <a:srgbClr val="FFFFFF"/>
                        </a:highlight>
                      </a:endParaRPr>
                    </a:p>
                  </a:txBody>
                  <a:tcPr/>
                </a:tc>
                <a:tc>
                  <a:txBody>
                    <a:bodyPr/>
                    <a:lstStyle/>
                    <a:p>
                      <a:endParaRPr lang="en-US" sz="1600" dirty="0"/>
                    </a:p>
                  </a:txBody>
                  <a:tcPr/>
                </a:tc>
                <a:extLst>
                  <a:ext uri="{0D108BD9-81ED-4DB2-BD59-A6C34878D82A}">
                    <a16:rowId xmlns:a16="http://schemas.microsoft.com/office/drawing/2014/main" val="10003"/>
                  </a:ext>
                </a:extLst>
              </a:tr>
            </a:tbl>
          </a:graphicData>
        </a:graphic>
      </p:graphicFrame>
      <p:graphicFrame>
        <p:nvGraphicFramePr>
          <p:cNvPr id="7" name="Table 6">
            <a:extLst>
              <a:ext uri="{FF2B5EF4-FFF2-40B4-BE49-F238E27FC236}">
                <a16:creationId xmlns:a16="http://schemas.microsoft.com/office/drawing/2014/main" id="{A02C9B8B-A677-45D3-91A7-CFA47D0DD490}"/>
              </a:ext>
            </a:extLst>
          </p:cNvPr>
          <p:cNvGraphicFramePr>
            <a:graphicFrameLocks noGrp="1"/>
          </p:cNvGraphicFramePr>
          <p:nvPr>
            <p:extLst>
              <p:ext uri="{D42A27DB-BD31-4B8C-83A1-F6EECF244321}">
                <p14:modId xmlns:p14="http://schemas.microsoft.com/office/powerpoint/2010/main" val="578784501"/>
              </p:ext>
            </p:extLst>
          </p:nvPr>
        </p:nvGraphicFramePr>
        <p:xfrm>
          <a:off x="533398" y="5943600"/>
          <a:ext cx="8077200" cy="558756"/>
        </p:xfrm>
        <a:graphic>
          <a:graphicData uri="http://schemas.openxmlformats.org/drawingml/2006/table">
            <a:tbl>
              <a:tblPr firstRow="1" bandRow="1">
                <a:tableStyleId>{00A15C55-8517-42AA-B614-E9B94910E393}</a:tableStyleId>
              </a:tblPr>
              <a:tblGrid>
                <a:gridCol w="8077200">
                  <a:extLst>
                    <a:ext uri="{9D8B030D-6E8A-4147-A177-3AD203B41FA5}">
                      <a16:colId xmlns:a16="http://schemas.microsoft.com/office/drawing/2014/main" val="3490725595"/>
                    </a:ext>
                  </a:extLst>
                </a:gridCol>
              </a:tblGrid>
              <a:tr h="558756">
                <a:tc>
                  <a:txBody>
                    <a:bodyPr/>
                    <a:lstStyle/>
                    <a:p>
                      <a:r>
                        <a:rPr lang="en-US" sz="1600" dirty="0"/>
                        <a:t>*</a:t>
                      </a:r>
                      <a:r>
                        <a:rPr lang="en-US" sz="1200" dirty="0"/>
                        <a:t>AQUA/ASTE: </a:t>
                      </a:r>
                      <a:r>
                        <a:rPr lang="en-US" sz="1200" u="none" strike="noStrike" kern="1200" baseline="0" dirty="0"/>
                        <a:t>By statute, if a local board of education receives an increase in ASTE funds over the amount received in the prior fiscal year, such increase shall not be used to supplant local funding for educational purposes.</a:t>
                      </a:r>
                      <a:endParaRPr lang="en-US" sz="1400" b="1" dirty="0"/>
                    </a:p>
                  </a:txBody>
                  <a:tcPr>
                    <a:solidFill>
                      <a:schemeClr val="accent4">
                        <a:lumMod val="75000"/>
                      </a:schemeClr>
                    </a:solidFill>
                  </a:tcPr>
                </a:tc>
                <a:extLst>
                  <a:ext uri="{0D108BD9-81ED-4DB2-BD59-A6C34878D82A}">
                    <a16:rowId xmlns:a16="http://schemas.microsoft.com/office/drawing/2014/main" val="1186768633"/>
                  </a:ext>
                </a:extLst>
              </a:tr>
            </a:tbl>
          </a:graphicData>
        </a:graphic>
      </p:graphicFrame>
    </p:spTree>
    <p:extLst>
      <p:ext uri="{BB962C8B-B14F-4D97-AF65-F5344CB8AC3E}">
        <p14:creationId xmlns:p14="http://schemas.microsoft.com/office/powerpoint/2010/main" val="637861058"/>
      </p:ext>
    </p:extLst>
  </p:cSld>
  <p:clrMapOvr>
    <a:masterClrMapping/>
  </p:clrMapOvr>
  <p:transition spd="slow">
    <p:wipe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January 2022</a:t>
            </a:r>
          </a:p>
        </p:txBody>
      </p:sp>
      <p:sp>
        <p:nvSpPr>
          <p:cNvPr id="3" name="Slide Number Placeholder 2"/>
          <p:cNvSpPr>
            <a:spLocks noGrp="1"/>
          </p:cNvSpPr>
          <p:nvPr>
            <p:ph type="sldNum" sz="quarter" idx="12"/>
          </p:nvPr>
        </p:nvSpPr>
        <p:spPr/>
        <p:txBody>
          <a:bodyPr/>
          <a:lstStyle/>
          <a:p>
            <a:fld id="{8B029824-C0FE-4500-AD39-B628196C05B5}" type="slidenum">
              <a:rPr lang="en-US" smtClean="0"/>
              <a:t>36</a:t>
            </a:fld>
            <a:endParaRPr lang="en-US" dirty="0"/>
          </a:p>
        </p:txBody>
      </p:sp>
      <p:sp>
        <p:nvSpPr>
          <p:cNvPr id="4" name="Title 1"/>
          <p:cNvSpPr txBox="1">
            <a:spLocks/>
          </p:cNvSpPr>
          <p:nvPr/>
        </p:nvSpPr>
        <p:spPr>
          <a:xfrm>
            <a:off x="914400" y="762000"/>
            <a:ext cx="7315200" cy="609600"/>
          </a:xfrm>
          <a:prstGeom prst="rect">
            <a:avLst/>
          </a:prstGeom>
        </p:spPr>
        <p:style>
          <a:lnRef idx="0">
            <a:schemeClr val="accent2"/>
          </a:lnRef>
          <a:fillRef idx="3">
            <a:schemeClr val="accent2"/>
          </a:fillRef>
          <a:effectRef idx="3">
            <a:schemeClr val="accent2"/>
          </a:effectRef>
          <a:fontRef idx="minor">
            <a:schemeClr val="lt1"/>
          </a:fontRef>
        </p:style>
        <p:txBody>
          <a:bodyPr anchor="ctr">
            <a:normAutofit fontScale="75000" lnSpcReduction="20000"/>
          </a:bodyPr>
          <a:lstStyle>
            <a:lvl1pPr algn="l" defTabSz="914400" rtl="0" eaLnBrk="1" latinLnBrk="0" hangingPunct="1">
              <a:spcBef>
                <a:spcPct val="0"/>
              </a:spcBef>
              <a:buNone/>
              <a:defRPr sz="40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en-US" b="1" dirty="0"/>
              <a:t>Federal Grant Comparison… FY21 to FY22</a:t>
            </a:r>
          </a:p>
        </p:txBody>
      </p:sp>
      <p:graphicFrame>
        <p:nvGraphicFramePr>
          <p:cNvPr id="6" name="Table 5"/>
          <p:cNvGraphicFramePr>
            <a:graphicFrameLocks noGrp="1"/>
          </p:cNvGraphicFramePr>
          <p:nvPr>
            <p:extLst>
              <p:ext uri="{D42A27DB-BD31-4B8C-83A1-F6EECF244321}">
                <p14:modId xmlns:p14="http://schemas.microsoft.com/office/powerpoint/2010/main" val="3834532453"/>
              </p:ext>
            </p:extLst>
          </p:nvPr>
        </p:nvGraphicFramePr>
        <p:xfrm>
          <a:off x="914400" y="1402080"/>
          <a:ext cx="7315202" cy="4683716"/>
        </p:xfrm>
        <a:graphic>
          <a:graphicData uri="http://schemas.openxmlformats.org/drawingml/2006/table">
            <a:tbl>
              <a:tblPr firstRow="1" lastRow="1" bandRow="1">
                <a:tableStyleId>{7DF18680-E054-41AD-8BC1-D1AEF772440D}</a:tableStyleId>
              </a:tblPr>
              <a:tblGrid>
                <a:gridCol w="2057400">
                  <a:extLst>
                    <a:ext uri="{9D8B030D-6E8A-4147-A177-3AD203B41FA5}">
                      <a16:colId xmlns:a16="http://schemas.microsoft.com/office/drawing/2014/main" val="20000"/>
                    </a:ext>
                  </a:extLst>
                </a:gridCol>
                <a:gridCol w="1066800">
                  <a:extLst>
                    <a:ext uri="{9D8B030D-6E8A-4147-A177-3AD203B41FA5}">
                      <a16:colId xmlns:a16="http://schemas.microsoft.com/office/drawing/2014/main" val="2182287707"/>
                    </a:ext>
                  </a:extLst>
                </a:gridCol>
                <a:gridCol w="1066800">
                  <a:extLst>
                    <a:ext uri="{9D8B030D-6E8A-4147-A177-3AD203B41FA5}">
                      <a16:colId xmlns:a16="http://schemas.microsoft.com/office/drawing/2014/main" val="407144096"/>
                    </a:ext>
                  </a:extLst>
                </a:gridCol>
                <a:gridCol w="1066800">
                  <a:extLst>
                    <a:ext uri="{9D8B030D-6E8A-4147-A177-3AD203B41FA5}">
                      <a16:colId xmlns:a16="http://schemas.microsoft.com/office/drawing/2014/main" val="20001"/>
                    </a:ext>
                  </a:extLst>
                </a:gridCol>
                <a:gridCol w="685800">
                  <a:extLst>
                    <a:ext uri="{9D8B030D-6E8A-4147-A177-3AD203B41FA5}">
                      <a16:colId xmlns:a16="http://schemas.microsoft.com/office/drawing/2014/main" val="780657313"/>
                    </a:ext>
                  </a:extLst>
                </a:gridCol>
                <a:gridCol w="1371602">
                  <a:extLst>
                    <a:ext uri="{9D8B030D-6E8A-4147-A177-3AD203B41FA5}">
                      <a16:colId xmlns:a16="http://schemas.microsoft.com/office/drawing/2014/main" val="20003"/>
                    </a:ext>
                  </a:extLst>
                </a:gridCol>
              </a:tblGrid>
              <a:tr h="426720">
                <a:tc>
                  <a:txBody>
                    <a:bodyPr/>
                    <a:lstStyle/>
                    <a:p>
                      <a:r>
                        <a:rPr lang="en-US" sz="1200" dirty="0"/>
                        <a:t>Federal Grant</a:t>
                      </a:r>
                    </a:p>
                  </a:txBody>
                  <a:tcPr anchor="ctr"/>
                </a:tc>
                <a:tc>
                  <a:txBody>
                    <a:bodyPr/>
                    <a:lstStyle/>
                    <a:p>
                      <a:r>
                        <a:rPr lang="en-US" sz="1200" dirty="0"/>
                        <a:t>From FY21</a:t>
                      </a:r>
                    </a:p>
                  </a:txBody>
                  <a:tcPr anchor="ctr"/>
                </a:tc>
                <a:tc>
                  <a:txBody>
                    <a:bodyPr/>
                    <a:lstStyle/>
                    <a:p>
                      <a:r>
                        <a:rPr lang="en-US" sz="1200" dirty="0"/>
                        <a:t>To FY22</a:t>
                      </a:r>
                    </a:p>
                  </a:txBody>
                  <a:tcPr anchor="ctr"/>
                </a:tc>
                <a:tc>
                  <a:txBody>
                    <a:bodyPr/>
                    <a:lstStyle/>
                    <a:p>
                      <a:r>
                        <a:rPr lang="en-US" sz="1200" dirty="0"/>
                        <a:t>    CHANGE</a:t>
                      </a:r>
                    </a:p>
                  </a:txBody>
                  <a:tcPr anchor="ctr"/>
                </a:tc>
                <a:tc>
                  <a:txBody>
                    <a:bodyPr/>
                    <a:lstStyle/>
                    <a:p>
                      <a:pPr algn="ctr"/>
                      <a:r>
                        <a:rPr lang="en-US" sz="1200" dirty="0"/>
                        <a:t>% Change</a:t>
                      </a:r>
                    </a:p>
                  </a:txBody>
                  <a:tcPr anchor="ctr"/>
                </a:tc>
                <a:tc>
                  <a:txBody>
                    <a:bodyPr/>
                    <a:lstStyle/>
                    <a:p>
                      <a:r>
                        <a:rPr lang="en-US" sz="1200" dirty="0"/>
                        <a:t>Notes</a:t>
                      </a:r>
                    </a:p>
                  </a:txBody>
                  <a:tcPr anchor="ctr"/>
                </a:tc>
                <a:extLst>
                  <a:ext uri="{0D108BD9-81ED-4DB2-BD59-A6C34878D82A}">
                    <a16:rowId xmlns:a16="http://schemas.microsoft.com/office/drawing/2014/main" val="10000"/>
                  </a:ext>
                </a:extLst>
              </a:tr>
              <a:tr h="640080">
                <a:tc>
                  <a:txBody>
                    <a:bodyPr/>
                    <a:lstStyle/>
                    <a:p>
                      <a:r>
                        <a:rPr lang="en-US" sz="1300" b="1" dirty="0"/>
                        <a:t>Title</a:t>
                      </a:r>
                      <a:r>
                        <a:rPr lang="en-US" sz="1300" b="1" baseline="0" dirty="0"/>
                        <a:t> I</a:t>
                      </a:r>
                    </a:p>
                    <a:p>
                      <a:r>
                        <a:rPr lang="en-US" sz="1100" b="1" baseline="0" dirty="0"/>
                        <a:t>…..NPS</a:t>
                      </a:r>
                    </a:p>
                    <a:p>
                      <a:r>
                        <a:rPr lang="en-US" sz="1100" b="1" baseline="0" dirty="0"/>
                        <a:t>…..NET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rPr>
                        <a:t>$13,396,621</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rgbClr val="FF0000"/>
                          </a:solidFill>
                        </a:rPr>
                        <a:t>(343,261)</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rPr>
                        <a:t>$13,053,360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rPr>
                        <a:t>$14,194,604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baseline="0" dirty="0">
                          <a:solidFill>
                            <a:schemeClr val="tx1"/>
                          </a:solidFill>
                        </a:rPr>
                        <a:t>+$797,983</a:t>
                      </a:r>
                    </a:p>
                  </a:txBody>
                  <a:tcPr/>
                </a:tc>
                <a:tc>
                  <a:txBody>
                    <a:bodyPr/>
                    <a:lstStyle/>
                    <a:p>
                      <a:pPr algn="ctr"/>
                      <a:r>
                        <a:rPr lang="en-US" sz="1100" b="1" dirty="0">
                          <a:solidFill>
                            <a:schemeClr val="tx1"/>
                          </a:solidFill>
                        </a:rPr>
                        <a:t>+6.0%</a:t>
                      </a:r>
                    </a:p>
                  </a:txBody>
                  <a:tcPr/>
                </a:tc>
                <a:tc>
                  <a:txBody>
                    <a:bodyPr/>
                    <a:lstStyle/>
                    <a:p>
                      <a:r>
                        <a:rPr lang="en-US" sz="1000" dirty="0"/>
                        <a:t>PK grant shortfalls covered </a:t>
                      </a:r>
                      <a:r>
                        <a:rPr lang="en-US" sz="1000" baseline="0" dirty="0"/>
                        <a:t>in Title I.</a:t>
                      </a:r>
                      <a:endParaRPr lang="en-US" sz="1000" dirty="0"/>
                    </a:p>
                  </a:txBody>
                  <a:tcPr/>
                </a:tc>
                <a:extLst>
                  <a:ext uri="{0D108BD9-81ED-4DB2-BD59-A6C34878D82A}">
                    <a16:rowId xmlns:a16="http://schemas.microsoft.com/office/drawing/2014/main" val="10001"/>
                  </a:ext>
                </a:extLst>
              </a:tr>
              <a:tr h="518160">
                <a:tc>
                  <a:txBody>
                    <a:bodyPr/>
                    <a:lstStyle/>
                    <a:p>
                      <a:r>
                        <a:rPr lang="en-US" sz="1300" b="1" dirty="0"/>
                        <a:t>Title</a:t>
                      </a:r>
                      <a:r>
                        <a:rPr lang="en-US" sz="1300" b="1" baseline="0" dirty="0"/>
                        <a:t> IIA                                        </a:t>
                      </a:r>
                      <a:r>
                        <a:rPr lang="en-US" sz="1100" b="1" baseline="0" dirty="0"/>
                        <a:t>…..NPS</a:t>
                      </a:r>
                    </a:p>
                    <a:p>
                      <a:r>
                        <a:rPr lang="en-US" sz="1100" b="1" baseline="0" dirty="0"/>
                        <a:t>…..NET</a:t>
                      </a:r>
                      <a:endParaRPr lang="en-US" sz="1300"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rPr>
                        <a:t>$1,205,977</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rgbClr val="FF0000"/>
                          </a:solidFill>
                        </a:rPr>
                        <a:t>(71,497)</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rPr>
                        <a:t>$1,134,480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rPr>
                        <a:t>$1,143,750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rgbClr val="FF0000"/>
                          </a:solidFill>
                        </a:rPr>
                        <a:t>-$62,227</a:t>
                      </a:r>
                    </a:p>
                  </a:txBody>
                  <a:tcPr/>
                </a:tc>
                <a:tc>
                  <a:txBody>
                    <a:bodyPr/>
                    <a:lstStyle/>
                    <a:p>
                      <a:pPr algn="ctr"/>
                      <a:r>
                        <a:rPr lang="en-US" sz="1100" b="1" dirty="0">
                          <a:solidFill>
                            <a:srgbClr val="FF0000"/>
                          </a:solidFill>
                        </a:rPr>
                        <a:t>-5.2%</a:t>
                      </a:r>
                    </a:p>
                  </a:txBody>
                  <a:tcPr/>
                </a:tc>
                <a:tc>
                  <a:txBody>
                    <a:bodyPr/>
                    <a:lstStyle/>
                    <a:p>
                      <a:endParaRPr lang="en-US" sz="1050" dirty="0"/>
                    </a:p>
                  </a:txBody>
                  <a:tcPr/>
                </a:tc>
                <a:extLst>
                  <a:ext uri="{0D108BD9-81ED-4DB2-BD59-A6C34878D82A}">
                    <a16:rowId xmlns:a16="http://schemas.microsoft.com/office/drawing/2014/main" val="3811036795"/>
                  </a:ext>
                </a:extLst>
              </a:tr>
              <a:tr h="548640">
                <a:tc>
                  <a:txBody>
                    <a:bodyPr/>
                    <a:lstStyle/>
                    <a:p>
                      <a:r>
                        <a:rPr lang="en-US" sz="1300" b="1" dirty="0"/>
                        <a:t>Title</a:t>
                      </a:r>
                      <a:r>
                        <a:rPr lang="en-US" sz="1300" b="1" baseline="0" dirty="0"/>
                        <a:t> III-Bilingual</a:t>
                      </a:r>
                    </a:p>
                    <a:p>
                      <a:r>
                        <a:rPr lang="en-US" sz="1100" b="1" baseline="0" dirty="0"/>
                        <a:t>……NPS</a:t>
                      </a:r>
                    </a:p>
                    <a:p>
                      <a:r>
                        <a:rPr lang="en-US" sz="1100" b="1" baseline="0" dirty="0"/>
                        <a:t>……NET</a:t>
                      </a:r>
                      <a:endParaRPr lang="en-US" sz="1100"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rPr>
                        <a:t>$568,352</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rgbClr val="FF0000"/>
                          </a:solidFill>
                        </a:rPr>
                        <a:t>(19,189)</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rPr>
                        <a:t>$549,163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rPr>
                        <a:t>$569,642</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rgbClr val="FF0000"/>
                          </a:solidFill>
                        </a:rPr>
                        <a:t>(13,839)</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rPr>
                        <a:t>$555,803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rPr>
                        <a:t>+$1,290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rPr>
                        <a:t>+.2%</a:t>
                      </a:r>
                    </a:p>
                    <a:p>
                      <a:pPr algn="ctr"/>
                      <a:endParaRPr lang="en-US" sz="1100" b="1" dirty="0">
                        <a:solidFill>
                          <a:schemeClr val="tx1"/>
                        </a:solidFill>
                      </a:endParaRPr>
                    </a:p>
                  </a:txBody>
                  <a:tcPr/>
                </a:tc>
                <a:tc>
                  <a:txBody>
                    <a:bodyPr/>
                    <a:lstStyle/>
                    <a:p>
                      <a:r>
                        <a:rPr lang="en-US" sz="1050" dirty="0"/>
                        <a:t>Bilingual/ESL education</a:t>
                      </a:r>
                    </a:p>
                  </a:txBody>
                  <a:tcPr/>
                </a:tc>
                <a:extLst>
                  <a:ext uri="{0D108BD9-81ED-4DB2-BD59-A6C34878D82A}">
                    <a16:rowId xmlns:a16="http://schemas.microsoft.com/office/drawing/2014/main" val="3172983489"/>
                  </a:ext>
                </a:extLst>
              </a:tr>
              <a:tr h="457200">
                <a:tc>
                  <a:txBody>
                    <a:bodyPr/>
                    <a:lstStyle/>
                    <a:p>
                      <a:r>
                        <a:rPr lang="en-US" sz="1300" b="1" dirty="0"/>
                        <a:t>IDEA [Special Education]</a:t>
                      </a:r>
                    </a:p>
                    <a:p>
                      <a:r>
                        <a:rPr lang="en-US" sz="1100" b="1" dirty="0"/>
                        <a:t>…..NPS</a:t>
                      </a:r>
                    </a:p>
                    <a:p>
                      <a:r>
                        <a:rPr lang="en-US" sz="1100" b="1" dirty="0"/>
                        <a:t>…..NET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rPr>
                        <a:t>$5,592,156</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rgbClr val="FF0000"/>
                          </a:solidFill>
                        </a:rPr>
                        <a:t>(99,288)</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rPr>
                        <a:t>$5,492,868</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b="1"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b="1" dirty="0">
                        <a:solidFill>
                          <a:schemeClr val="tx1"/>
                        </a:solidFill>
                      </a:endParaRPr>
                    </a:p>
                  </a:txBody>
                  <a:tcPr/>
                </a:tc>
                <a:tc>
                  <a:txBody>
                    <a:bodyPr/>
                    <a:lstStyle/>
                    <a:p>
                      <a:pPr algn="ctr"/>
                      <a:endParaRPr lang="en-US" sz="1100" b="1" dirty="0">
                        <a:solidFill>
                          <a:schemeClr val="tx1"/>
                        </a:solidFill>
                      </a:endParaRPr>
                    </a:p>
                  </a:txBody>
                  <a:tcPr/>
                </a:tc>
                <a:tc>
                  <a:txBody>
                    <a:bodyPr/>
                    <a:lstStyle/>
                    <a:p>
                      <a:r>
                        <a:rPr lang="en-US" sz="1000" dirty="0"/>
                        <a:t>Special Education – mandated services</a:t>
                      </a:r>
                    </a:p>
                  </a:txBody>
                  <a:tcPr/>
                </a:tc>
                <a:extLst>
                  <a:ext uri="{0D108BD9-81ED-4DB2-BD59-A6C34878D82A}">
                    <a16:rowId xmlns:a16="http://schemas.microsoft.com/office/drawing/2014/main" val="2437780715"/>
                  </a:ext>
                </a:extLst>
              </a:tr>
              <a:tr h="480260">
                <a:tc>
                  <a:txBody>
                    <a:bodyPr/>
                    <a:lstStyle/>
                    <a:p>
                      <a:r>
                        <a:rPr lang="en-US" sz="1200" b="1" dirty="0"/>
                        <a:t>Title IVA</a:t>
                      </a:r>
                    </a:p>
                    <a:p>
                      <a:r>
                        <a:rPr lang="en-US" sz="1100" b="1" dirty="0"/>
                        <a:t>…….NPS</a:t>
                      </a:r>
                    </a:p>
                    <a:p>
                      <a:r>
                        <a:rPr lang="en-US" sz="1100" b="1" dirty="0"/>
                        <a:t>…….NET</a:t>
                      </a:r>
                    </a:p>
                    <a:p>
                      <a:r>
                        <a:rPr lang="en-US" sz="1100" b="1" i="1" dirty="0">
                          <a:solidFill>
                            <a:srgbClr val="0070C0"/>
                          </a:solidFill>
                        </a:rPr>
                        <a:t>Targeted supplemental services, pursuant to the legislation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rPr>
                        <a:t>$795,895</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rgbClr val="FF0000"/>
                          </a:solidFill>
                        </a:rPr>
                        <a:t>(44,692)</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rPr>
                        <a:t>$751,203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rPr>
                        <a:t>$962,764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rgbClr val="FF0000"/>
                          </a:solidFill>
                        </a:rPr>
                        <a:t>(54,691)</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rPr>
                        <a:t>$908,073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rPr>
                        <a:t>+$166,869</a:t>
                      </a:r>
                    </a:p>
                  </a:txBody>
                  <a:tcPr/>
                </a:tc>
                <a:tc>
                  <a:txBody>
                    <a:bodyPr/>
                    <a:lstStyle/>
                    <a:p>
                      <a:pPr algn="ctr"/>
                      <a:r>
                        <a:rPr lang="en-US" sz="1100" b="1" dirty="0">
                          <a:solidFill>
                            <a:schemeClr val="tx1"/>
                          </a:solidFill>
                        </a:rPr>
                        <a:t>+21.0%</a:t>
                      </a:r>
                    </a:p>
                  </a:txBody>
                  <a:tcPr/>
                </a:tc>
                <a:tc>
                  <a:txBody>
                    <a:bodyPr/>
                    <a:lstStyle/>
                    <a:p>
                      <a:pPr marL="171450" indent="-171450">
                        <a:buFont typeface="Arial" panose="020B0604020202020204" pitchFamily="34" charset="0"/>
                        <a:buChar char="•"/>
                      </a:pPr>
                      <a:r>
                        <a:rPr lang="en-US" sz="900" dirty="0"/>
                        <a:t>Rounded Educational Opportunities, </a:t>
                      </a:r>
                      <a:r>
                        <a:rPr lang="en-US" sz="900" b="1" dirty="0"/>
                        <a:t>including </a:t>
                      </a:r>
                    </a:p>
                    <a:p>
                      <a:pPr marL="0" indent="0">
                        <a:buFont typeface="Arial" panose="020B0604020202020204" pitchFamily="34" charset="0"/>
                        <a:buNone/>
                      </a:pPr>
                      <a:r>
                        <a:rPr lang="en-US" sz="900" b="1" dirty="0"/>
                        <a:t>      Math 6-7-8.</a:t>
                      </a:r>
                    </a:p>
                    <a:p>
                      <a:pPr marL="171450" indent="-171450">
                        <a:buFont typeface="Arial" panose="020B0604020202020204" pitchFamily="34" charset="0"/>
                        <a:buChar char="•"/>
                      </a:pPr>
                      <a:r>
                        <a:rPr lang="en-US" sz="900" dirty="0"/>
                        <a:t>Safe/Healthy Students</a:t>
                      </a:r>
                    </a:p>
                    <a:p>
                      <a:pPr marL="171450" indent="-171450">
                        <a:buFont typeface="Arial" panose="020B0604020202020204" pitchFamily="34" charset="0"/>
                        <a:buChar char="•"/>
                      </a:pPr>
                      <a:r>
                        <a:rPr lang="en-US" sz="900" dirty="0"/>
                        <a:t>Professional Learning in Use of Technology in Instruction</a:t>
                      </a:r>
                    </a:p>
                  </a:txBody>
                  <a:tcPr/>
                </a:tc>
                <a:extLst>
                  <a:ext uri="{0D108BD9-81ED-4DB2-BD59-A6C34878D82A}">
                    <a16:rowId xmlns:a16="http://schemas.microsoft.com/office/drawing/2014/main" val="1503157419"/>
                  </a:ext>
                </a:extLst>
              </a:tr>
              <a:tr h="386036">
                <a:tc>
                  <a:txBody>
                    <a:bodyPr/>
                    <a:lstStyle/>
                    <a:p>
                      <a:endParaRPr lang="en-US" sz="16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3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3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300" dirty="0">
                        <a:solidFill>
                          <a:schemeClr val="bg1"/>
                        </a:solidFill>
                      </a:endParaRPr>
                    </a:p>
                  </a:txBody>
                  <a:tcPr anchor="ctr"/>
                </a:tc>
                <a:tc>
                  <a:txBody>
                    <a:bodyPr/>
                    <a:lstStyle/>
                    <a:p>
                      <a:pPr algn="ctr"/>
                      <a:endParaRPr lang="en-US" sz="1200" dirty="0">
                        <a:solidFill>
                          <a:schemeClr val="bg1"/>
                        </a:solidFill>
                      </a:endParaRPr>
                    </a:p>
                  </a:txBody>
                  <a:tcPr anchor="ctr"/>
                </a:tc>
                <a:tc>
                  <a:txBody>
                    <a:bodyPr/>
                    <a:lstStyle/>
                    <a:p>
                      <a:endParaRPr lang="en-US" sz="1600" dirty="0"/>
                    </a:p>
                  </a:txBody>
                  <a:tcPr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995417418"/>
      </p:ext>
    </p:extLst>
  </p:cSld>
  <p:clrMapOvr>
    <a:masterClrMapping/>
  </p:clrMapOvr>
  <p:transition spd="slow">
    <p:wipe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762000"/>
            <a:ext cx="7239000" cy="533400"/>
          </a:xfrm>
        </p:spPr>
        <p:style>
          <a:lnRef idx="0">
            <a:schemeClr val="accent2"/>
          </a:lnRef>
          <a:fillRef idx="3">
            <a:schemeClr val="accent2"/>
          </a:fillRef>
          <a:effectRef idx="3">
            <a:schemeClr val="accent2"/>
          </a:effectRef>
          <a:fontRef idx="minor">
            <a:schemeClr val="lt1"/>
          </a:fontRef>
        </p:style>
        <p:txBody>
          <a:bodyPr anchor="ctr">
            <a:normAutofit fontScale="90000"/>
          </a:bodyPr>
          <a:lstStyle/>
          <a:p>
            <a:r>
              <a:rPr lang="en-US" b="1" dirty="0"/>
              <a:t>ALLIANCE ECS </a:t>
            </a:r>
          </a:p>
        </p:txBody>
      </p:sp>
      <p:sp>
        <p:nvSpPr>
          <p:cNvPr id="4" name="Date Placeholder 3"/>
          <p:cNvSpPr>
            <a:spLocks noGrp="1"/>
          </p:cNvSpPr>
          <p:nvPr>
            <p:ph type="dt" sz="half" idx="10"/>
          </p:nvPr>
        </p:nvSpPr>
        <p:spPr/>
        <p:txBody>
          <a:bodyPr/>
          <a:lstStyle/>
          <a:p>
            <a:r>
              <a:rPr lang="en-US" dirty="0"/>
              <a:t>January 2022</a:t>
            </a:r>
          </a:p>
        </p:txBody>
      </p:sp>
      <p:sp>
        <p:nvSpPr>
          <p:cNvPr id="7" name="Slide Number Placeholder 6"/>
          <p:cNvSpPr>
            <a:spLocks noGrp="1"/>
          </p:cNvSpPr>
          <p:nvPr>
            <p:ph type="sldNum" sz="quarter" idx="12"/>
          </p:nvPr>
        </p:nvSpPr>
        <p:spPr/>
        <p:txBody>
          <a:bodyPr/>
          <a:lstStyle/>
          <a:p>
            <a:fld id="{8B029824-C0FE-4500-AD39-B628196C05B5}" type="slidenum">
              <a:rPr lang="en-US" smtClean="0"/>
              <a:t>37</a:t>
            </a:fld>
            <a:endParaRPr lang="en-US" dirty="0"/>
          </a:p>
        </p:txBody>
      </p:sp>
      <p:sp>
        <p:nvSpPr>
          <p:cNvPr id="5" name="TextBox 4"/>
          <p:cNvSpPr txBox="1"/>
          <p:nvPr/>
        </p:nvSpPr>
        <p:spPr>
          <a:xfrm>
            <a:off x="3962400" y="762000"/>
            <a:ext cx="2674620" cy="523220"/>
          </a:xfrm>
          <a:prstGeom prst="rect">
            <a:avLst/>
          </a:prstGeom>
          <a:noFill/>
        </p:spPr>
        <p:txBody>
          <a:bodyPr wrap="square" rtlCol="0">
            <a:spAutoFit/>
          </a:bodyPr>
          <a:lstStyle/>
          <a:p>
            <a:r>
              <a:rPr lang="en-US" sz="1400" b="1" dirty="0">
                <a:solidFill>
                  <a:schemeClr val="bg1"/>
                </a:solidFill>
              </a:rPr>
              <a:t>Note: as incorporated in the Operating Budget Plan</a:t>
            </a:r>
          </a:p>
        </p:txBody>
      </p:sp>
      <p:sp>
        <p:nvSpPr>
          <p:cNvPr id="8" name="TextBox 7"/>
          <p:cNvSpPr txBox="1"/>
          <p:nvPr/>
        </p:nvSpPr>
        <p:spPr>
          <a:xfrm>
            <a:off x="6781800" y="854333"/>
            <a:ext cx="1371600" cy="369332"/>
          </a:xfrm>
          <a:prstGeom prst="rect">
            <a:avLst/>
          </a:prstGeom>
          <a:noFill/>
        </p:spPr>
        <p:txBody>
          <a:bodyPr wrap="square" rtlCol="0">
            <a:spAutoFit/>
          </a:bodyPr>
          <a:lstStyle/>
          <a:p>
            <a:pPr algn="ctr"/>
            <a:r>
              <a:rPr lang="en-US" b="1" dirty="0">
                <a:solidFill>
                  <a:schemeClr val="bg1"/>
                </a:solidFill>
              </a:rPr>
              <a:t>$24.7M</a:t>
            </a:r>
          </a:p>
        </p:txBody>
      </p:sp>
      <p:sp>
        <p:nvSpPr>
          <p:cNvPr id="9" name="Right Arrow 8">
            <a:hlinkClick r:id="rId2" action="ppaction://hlinksldjump"/>
          </p:cNvPr>
          <p:cNvSpPr/>
          <p:nvPr/>
        </p:nvSpPr>
        <p:spPr>
          <a:xfrm>
            <a:off x="7421880" y="6150864"/>
            <a:ext cx="838200" cy="304800"/>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sp>
        <p:nvSpPr>
          <p:cNvPr id="12" name="Content Placeholder 2">
            <a:extLst>
              <a:ext uri="{FF2B5EF4-FFF2-40B4-BE49-F238E27FC236}">
                <a16:creationId xmlns:a16="http://schemas.microsoft.com/office/drawing/2014/main" id="{551E8385-F898-4153-8AC4-0DD3275BE0FD}"/>
              </a:ext>
            </a:extLst>
          </p:cNvPr>
          <p:cNvSpPr>
            <a:spLocks noGrp="1"/>
          </p:cNvSpPr>
          <p:nvPr>
            <p:ph idx="1"/>
          </p:nvPr>
        </p:nvSpPr>
        <p:spPr>
          <a:xfrm>
            <a:off x="1004806" y="1812813"/>
            <a:ext cx="3505200" cy="4284071"/>
          </a:xfrm>
        </p:spPr>
        <p:style>
          <a:lnRef idx="2">
            <a:schemeClr val="accent2"/>
          </a:lnRef>
          <a:fillRef idx="1">
            <a:schemeClr val="lt1"/>
          </a:fillRef>
          <a:effectRef idx="0">
            <a:schemeClr val="accent2"/>
          </a:effectRef>
          <a:fontRef idx="minor">
            <a:schemeClr val="dk1"/>
          </a:fontRef>
        </p:style>
        <p:txBody>
          <a:bodyPr>
            <a:noAutofit/>
          </a:bodyPr>
          <a:lstStyle/>
          <a:p>
            <a:r>
              <a:rPr lang="en-US" sz="1350" b="1" dirty="0">
                <a:solidFill>
                  <a:schemeClr val="tx2"/>
                </a:solidFill>
              </a:rPr>
              <a:t>Elementary Level: Intervention component of Prep/Enhancement Teacher Allocation</a:t>
            </a:r>
          </a:p>
          <a:p>
            <a:r>
              <a:rPr lang="en-US" sz="1350" b="1" dirty="0">
                <a:solidFill>
                  <a:schemeClr val="tx2"/>
                </a:solidFill>
              </a:rPr>
              <a:t>District Assessment Coordinator</a:t>
            </a:r>
          </a:p>
          <a:p>
            <a:r>
              <a:rPr lang="en-US" sz="1350" b="1" dirty="0">
                <a:solidFill>
                  <a:schemeClr val="tx2"/>
                </a:solidFill>
              </a:rPr>
              <a:t>Guidance Counselors - Elementary School</a:t>
            </a:r>
          </a:p>
          <a:p>
            <a:r>
              <a:rPr lang="en-US" sz="1350" b="1" dirty="0">
                <a:solidFill>
                  <a:schemeClr val="tx2"/>
                </a:solidFill>
              </a:rPr>
              <a:t>School/Media Specialists </a:t>
            </a:r>
          </a:p>
          <a:p>
            <a:r>
              <a:rPr lang="en-US" sz="1350" b="1" dirty="0">
                <a:solidFill>
                  <a:schemeClr val="tx2"/>
                </a:solidFill>
              </a:rPr>
              <a:t>Special Education/Resource Teachers </a:t>
            </a:r>
          </a:p>
          <a:p>
            <a:r>
              <a:rPr lang="en-US" sz="1350" b="1" dirty="0">
                <a:solidFill>
                  <a:schemeClr val="tx2"/>
                </a:solidFill>
              </a:rPr>
              <a:t>District Academic Team </a:t>
            </a:r>
          </a:p>
          <a:p>
            <a:pPr lvl="1">
              <a:buFont typeface="Wingdings" panose="05000000000000000000" pitchFamily="2" charset="2"/>
              <a:buChar char="v"/>
            </a:pPr>
            <a:r>
              <a:rPr lang="en-US" sz="1350" b="1" dirty="0">
                <a:solidFill>
                  <a:schemeClr val="tx2"/>
                </a:solidFill>
              </a:rPr>
              <a:t>Campus Director, FCW/BMA HS</a:t>
            </a:r>
          </a:p>
          <a:p>
            <a:pPr lvl="1">
              <a:buFont typeface="Wingdings" panose="05000000000000000000" pitchFamily="2" charset="2"/>
              <a:buChar char="v"/>
            </a:pPr>
            <a:r>
              <a:rPr lang="en-US" sz="1350" b="1" dirty="0">
                <a:solidFill>
                  <a:schemeClr val="tx2"/>
                </a:solidFill>
              </a:rPr>
              <a:t>@ 30%: Executive Directors-Elementary Education (2); Chief Academic Officer; Director, Bilingual/World Languages.</a:t>
            </a:r>
          </a:p>
          <a:p>
            <a:r>
              <a:rPr lang="en-US" sz="1350" b="1" dirty="0">
                <a:solidFill>
                  <a:schemeClr val="tx2"/>
                </a:solidFill>
              </a:rPr>
              <a:t>Academic Support Team – Instructional Technologist</a:t>
            </a:r>
          </a:p>
          <a:p>
            <a:r>
              <a:rPr lang="en-US" sz="1350" b="1" dirty="0">
                <a:solidFill>
                  <a:schemeClr val="tx2"/>
                </a:solidFill>
              </a:rPr>
              <a:t>Computer Technicians (2)</a:t>
            </a:r>
          </a:p>
          <a:p>
            <a:pPr marL="68580" indent="0">
              <a:buNone/>
            </a:pPr>
            <a:endParaRPr lang="en-US" sz="1350" b="1" dirty="0">
              <a:solidFill>
                <a:schemeClr val="tx2"/>
              </a:solidFill>
            </a:endParaRPr>
          </a:p>
          <a:p>
            <a:endParaRPr lang="en-US" sz="1050" b="1" dirty="0"/>
          </a:p>
        </p:txBody>
      </p:sp>
      <p:sp>
        <p:nvSpPr>
          <p:cNvPr id="13" name="Content Placeholder 2">
            <a:extLst>
              <a:ext uri="{FF2B5EF4-FFF2-40B4-BE49-F238E27FC236}">
                <a16:creationId xmlns:a16="http://schemas.microsoft.com/office/drawing/2014/main" id="{3EF1805B-370F-4547-878F-4A800747E104}"/>
              </a:ext>
            </a:extLst>
          </p:cNvPr>
          <p:cNvSpPr txBox="1">
            <a:spLocks/>
          </p:cNvSpPr>
          <p:nvPr/>
        </p:nvSpPr>
        <p:spPr>
          <a:xfrm>
            <a:off x="4575874" y="1812813"/>
            <a:ext cx="3657600" cy="4284071"/>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r>
              <a:rPr lang="en-US" sz="1350" b="1" dirty="0"/>
              <a:t>High School Academy Support [Bassick Auto Shop]</a:t>
            </a:r>
          </a:p>
          <a:p>
            <a:r>
              <a:rPr lang="en-US" sz="1350" b="1" dirty="0"/>
              <a:t>Technology: </a:t>
            </a:r>
          </a:p>
          <a:p>
            <a:pPr lvl="1">
              <a:buFont typeface="Wingdings" panose="05000000000000000000" pitchFamily="2" charset="2"/>
              <a:buChar char="v"/>
            </a:pPr>
            <a:r>
              <a:rPr lang="en-US" sz="1150" b="1" dirty="0"/>
              <a:t>E-Rate Category 2 (Local Share)</a:t>
            </a:r>
          </a:p>
          <a:p>
            <a:pPr lvl="1">
              <a:buFont typeface="Wingdings" panose="05000000000000000000" pitchFamily="2" charset="2"/>
              <a:buChar char="v"/>
            </a:pPr>
            <a:r>
              <a:rPr lang="en-US" sz="1150" b="1" dirty="0"/>
              <a:t>Security Software for BPS Network</a:t>
            </a:r>
          </a:p>
          <a:p>
            <a:pPr lvl="1">
              <a:buFont typeface="Wingdings" panose="05000000000000000000" pitchFamily="2" charset="2"/>
              <a:buChar char="v"/>
            </a:pPr>
            <a:r>
              <a:rPr lang="en-US" sz="1150" b="1" dirty="0"/>
              <a:t>Report Card software</a:t>
            </a:r>
          </a:p>
          <a:p>
            <a:pPr lvl="1">
              <a:buFont typeface="Wingdings" panose="05000000000000000000" pitchFamily="2" charset="2"/>
              <a:buChar char="v"/>
            </a:pPr>
            <a:r>
              <a:rPr lang="en-US" sz="1150" b="1" dirty="0"/>
              <a:t>Transfinder software</a:t>
            </a:r>
          </a:p>
          <a:p>
            <a:r>
              <a:rPr lang="en-US" sz="1350" b="1" dirty="0"/>
              <a:t>Operations Support</a:t>
            </a:r>
          </a:p>
          <a:p>
            <a:pPr lvl="1">
              <a:buFont typeface="Wingdings" panose="05000000000000000000" pitchFamily="2" charset="2"/>
              <a:buChar char="v"/>
            </a:pPr>
            <a:r>
              <a:rPr lang="en-US" sz="1200" b="1" dirty="0"/>
              <a:t>Utilities</a:t>
            </a:r>
          </a:p>
          <a:p>
            <a:pPr lvl="1">
              <a:buFont typeface="Wingdings" panose="05000000000000000000" pitchFamily="2" charset="2"/>
              <a:buChar char="v"/>
            </a:pPr>
            <a:r>
              <a:rPr lang="en-US" sz="1200" b="1" dirty="0"/>
              <a:t>Transportation</a:t>
            </a:r>
          </a:p>
          <a:p>
            <a:pPr lvl="1">
              <a:buFont typeface="Wingdings" panose="05000000000000000000" pitchFamily="2" charset="2"/>
              <a:buChar char="v"/>
            </a:pPr>
            <a:r>
              <a:rPr lang="en-US" sz="1200" b="1" dirty="0"/>
              <a:t>Xerox XPS </a:t>
            </a:r>
          </a:p>
          <a:p>
            <a:r>
              <a:rPr lang="en-US" sz="1350" b="1" dirty="0"/>
              <a:t>Discretionary operating allocation (schools)</a:t>
            </a:r>
          </a:p>
          <a:p>
            <a:r>
              <a:rPr lang="en-US" sz="1350" b="1" dirty="0"/>
              <a:t>AEDS: Service Plan</a:t>
            </a:r>
          </a:p>
          <a:p>
            <a:r>
              <a:rPr lang="en-US" sz="1350" b="1" dirty="0"/>
              <a:t>Curriculum/Technology Renewal</a:t>
            </a:r>
          </a:p>
          <a:p>
            <a:endParaRPr lang="en-US" sz="1050" b="1" dirty="0"/>
          </a:p>
        </p:txBody>
      </p:sp>
      <p:sp>
        <p:nvSpPr>
          <p:cNvPr id="14" name="Title 1">
            <a:extLst>
              <a:ext uri="{FF2B5EF4-FFF2-40B4-BE49-F238E27FC236}">
                <a16:creationId xmlns:a16="http://schemas.microsoft.com/office/drawing/2014/main" id="{6A6B0405-C2EE-4FF0-8D46-3B146A68D992}"/>
              </a:ext>
            </a:extLst>
          </p:cNvPr>
          <p:cNvSpPr txBox="1">
            <a:spLocks/>
          </p:cNvSpPr>
          <p:nvPr/>
        </p:nvSpPr>
        <p:spPr>
          <a:xfrm>
            <a:off x="986725" y="1319981"/>
            <a:ext cx="7256172" cy="458071"/>
          </a:xfrm>
          <a:prstGeom prst="rect">
            <a:avLst/>
          </a:prstGeom>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Autofit/>
          </a:bodyPr>
          <a:lstStyle>
            <a:lvl1pPr algn="l" defTabSz="914400" rtl="0" eaLnBrk="1" latinLnBrk="0" hangingPunct="1">
              <a:spcBef>
                <a:spcPct val="0"/>
              </a:spcBef>
              <a:buNone/>
              <a:defRPr sz="40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algn="ctr"/>
            <a:r>
              <a:rPr lang="en-US" sz="1400" b="1" i="1" dirty="0"/>
              <a:t>District strategies to increase student outcomes &amp; close achievement gaps in the areas of Talent, Academics, Climate and Operations</a:t>
            </a:r>
          </a:p>
        </p:txBody>
      </p:sp>
    </p:spTree>
    <p:extLst>
      <p:ext uri="{BB962C8B-B14F-4D97-AF65-F5344CB8AC3E}">
        <p14:creationId xmlns:p14="http://schemas.microsoft.com/office/powerpoint/2010/main" val="505711221"/>
      </p:ext>
    </p:extLst>
  </p:cSld>
  <p:clrMapOvr>
    <a:masterClrMapping/>
  </p:clrMapOvr>
  <p:transition spd="slow">
    <p:wipe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a:t>January 2022</a:t>
            </a:r>
          </a:p>
        </p:txBody>
      </p:sp>
      <p:sp>
        <p:nvSpPr>
          <p:cNvPr id="6" name="Slide Number Placeholder 5"/>
          <p:cNvSpPr>
            <a:spLocks noGrp="1"/>
          </p:cNvSpPr>
          <p:nvPr>
            <p:ph type="sldNum" sz="quarter" idx="12"/>
          </p:nvPr>
        </p:nvSpPr>
        <p:spPr/>
        <p:txBody>
          <a:bodyPr/>
          <a:lstStyle/>
          <a:p>
            <a:fld id="{8B029824-C0FE-4500-AD39-B628196C05B5}" type="slidenum">
              <a:rPr lang="en-US" smtClean="0"/>
              <a:t>38</a:t>
            </a:fld>
            <a:endParaRPr lang="en-US" dirty="0"/>
          </a:p>
        </p:txBody>
      </p:sp>
      <p:sp>
        <p:nvSpPr>
          <p:cNvPr id="8" name="TextBox 7"/>
          <p:cNvSpPr txBox="1"/>
          <p:nvPr/>
        </p:nvSpPr>
        <p:spPr>
          <a:xfrm>
            <a:off x="6934200" y="838200"/>
            <a:ext cx="1371600" cy="369332"/>
          </a:xfrm>
          <a:prstGeom prst="rect">
            <a:avLst/>
          </a:prstGeom>
          <a:noFill/>
        </p:spPr>
        <p:txBody>
          <a:bodyPr wrap="square" rtlCol="0">
            <a:spAutoFit/>
          </a:bodyPr>
          <a:lstStyle/>
          <a:p>
            <a:pPr algn="ctr"/>
            <a:r>
              <a:rPr lang="en-US" b="1" dirty="0">
                <a:solidFill>
                  <a:schemeClr val="bg1"/>
                </a:solidFill>
              </a:rPr>
              <a:t>$5.7M</a:t>
            </a:r>
          </a:p>
        </p:txBody>
      </p:sp>
      <p:sp>
        <p:nvSpPr>
          <p:cNvPr id="9" name="Right Arrow 8">
            <a:hlinkClick r:id="rId2" action="ppaction://hlinksldjump"/>
          </p:cNvPr>
          <p:cNvSpPr/>
          <p:nvPr/>
        </p:nvSpPr>
        <p:spPr>
          <a:xfrm>
            <a:off x="7391400" y="6120384"/>
            <a:ext cx="838200" cy="304800"/>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sp>
        <p:nvSpPr>
          <p:cNvPr id="13" name="Title 1">
            <a:extLst>
              <a:ext uri="{FF2B5EF4-FFF2-40B4-BE49-F238E27FC236}">
                <a16:creationId xmlns:a16="http://schemas.microsoft.com/office/drawing/2014/main" id="{90858261-0E2A-4223-A24D-9C0E93377FA1}"/>
              </a:ext>
            </a:extLst>
          </p:cNvPr>
          <p:cNvSpPr>
            <a:spLocks noGrp="1"/>
          </p:cNvSpPr>
          <p:nvPr>
            <p:ph type="title"/>
          </p:nvPr>
        </p:nvSpPr>
        <p:spPr>
          <a:xfrm>
            <a:off x="990600" y="740350"/>
            <a:ext cx="7239000" cy="533400"/>
          </a:xfrm>
        </p:spPr>
        <p:style>
          <a:lnRef idx="0">
            <a:schemeClr val="accent2"/>
          </a:lnRef>
          <a:fillRef idx="3">
            <a:schemeClr val="accent2"/>
          </a:fillRef>
          <a:effectRef idx="3">
            <a:schemeClr val="accent2"/>
          </a:effectRef>
          <a:fontRef idx="minor">
            <a:schemeClr val="lt1"/>
          </a:fontRef>
        </p:style>
        <p:txBody>
          <a:bodyPr anchor="ctr">
            <a:normAutofit fontScale="90000"/>
          </a:bodyPr>
          <a:lstStyle/>
          <a:p>
            <a:r>
              <a:rPr lang="en-US" b="1" dirty="0"/>
              <a:t>STATE PRIORITY GRANT</a:t>
            </a:r>
            <a:r>
              <a:rPr lang="en-US" sz="1600" b="1" dirty="0"/>
              <a:t>[with ESH &amp; Summer] </a:t>
            </a:r>
          </a:p>
        </p:txBody>
      </p:sp>
      <p:sp>
        <p:nvSpPr>
          <p:cNvPr id="14" name="Content Placeholder 2">
            <a:extLst>
              <a:ext uri="{FF2B5EF4-FFF2-40B4-BE49-F238E27FC236}">
                <a16:creationId xmlns:a16="http://schemas.microsoft.com/office/drawing/2014/main" id="{31E50943-0CF5-4E39-9E71-2BE4F0D971CE}"/>
              </a:ext>
            </a:extLst>
          </p:cNvPr>
          <p:cNvSpPr>
            <a:spLocks noGrp="1"/>
          </p:cNvSpPr>
          <p:nvPr>
            <p:ph idx="1"/>
          </p:nvPr>
        </p:nvSpPr>
        <p:spPr>
          <a:xfrm>
            <a:off x="997058" y="2209801"/>
            <a:ext cx="3429000" cy="3733799"/>
          </a:xfrm>
        </p:spPr>
        <p:style>
          <a:lnRef idx="2">
            <a:schemeClr val="accent2"/>
          </a:lnRef>
          <a:fillRef idx="1">
            <a:schemeClr val="lt1"/>
          </a:fillRef>
          <a:effectRef idx="0">
            <a:schemeClr val="accent2"/>
          </a:effectRef>
          <a:fontRef idx="minor">
            <a:schemeClr val="dk1"/>
          </a:fontRef>
        </p:style>
        <p:txBody>
          <a:bodyPr>
            <a:noAutofit/>
          </a:bodyPr>
          <a:lstStyle/>
          <a:p>
            <a:r>
              <a:rPr lang="en-US" sz="1400" b="1" dirty="0">
                <a:solidFill>
                  <a:schemeClr val="tx2"/>
                </a:solidFill>
              </a:rPr>
              <a:t>District Office: Early Childhood Office: Clerical; Grants Office Staff</a:t>
            </a:r>
          </a:p>
          <a:p>
            <a:r>
              <a:rPr lang="en-US" sz="1400" b="1" dirty="0">
                <a:solidFill>
                  <a:schemeClr val="tx2"/>
                </a:solidFill>
              </a:rPr>
              <a:t>50 Kindergarten Teachers @ 50% </a:t>
            </a:r>
          </a:p>
          <a:p>
            <a:r>
              <a:rPr lang="en-US" sz="1400" b="1" dirty="0">
                <a:solidFill>
                  <a:schemeClr val="tx2"/>
                </a:solidFill>
              </a:rPr>
              <a:t>Academic Support Team – Instructional Technologists</a:t>
            </a:r>
          </a:p>
          <a:p>
            <a:r>
              <a:rPr lang="en-US" sz="1400" b="1" dirty="0">
                <a:solidFill>
                  <a:schemeClr val="tx2"/>
                </a:solidFill>
              </a:rPr>
              <a:t>Restorative Practice Specialists – Elementary Schools</a:t>
            </a:r>
          </a:p>
          <a:p>
            <a:r>
              <a:rPr lang="en-US" sz="1400" b="1" dirty="0">
                <a:solidFill>
                  <a:schemeClr val="tx2"/>
                </a:solidFill>
              </a:rPr>
              <a:t>Social Workers: District-wide Support</a:t>
            </a:r>
          </a:p>
          <a:p>
            <a:r>
              <a:rPr lang="en-US" sz="1400" b="1" dirty="0"/>
              <a:t>Assistant Principal @FCW</a:t>
            </a:r>
          </a:p>
          <a:p>
            <a:r>
              <a:rPr lang="en-US" sz="1400" b="1" dirty="0"/>
              <a:t>Bridgeport Military Academy:</a:t>
            </a:r>
          </a:p>
          <a:p>
            <a:pPr lvl="1">
              <a:buFont typeface="Wingdings" panose="05000000000000000000" pitchFamily="2" charset="2"/>
              <a:buChar char="v"/>
            </a:pPr>
            <a:r>
              <a:rPr lang="en-US" sz="1200" b="1" dirty="0"/>
              <a:t>JROTC Instructors</a:t>
            </a:r>
          </a:p>
          <a:p>
            <a:pPr lvl="1">
              <a:buFont typeface="Wingdings" panose="05000000000000000000" pitchFamily="2" charset="2"/>
              <a:buChar char="v"/>
            </a:pPr>
            <a:r>
              <a:rPr lang="en-US" sz="1200" b="1" dirty="0"/>
              <a:t>AMR/EMT Course</a:t>
            </a:r>
          </a:p>
          <a:p>
            <a:r>
              <a:rPr lang="en-US" sz="1400" b="1" dirty="0"/>
              <a:t>Clerical Assistants: BMA, FCW</a:t>
            </a:r>
          </a:p>
          <a:p>
            <a:r>
              <a:rPr lang="en-US" sz="1400" b="1" dirty="0"/>
              <a:t>Turnaround Arts Support</a:t>
            </a:r>
            <a:endParaRPr lang="en-US" sz="1200" b="1" dirty="0"/>
          </a:p>
          <a:p>
            <a:pPr marL="68580" indent="0">
              <a:buNone/>
            </a:pPr>
            <a:endParaRPr lang="en-US" sz="1300" b="1" dirty="0">
              <a:solidFill>
                <a:schemeClr val="tx2"/>
              </a:solidFill>
            </a:endParaRPr>
          </a:p>
          <a:p>
            <a:endParaRPr lang="en-US" sz="1350" b="1" dirty="0">
              <a:solidFill>
                <a:schemeClr val="tx2"/>
              </a:solidFill>
            </a:endParaRPr>
          </a:p>
          <a:p>
            <a:pPr marL="68580" indent="0">
              <a:buNone/>
            </a:pPr>
            <a:endParaRPr lang="en-US" sz="1400" b="1" dirty="0">
              <a:solidFill>
                <a:schemeClr val="tx2"/>
              </a:solidFill>
            </a:endParaRPr>
          </a:p>
        </p:txBody>
      </p:sp>
      <p:sp>
        <p:nvSpPr>
          <p:cNvPr id="15" name="Content Placeholder 2">
            <a:extLst>
              <a:ext uri="{FF2B5EF4-FFF2-40B4-BE49-F238E27FC236}">
                <a16:creationId xmlns:a16="http://schemas.microsoft.com/office/drawing/2014/main" id="{63AB0BE8-07CD-41F6-8ADD-34F02A7626D1}"/>
              </a:ext>
            </a:extLst>
          </p:cNvPr>
          <p:cNvSpPr txBox="1">
            <a:spLocks/>
          </p:cNvSpPr>
          <p:nvPr/>
        </p:nvSpPr>
        <p:spPr>
          <a:xfrm>
            <a:off x="4467387" y="2209800"/>
            <a:ext cx="3733800" cy="3733799"/>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r>
              <a:rPr lang="en-US" sz="1350" b="1" dirty="0"/>
              <a:t>Parent Involvement-High Schools (parity with Title I per capita)</a:t>
            </a:r>
          </a:p>
          <a:p>
            <a:r>
              <a:rPr lang="en-US" sz="1350" b="1" dirty="0"/>
              <a:t>Computer Education teachers – when part of the schools’ prep/enhancement allocations</a:t>
            </a:r>
          </a:p>
          <a:p>
            <a:r>
              <a:rPr lang="en-US" sz="1350" b="1" dirty="0"/>
              <a:t>College Board PSAT/SAT Program </a:t>
            </a:r>
          </a:p>
          <a:p>
            <a:r>
              <a:rPr lang="en-US" sz="1350" b="1" dirty="0"/>
              <a:t>ESH: Extended School Hours</a:t>
            </a:r>
          </a:p>
          <a:p>
            <a:pPr lvl="1">
              <a:buFont typeface="Wingdings" panose="05000000000000000000" pitchFamily="2" charset="2"/>
              <a:buChar char="v"/>
            </a:pPr>
            <a:r>
              <a:rPr lang="en-US" sz="1150" b="1" dirty="0"/>
              <a:t>RFP Internal District Competition to select schools to conduct ESH programs, within specified guidelines.</a:t>
            </a:r>
          </a:p>
          <a:p>
            <a:pPr lvl="1">
              <a:buFont typeface="Wingdings" panose="05000000000000000000" pitchFamily="2" charset="2"/>
              <a:buChar char="v"/>
            </a:pPr>
            <a:r>
              <a:rPr lang="en-US" sz="1150" b="1" dirty="0"/>
              <a:t>Includes CSMA Main &amp; Annex Programs (voluntary program, grades K-6).</a:t>
            </a:r>
          </a:p>
          <a:p>
            <a:r>
              <a:rPr lang="en-US" sz="1350" b="1" dirty="0"/>
              <a:t>Summer Program</a:t>
            </a:r>
          </a:p>
          <a:p>
            <a:pPr lvl="1">
              <a:buFont typeface="Wingdings" panose="05000000000000000000" pitchFamily="2" charset="2"/>
              <a:buChar char="v"/>
            </a:pPr>
            <a:r>
              <a:rPr lang="en-US" sz="1100" b="1" dirty="0"/>
              <a:t>Summer mandated literacy support programs: Early Reading Success, ESY</a:t>
            </a:r>
          </a:p>
          <a:p>
            <a:r>
              <a:rPr lang="en-US" sz="1350" b="1" dirty="0"/>
              <a:t>Curriculum/Technology Renewal</a:t>
            </a:r>
          </a:p>
          <a:p>
            <a:r>
              <a:rPr lang="en-US" sz="1400" b="1" dirty="0"/>
              <a:t>Dibels K-8 Assessment</a:t>
            </a:r>
          </a:p>
          <a:p>
            <a:pPr marL="68580" indent="0">
              <a:buNone/>
            </a:pPr>
            <a:endParaRPr lang="en-US" sz="1350" b="1" dirty="0"/>
          </a:p>
        </p:txBody>
      </p:sp>
      <p:sp>
        <p:nvSpPr>
          <p:cNvPr id="16" name="Title 1">
            <a:extLst>
              <a:ext uri="{FF2B5EF4-FFF2-40B4-BE49-F238E27FC236}">
                <a16:creationId xmlns:a16="http://schemas.microsoft.com/office/drawing/2014/main" id="{B8EA7C59-AAB5-49BB-901B-A602CE24AEBE}"/>
              </a:ext>
            </a:extLst>
          </p:cNvPr>
          <p:cNvSpPr txBox="1">
            <a:spLocks/>
          </p:cNvSpPr>
          <p:nvPr/>
        </p:nvSpPr>
        <p:spPr>
          <a:xfrm>
            <a:off x="997058" y="1305382"/>
            <a:ext cx="7239000" cy="304799"/>
          </a:xfrm>
          <a:prstGeom prst="rect">
            <a:avLst/>
          </a:prstGeom>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Autofit/>
          </a:bodyPr>
          <a:lstStyle>
            <a:lvl1pPr algn="l" defTabSz="914400" rtl="0" eaLnBrk="1" latinLnBrk="0" hangingPunct="1">
              <a:spcBef>
                <a:spcPct val="0"/>
              </a:spcBef>
              <a:buNone/>
              <a:defRPr sz="40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algn="ctr"/>
            <a:r>
              <a:rPr lang="en-US" sz="1500" b="1" i="1" dirty="0">
                <a:solidFill>
                  <a:schemeClr val="bg1"/>
                </a:solidFill>
                <a:latin typeface="Calibri" panose="020F0502020204030204" pitchFamily="34" charset="0"/>
                <a:cs typeface="Calibri" panose="020F0502020204030204" pitchFamily="34" charset="0"/>
              </a:rPr>
              <a:t>Improve student achievement and enhance educational opportunities</a:t>
            </a:r>
            <a:endParaRPr lang="en-US" sz="1500" b="1" i="1" dirty="0">
              <a:solidFill>
                <a:schemeClr val="bg1"/>
              </a:solidFill>
              <a:effectLst/>
              <a:latin typeface="Calibri" panose="020F0502020204030204" pitchFamily="34" charset="0"/>
              <a:cs typeface="Calibri" panose="020F0502020204030204" pitchFamily="34" charset="0"/>
            </a:endParaRPr>
          </a:p>
        </p:txBody>
      </p:sp>
      <p:sp>
        <p:nvSpPr>
          <p:cNvPr id="17" name="Title 1">
            <a:extLst>
              <a:ext uri="{FF2B5EF4-FFF2-40B4-BE49-F238E27FC236}">
                <a16:creationId xmlns:a16="http://schemas.microsoft.com/office/drawing/2014/main" id="{5F23C8DE-6059-4879-A5DF-4B4AC75C8286}"/>
              </a:ext>
            </a:extLst>
          </p:cNvPr>
          <p:cNvSpPr txBox="1">
            <a:spLocks/>
          </p:cNvSpPr>
          <p:nvPr/>
        </p:nvSpPr>
        <p:spPr>
          <a:xfrm>
            <a:off x="1143000" y="1654751"/>
            <a:ext cx="6934200" cy="478849"/>
          </a:xfrm>
          <a:prstGeom prst="rect">
            <a:avLst/>
          </a:prstGeom>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Autofit/>
          </a:bodyPr>
          <a:lstStyle>
            <a:lvl1pPr algn="l" defTabSz="914400" rtl="0" eaLnBrk="1" latinLnBrk="0" hangingPunct="1">
              <a:spcBef>
                <a:spcPct val="0"/>
              </a:spcBef>
              <a:buNone/>
              <a:defRPr sz="40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algn="ctr"/>
            <a:r>
              <a:rPr lang="en-US" sz="1400" b="1" i="1" dirty="0">
                <a:solidFill>
                  <a:schemeClr val="bg1"/>
                </a:solidFill>
                <a:latin typeface="Calibri" panose="020F0502020204030204" pitchFamily="34" charset="0"/>
                <a:cs typeface="Calibri" panose="020F0502020204030204" pitchFamily="34" charset="0"/>
              </a:rPr>
              <a:t>FOCUS: Extended Day Kindergarten, Reading/math instruction, dropout prevention, parent involvement, technology (instruction &amp; parent communication)</a:t>
            </a:r>
            <a:endParaRPr lang="en-US" sz="1400" b="1" i="1" dirty="0">
              <a:solidFill>
                <a:schemeClr val="bg1"/>
              </a:solidFill>
              <a:effectLst/>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86FDA6C8-9854-4B75-885A-AE218A8D883F}"/>
              </a:ext>
            </a:extLst>
          </p:cNvPr>
          <p:cNvSpPr txBox="1"/>
          <p:nvPr/>
        </p:nvSpPr>
        <p:spPr>
          <a:xfrm>
            <a:off x="7239000" y="793630"/>
            <a:ext cx="838200" cy="369332"/>
          </a:xfrm>
          <a:prstGeom prst="rect">
            <a:avLst/>
          </a:prstGeom>
          <a:noFill/>
        </p:spPr>
        <p:txBody>
          <a:bodyPr wrap="square" rtlCol="0">
            <a:spAutoFit/>
          </a:bodyPr>
          <a:lstStyle/>
          <a:p>
            <a:pPr algn="ctr"/>
            <a:r>
              <a:rPr lang="en-US" b="1" dirty="0">
                <a:solidFill>
                  <a:schemeClr val="bg1"/>
                </a:solidFill>
              </a:rPr>
              <a:t>$5.6M</a:t>
            </a:r>
            <a:endParaRPr lang="en-US" sz="1400" b="1" dirty="0">
              <a:solidFill>
                <a:schemeClr val="bg1"/>
              </a:solidFill>
            </a:endParaRPr>
          </a:p>
        </p:txBody>
      </p:sp>
    </p:spTree>
    <p:extLst>
      <p:ext uri="{BB962C8B-B14F-4D97-AF65-F5344CB8AC3E}">
        <p14:creationId xmlns:p14="http://schemas.microsoft.com/office/powerpoint/2010/main" val="1058332224"/>
      </p:ext>
    </p:extLst>
  </p:cSld>
  <p:clrMapOvr>
    <a:masterClrMapping/>
  </p:clrMapOvr>
  <p:transition spd="slow">
    <p:wipe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716662"/>
            <a:ext cx="7239000" cy="578738"/>
          </a:xfrm>
        </p:spPr>
        <p:style>
          <a:lnRef idx="0">
            <a:schemeClr val="accent2"/>
          </a:lnRef>
          <a:fillRef idx="3">
            <a:schemeClr val="accent2"/>
          </a:fillRef>
          <a:effectRef idx="3">
            <a:schemeClr val="accent2"/>
          </a:effectRef>
          <a:fontRef idx="minor">
            <a:schemeClr val="lt1"/>
          </a:fontRef>
        </p:style>
        <p:txBody>
          <a:bodyPr>
            <a:normAutofit fontScale="90000"/>
          </a:bodyPr>
          <a:lstStyle/>
          <a:p>
            <a:r>
              <a:rPr lang="en-US" b="1" dirty="0"/>
              <a:t>TITLE I</a:t>
            </a:r>
          </a:p>
        </p:txBody>
      </p:sp>
      <p:sp>
        <p:nvSpPr>
          <p:cNvPr id="3" name="Content Placeholder 2"/>
          <p:cNvSpPr>
            <a:spLocks noGrp="1"/>
          </p:cNvSpPr>
          <p:nvPr>
            <p:ph idx="1"/>
          </p:nvPr>
        </p:nvSpPr>
        <p:spPr>
          <a:xfrm>
            <a:off x="1016431" y="1918405"/>
            <a:ext cx="3657600" cy="4089476"/>
          </a:xfrm>
        </p:spPr>
        <p:style>
          <a:lnRef idx="2">
            <a:schemeClr val="accent2"/>
          </a:lnRef>
          <a:fillRef idx="1">
            <a:schemeClr val="lt1"/>
          </a:fillRef>
          <a:effectRef idx="0">
            <a:schemeClr val="accent2"/>
          </a:effectRef>
          <a:fontRef idx="minor">
            <a:schemeClr val="dk1"/>
          </a:fontRef>
        </p:style>
        <p:txBody>
          <a:bodyPr>
            <a:noAutofit/>
          </a:bodyPr>
          <a:lstStyle/>
          <a:p>
            <a:r>
              <a:rPr lang="en-US" sz="1400" b="1" dirty="0">
                <a:solidFill>
                  <a:schemeClr val="tx2"/>
                </a:solidFill>
              </a:rPr>
              <a:t>District Office: </a:t>
            </a:r>
          </a:p>
          <a:p>
            <a:pPr lvl="1">
              <a:buFont typeface="Wingdings" panose="05000000000000000000" pitchFamily="2" charset="2"/>
              <a:buChar char="v"/>
            </a:pPr>
            <a:r>
              <a:rPr lang="en-US" sz="1300" b="1" dirty="0">
                <a:solidFill>
                  <a:schemeClr val="tx2"/>
                </a:solidFill>
              </a:rPr>
              <a:t>Early Childhood Office: clerical</a:t>
            </a:r>
          </a:p>
          <a:p>
            <a:pPr lvl="1">
              <a:buFont typeface="Wingdings" panose="05000000000000000000" pitchFamily="2" charset="2"/>
              <a:buChar char="v"/>
            </a:pPr>
            <a:r>
              <a:rPr lang="en-US" sz="1300" b="1" dirty="0">
                <a:solidFill>
                  <a:schemeClr val="tx2"/>
                </a:solidFill>
              </a:rPr>
              <a:t>School Readiness Lead [split School Readiness, Quality Enhancement]</a:t>
            </a:r>
          </a:p>
          <a:p>
            <a:pPr lvl="1">
              <a:buFont typeface="Wingdings" panose="05000000000000000000" pitchFamily="2" charset="2"/>
              <a:buChar char="v"/>
            </a:pPr>
            <a:r>
              <a:rPr lang="en-US" sz="1300" b="1" dirty="0">
                <a:solidFill>
                  <a:schemeClr val="tx2"/>
                </a:solidFill>
              </a:rPr>
              <a:t>Grants Office staff</a:t>
            </a:r>
          </a:p>
          <a:p>
            <a:r>
              <a:rPr lang="en-US" sz="1400" b="1" dirty="0">
                <a:solidFill>
                  <a:schemeClr val="tx2"/>
                </a:solidFill>
              </a:rPr>
              <a:t>PreKindergarten: </a:t>
            </a:r>
            <a:r>
              <a:rPr lang="en-US" sz="1300" b="1" dirty="0">
                <a:solidFill>
                  <a:schemeClr val="tx2"/>
                </a:solidFill>
              </a:rPr>
              <a:t>3 teachers + 3 paraprofessionals @ Claytor, Madison, Skane</a:t>
            </a:r>
          </a:p>
          <a:p>
            <a:r>
              <a:rPr lang="en-US" sz="1400" b="1" dirty="0">
                <a:solidFill>
                  <a:schemeClr val="tx2"/>
                </a:solidFill>
              </a:rPr>
              <a:t>PK: Excess Operating Costs – Personnel</a:t>
            </a:r>
          </a:p>
          <a:p>
            <a:pPr lvl="1">
              <a:buFont typeface="Wingdings" panose="05000000000000000000" pitchFamily="2" charset="2"/>
              <a:buChar char="v"/>
            </a:pPr>
            <a:r>
              <a:rPr lang="en-US" sz="1300" b="1" dirty="0">
                <a:solidFill>
                  <a:schemeClr val="tx2"/>
                </a:solidFill>
              </a:rPr>
              <a:t>School Readiness PK</a:t>
            </a:r>
          </a:p>
          <a:p>
            <a:pPr lvl="1">
              <a:buFont typeface="Wingdings" panose="05000000000000000000" pitchFamily="2" charset="2"/>
              <a:buChar char="v"/>
            </a:pPr>
            <a:r>
              <a:rPr lang="en-US" sz="1300" b="1" dirty="0">
                <a:solidFill>
                  <a:schemeClr val="tx2"/>
                </a:solidFill>
              </a:rPr>
              <a:t>Smart Start PK</a:t>
            </a:r>
          </a:p>
          <a:p>
            <a:pPr lvl="1">
              <a:buFont typeface="Wingdings" panose="05000000000000000000" pitchFamily="2" charset="2"/>
              <a:buChar char="v"/>
            </a:pPr>
            <a:r>
              <a:rPr lang="en-US" sz="1300" b="1" dirty="0">
                <a:solidFill>
                  <a:schemeClr val="tx2"/>
                </a:solidFill>
              </a:rPr>
              <a:t>Discovery PK</a:t>
            </a:r>
          </a:p>
          <a:p>
            <a:r>
              <a:rPr lang="en-US" sz="1400" b="1" dirty="0">
                <a:solidFill>
                  <a:schemeClr val="tx2"/>
                </a:solidFill>
              </a:rPr>
              <a:t>Paraprofessionals:</a:t>
            </a:r>
          </a:p>
          <a:p>
            <a:pPr lvl="1">
              <a:buFont typeface="Wingdings" panose="05000000000000000000" pitchFamily="2" charset="2"/>
              <a:buChar char="v"/>
            </a:pPr>
            <a:r>
              <a:rPr lang="en-US" sz="1300" b="1" dirty="0">
                <a:solidFill>
                  <a:schemeClr val="tx2"/>
                </a:solidFill>
              </a:rPr>
              <a:t>Instructional Assistants [Kindergarten (school-specific funding), bilingual] </a:t>
            </a:r>
          </a:p>
          <a:p>
            <a:pPr lvl="1">
              <a:buFont typeface="Wingdings" panose="05000000000000000000" pitchFamily="2" charset="2"/>
              <a:buChar char="v"/>
            </a:pPr>
            <a:r>
              <a:rPr lang="en-US" sz="1300" b="1" dirty="0">
                <a:solidFill>
                  <a:schemeClr val="tx2"/>
                </a:solidFill>
              </a:rPr>
              <a:t>Special Education Assistants</a:t>
            </a:r>
          </a:p>
          <a:p>
            <a:pPr lvl="1">
              <a:buFont typeface="Wingdings" panose="05000000000000000000" pitchFamily="2" charset="2"/>
              <a:buChar char="v"/>
            </a:pPr>
            <a:r>
              <a:rPr lang="en-US" sz="1300" b="1" dirty="0">
                <a:solidFill>
                  <a:schemeClr val="tx2"/>
                </a:solidFill>
              </a:rPr>
              <a:t>Academic Behavior Support - BLC</a:t>
            </a:r>
          </a:p>
          <a:p>
            <a:pPr marL="68580" indent="0">
              <a:buNone/>
            </a:pPr>
            <a:r>
              <a:rPr lang="en-US" sz="1100" b="0" i="0" dirty="0">
                <a:solidFill>
                  <a:srgbClr val="030A13"/>
                </a:solidFill>
                <a:effectLst/>
                <a:latin typeface="Helvetica Neue"/>
              </a:rPr>
              <a:t> </a:t>
            </a:r>
          </a:p>
          <a:p>
            <a:pPr marL="68580" indent="0">
              <a:buNone/>
            </a:pPr>
            <a:endParaRPr lang="en-US" sz="1400" b="1" dirty="0">
              <a:solidFill>
                <a:schemeClr val="tx2"/>
              </a:solidFill>
            </a:endParaRPr>
          </a:p>
        </p:txBody>
      </p:sp>
      <p:sp>
        <p:nvSpPr>
          <p:cNvPr id="4" name="Date Placeholder 3"/>
          <p:cNvSpPr>
            <a:spLocks noGrp="1"/>
          </p:cNvSpPr>
          <p:nvPr>
            <p:ph type="dt" sz="half" idx="10"/>
          </p:nvPr>
        </p:nvSpPr>
        <p:spPr/>
        <p:txBody>
          <a:bodyPr/>
          <a:lstStyle/>
          <a:p>
            <a:r>
              <a:rPr lang="en-US" dirty="0"/>
              <a:t>January 2022</a:t>
            </a:r>
          </a:p>
        </p:txBody>
      </p:sp>
      <p:sp>
        <p:nvSpPr>
          <p:cNvPr id="7" name="Slide Number Placeholder 6"/>
          <p:cNvSpPr>
            <a:spLocks noGrp="1"/>
          </p:cNvSpPr>
          <p:nvPr>
            <p:ph type="sldNum" sz="quarter" idx="12"/>
          </p:nvPr>
        </p:nvSpPr>
        <p:spPr/>
        <p:txBody>
          <a:bodyPr/>
          <a:lstStyle/>
          <a:p>
            <a:fld id="{8B029824-C0FE-4500-AD39-B628196C05B5}" type="slidenum">
              <a:rPr lang="en-US" smtClean="0"/>
              <a:t>39</a:t>
            </a:fld>
            <a:endParaRPr lang="en-US" dirty="0"/>
          </a:p>
        </p:txBody>
      </p:sp>
      <p:sp>
        <p:nvSpPr>
          <p:cNvPr id="6" name="Content Placeholder 2"/>
          <p:cNvSpPr txBox="1">
            <a:spLocks/>
          </p:cNvSpPr>
          <p:nvPr/>
        </p:nvSpPr>
        <p:spPr>
          <a:xfrm>
            <a:off x="4723504" y="1918406"/>
            <a:ext cx="3506096" cy="4089475"/>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r>
              <a:rPr lang="en-US" sz="1400" b="1" dirty="0"/>
              <a:t>SRBI Teachers – in the school prep/enhancement allocations</a:t>
            </a:r>
          </a:p>
          <a:p>
            <a:r>
              <a:rPr lang="en-US" sz="1400" b="1" dirty="0"/>
              <a:t>Substitute teachers - teacher absence</a:t>
            </a:r>
          </a:p>
          <a:p>
            <a:r>
              <a:rPr lang="en-US" sz="1400" b="1" dirty="0"/>
              <a:t>Substitute paras – long-term para absence</a:t>
            </a:r>
          </a:p>
          <a:p>
            <a:r>
              <a:rPr lang="en-US" sz="1400" b="1" dirty="0"/>
              <a:t>Parent Involvement -Elementary school allocations </a:t>
            </a:r>
          </a:p>
          <a:p>
            <a:r>
              <a:rPr lang="en-US" sz="1400" b="1" dirty="0"/>
              <a:t>Security/Custodial Fees - Parent involvement events (restricted to a maximum of two/school per month.</a:t>
            </a:r>
          </a:p>
          <a:p>
            <a:r>
              <a:rPr lang="en-US" sz="1400" b="1" dirty="0"/>
              <a:t>School Parent Rooms - Telephone Charges</a:t>
            </a:r>
          </a:p>
          <a:p>
            <a:r>
              <a:rPr lang="en-US" sz="1400" b="1" dirty="0"/>
              <a:t>Annual Parent Convention</a:t>
            </a:r>
          </a:p>
          <a:p>
            <a:r>
              <a:rPr lang="en-US" sz="1400" b="1" dirty="0"/>
              <a:t>Curriculum/Technology Renewal</a:t>
            </a:r>
          </a:p>
          <a:p>
            <a:pPr marL="68580" indent="0">
              <a:buNone/>
            </a:pPr>
            <a:endParaRPr lang="en-US" sz="1400" b="1" dirty="0"/>
          </a:p>
        </p:txBody>
      </p:sp>
      <p:sp>
        <p:nvSpPr>
          <p:cNvPr id="8" name="TextBox 7"/>
          <p:cNvSpPr txBox="1"/>
          <p:nvPr/>
        </p:nvSpPr>
        <p:spPr>
          <a:xfrm>
            <a:off x="6553200" y="668607"/>
            <a:ext cx="1676400" cy="800219"/>
          </a:xfrm>
          <a:prstGeom prst="rect">
            <a:avLst/>
          </a:prstGeom>
          <a:noFill/>
        </p:spPr>
        <p:txBody>
          <a:bodyPr wrap="square" rtlCol="0">
            <a:spAutoFit/>
          </a:bodyPr>
          <a:lstStyle/>
          <a:p>
            <a:pPr algn="ctr"/>
            <a:r>
              <a:rPr lang="en-US" b="1" dirty="0">
                <a:solidFill>
                  <a:schemeClr val="bg1"/>
                </a:solidFill>
              </a:rPr>
              <a:t>$14.2M</a:t>
            </a:r>
          </a:p>
          <a:p>
            <a:pPr algn="ctr"/>
            <a:r>
              <a:rPr lang="en-US" sz="1400" b="1" dirty="0">
                <a:solidFill>
                  <a:schemeClr val="bg1"/>
                </a:solidFill>
              </a:rPr>
              <a:t>[including NPS]</a:t>
            </a:r>
          </a:p>
          <a:p>
            <a:pPr algn="ctr"/>
            <a:endParaRPr lang="en-US" sz="1400" b="1" dirty="0">
              <a:solidFill>
                <a:schemeClr val="bg1"/>
              </a:solidFill>
            </a:endParaRPr>
          </a:p>
        </p:txBody>
      </p:sp>
      <p:sp>
        <p:nvSpPr>
          <p:cNvPr id="9" name="Right Arrow 8">
            <a:hlinkClick r:id="rId2" action="ppaction://hlinksldjump"/>
          </p:cNvPr>
          <p:cNvSpPr/>
          <p:nvPr/>
        </p:nvSpPr>
        <p:spPr>
          <a:xfrm>
            <a:off x="7467600" y="6160575"/>
            <a:ext cx="838200" cy="304800"/>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sp>
        <p:nvSpPr>
          <p:cNvPr id="5" name="Title 1">
            <a:extLst>
              <a:ext uri="{FF2B5EF4-FFF2-40B4-BE49-F238E27FC236}">
                <a16:creationId xmlns:a16="http://schemas.microsoft.com/office/drawing/2014/main" id="{F10C9832-D0F0-44AD-9A2A-0259F0CF67B7}"/>
              </a:ext>
            </a:extLst>
          </p:cNvPr>
          <p:cNvSpPr txBox="1">
            <a:spLocks/>
          </p:cNvSpPr>
          <p:nvPr/>
        </p:nvSpPr>
        <p:spPr>
          <a:xfrm>
            <a:off x="990983" y="1326262"/>
            <a:ext cx="7238617" cy="493203"/>
          </a:xfrm>
          <a:prstGeom prst="rect">
            <a:avLst/>
          </a:prstGeom>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Autofit/>
          </a:bodyPr>
          <a:lstStyle>
            <a:lvl1pPr algn="l" defTabSz="914400" rtl="0" eaLnBrk="1" latinLnBrk="0" hangingPunct="1">
              <a:spcBef>
                <a:spcPct val="0"/>
              </a:spcBef>
              <a:buNone/>
              <a:defRPr sz="40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algn="ctr"/>
            <a:r>
              <a:rPr lang="en-US" sz="1500" b="1" i="1" dirty="0">
                <a:solidFill>
                  <a:schemeClr val="bg1"/>
                </a:solidFill>
                <a:effectLst/>
                <a:latin typeface="Calibri" panose="020F0502020204030204" pitchFamily="34" charset="0"/>
                <a:cs typeface="Calibri" panose="020F0502020204030204" pitchFamily="34" charset="0"/>
              </a:rPr>
              <a:t>Meet the educational needs of children in the nation’s highest-poverty schools – to obtain a high-quality education &amp; reach, at a minimum, proficiency on academic standards </a:t>
            </a:r>
          </a:p>
        </p:txBody>
      </p:sp>
    </p:spTree>
    <p:extLst>
      <p:ext uri="{BB962C8B-B14F-4D97-AF65-F5344CB8AC3E}">
        <p14:creationId xmlns:p14="http://schemas.microsoft.com/office/powerpoint/2010/main" val="2178822823"/>
      </p:ext>
    </p:extLst>
  </p:cSld>
  <p:clrMapOvr>
    <a:masterClrMapping/>
  </p:clrMapOvr>
  <p:transition spd="slow">
    <p:wipe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0"/>
            <a:ext cx="6400800" cy="685800"/>
          </a:xfrm>
        </p:spPr>
        <p:style>
          <a:lnRef idx="0">
            <a:schemeClr val="accent2"/>
          </a:lnRef>
          <a:fillRef idx="3">
            <a:schemeClr val="accent2"/>
          </a:fillRef>
          <a:effectRef idx="3">
            <a:schemeClr val="accent2"/>
          </a:effectRef>
          <a:fontRef idx="minor">
            <a:schemeClr val="lt1"/>
          </a:fontRef>
        </p:style>
        <p:txBody>
          <a:bodyPr anchor="ctr">
            <a:normAutofit fontScale="90000"/>
          </a:bodyPr>
          <a:lstStyle/>
          <a:p>
            <a:r>
              <a:rPr lang="en-US" b="1" dirty="0"/>
              <a:t>FISCAL GOALS</a:t>
            </a:r>
          </a:p>
        </p:txBody>
      </p:sp>
      <p:sp>
        <p:nvSpPr>
          <p:cNvPr id="4" name="Date Placeholder 3"/>
          <p:cNvSpPr>
            <a:spLocks noGrp="1"/>
          </p:cNvSpPr>
          <p:nvPr>
            <p:ph type="dt" sz="half" idx="10"/>
          </p:nvPr>
        </p:nvSpPr>
        <p:spPr/>
        <p:txBody>
          <a:bodyPr/>
          <a:lstStyle/>
          <a:p>
            <a:r>
              <a:rPr lang="en-US" dirty="0"/>
              <a:t>January 2022</a:t>
            </a:r>
          </a:p>
        </p:txBody>
      </p:sp>
      <p:sp>
        <p:nvSpPr>
          <p:cNvPr id="10" name="Slide Number Placeholder 9"/>
          <p:cNvSpPr>
            <a:spLocks noGrp="1"/>
          </p:cNvSpPr>
          <p:nvPr>
            <p:ph type="sldNum" sz="quarter" idx="12"/>
          </p:nvPr>
        </p:nvSpPr>
        <p:spPr/>
        <p:txBody>
          <a:bodyPr/>
          <a:lstStyle/>
          <a:p>
            <a:fld id="{8B029824-C0FE-4500-AD39-B628196C05B5}" type="slidenum">
              <a:rPr lang="en-US" smtClean="0"/>
              <a:t>4</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853725176"/>
              </p:ext>
            </p:extLst>
          </p:nvPr>
        </p:nvGraphicFramePr>
        <p:xfrm>
          <a:off x="926721" y="1545337"/>
          <a:ext cx="7293735" cy="4550662"/>
        </p:xfrm>
        <a:graphic>
          <a:graphicData uri="http://schemas.openxmlformats.org/drawingml/2006/table">
            <a:tbl>
              <a:tblPr firstRow="1" bandRow="1">
                <a:tableStyleId>{8A107856-5554-42FB-B03E-39F5DBC370BA}</a:tableStyleId>
              </a:tblPr>
              <a:tblGrid>
                <a:gridCol w="358480">
                  <a:extLst>
                    <a:ext uri="{9D8B030D-6E8A-4147-A177-3AD203B41FA5}">
                      <a16:colId xmlns:a16="http://schemas.microsoft.com/office/drawing/2014/main" val="2717314711"/>
                    </a:ext>
                  </a:extLst>
                </a:gridCol>
                <a:gridCol w="6935255">
                  <a:extLst>
                    <a:ext uri="{9D8B030D-6E8A-4147-A177-3AD203B41FA5}">
                      <a16:colId xmlns:a16="http://schemas.microsoft.com/office/drawing/2014/main" val="1046876725"/>
                    </a:ext>
                  </a:extLst>
                </a:gridCol>
              </a:tblGrid>
              <a:tr h="1297717">
                <a:tc>
                  <a:txBody>
                    <a:bodyPr/>
                    <a:lstStyle/>
                    <a:p>
                      <a:r>
                        <a:rPr lang="en-US" b="1" dirty="0">
                          <a:solidFill>
                            <a:srgbClr val="0070C0"/>
                          </a:solidFill>
                        </a:rPr>
                        <a:t>1</a:t>
                      </a:r>
                    </a:p>
                  </a:txBody>
                  <a:tcPr/>
                </a:tc>
                <a:tc>
                  <a:txBody>
                    <a:bodyPr/>
                    <a:lstStyle/>
                    <a:p>
                      <a:r>
                        <a:rPr lang="en-US" sz="1700" b="1" dirty="0"/>
                        <a:t>A Structurally</a:t>
                      </a:r>
                      <a:r>
                        <a:rPr lang="en-US" sz="1700" b="1" baseline="0" dirty="0"/>
                        <a:t> Balanced Budget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700" b="1" i="1" dirty="0">
                          <a:solidFill>
                            <a:srgbClr val="0070C0"/>
                          </a:solidFill>
                        </a:rPr>
                        <a:t>To maintain a structurally balanced budget, built on a comprehensive financial plan comprised of all fund sources, that ensures real cost management and the most effective educational program possible.</a:t>
                      </a:r>
                      <a:endParaRPr lang="en-US" sz="1700" b="1" dirty="0">
                        <a:solidFill>
                          <a:srgbClr val="0070C0"/>
                        </a:solidFill>
                      </a:endParaRPr>
                    </a:p>
                  </a:txBody>
                  <a:tcPr/>
                </a:tc>
                <a:extLst>
                  <a:ext uri="{0D108BD9-81ED-4DB2-BD59-A6C34878D82A}">
                    <a16:rowId xmlns:a16="http://schemas.microsoft.com/office/drawing/2014/main" val="2007842242"/>
                  </a:ext>
                </a:extLst>
              </a:tr>
              <a:tr h="986265">
                <a:tc>
                  <a:txBody>
                    <a:bodyPr/>
                    <a:lstStyle/>
                    <a:p>
                      <a:r>
                        <a:rPr lang="en-US" b="1" dirty="0">
                          <a:solidFill>
                            <a:srgbClr val="0070C0"/>
                          </a:solidFill>
                        </a:rPr>
                        <a:t>2</a:t>
                      </a:r>
                    </a:p>
                  </a:txBody>
                  <a:tcPr/>
                </a:tc>
                <a:tc>
                  <a:txBody>
                    <a:bodyPr/>
                    <a:lstStyle/>
                    <a:p>
                      <a:r>
                        <a:rPr lang="en-US" sz="1700" b="1" dirty="0"/>
                        <a:t>School-based Budgeting Model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700" b="1" i="1" dirty="0">
                          <a:solidFill>
                            <a:srgbClr val="0070C0"/>
                          </a:solidFill>
                        </a:rPr>
                        <a:t>To maintain and enhance the School-based Budgeting Model, grounded in empowerment and accountability at the school level.</a:t>
                      </a:r>
                      <a:endParaRPr lang="en-US" sz="1700" b="1" dirty="0">
                        <a:solidFill>
                          <a:srgbClr val="0070C0"/>
                        </a:solidFill>
                      </a:endParaRPr>
                    </a:p>
                  </a:txBody>
                  <a:tcPr/>
                </a:tc>
                <a:extLst>
                  <a:ext uri="{0D108BD9-81ED-4DB2-BD59-A6C34878D82A}">
                    <a16:rowId xmlns:a16="http://schemas.microsoft.com/office/drawing/2014/main" val="4233608214"/>
                  </a:ext>
                </a:extLst>
              </a:tr>
              <a:tr h="986265">
                <a:tc>
                  <a:txBody>
                    <a:bodyPr/>
                    <a:lstStyle/>
                    <a:p>
                      <a:r>
                        <a:rPr lang="en-US" b="1" dirty="0">
                          <a:solidFill>
                            <a:srgbClr val="0070C0"/>
                          </a:solidFill>
                        </a:rPr>
                        <a:t>3</a:t>
                      </a:r>
                    </a:p>
                  </a:txBody>
                  <a:tcPr/>
                </a:tc>
                <a:tc>
                  <a:txBody>
                    <a:bodyPr/>
                    <a:lstStyle/>
                    <a:p>
                      <a:r>
                        <a:rPr lang="en-US" sz="1700" b="1" dirty="0"/>
                        <a:t>Fiscal</a:t>
                      </a:r>
                      <a:r>
                        <a:rPr lang="en-US" sz="1700" b="1" baseline="0" dirty="0"/>
                        <a:t> Accountability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700" b="1" i="1" dirty="0">
                          <a:solidFill>
                            <a:srgbClr val="0070C0"/>
                          </a:solidFill>
                        </a:rPr>
                        <a:t>To ensure fiscal accountability through continued integrity, transparency, reporting and systems management.</a:t>
                      </a:r>
                      <a:endParaRPr lang="en-US" sz="1700" b="1" dirty="0">
                        <a:solidFill>
                          <a:srgbClr val="0070C0"/>
                        </a:solidFill>
                      </a:endParaRPr>
                    </a:p>
                  </a:txBody>
                  <a:tcPr/>
                </a:tc>
                <a:extLst>
                  <a:ext uri="{0D108BD9-81ED-4DB2-BD59-A6C34878D82A}">
                    <a16:rowId xmlns:a16="http://schemas.microsoft.com/office/drawing/2014/main" val="2020955071"/>
                  </a:ext>
                </a:extLst>
              </a:tr>
              <a:tr h="1280415">
                <a:tc>
                  <a:txBody>
                    <a:bodyPr/>
                    <a:lstStyle/>
                    <a:p>
                      <a:r>
                        <a:rPr lang="en-US" b="1" dirty="0">
                          <a:solidFill>
                            <a:srgbClr val="0070C0"/>
                          </a:solidFill>
                        </a:rPr>
                        <a:t>4</a:t>
                      </a:r>
                    </a:p>
                  </a:txBody>
                  <a:tcPr/>
                </a:tc>
                <a:tc>
                  <a:txBody>
                    <a:bodyPr/>
                    <a:lstStyle/>
                    <a:p>
                      <a:r>
                        <a:rPr lang="en-US" sz="1700" b="1" dirty="0"/>
                        <a:t>Comprehensive Fiscal Management</a:t>
                      </a:r>
                    </a:p>
                    <a:p>
                      <a:pPr marL="55563" indent="11113">
                        <a:buNone/>
                      </a:pPr>
                      <a:r>
                        <a:rPr lang="en-US" sz="1700" b="1" i="1" dirty="0">
                          <a:solidFill>
                            <a:srgbClr val="0070C0"/>
                          </a:solidFill>
                        </a:rPr>
                        <a:t>To engage in comprehensive fiscal management, encompassing analysis, internal control and innovation, in order to secure resources, optimize resource utilization and attain fiscal stability.</a:t>
                      </a:r>
                      <a:endParaRPr lang="en-US" sz="1700" b="1" dirty="0">
                        <a:solidFill>
                          <a:srgbClr val="0070C0"/>
                        </a:solidFill>
                      </a:endParaRPr>
                    </a:p>
                  </a:txBody>
                  <a:tcPr/>
                </a:tc>
                <a:extLst>
                  <a:ext uri="{0D108BD9-81ED-4DB2-BD59-A6C34878D82A}">
                    <a16:rowId xmlns:a16="http://schemas.microsoft.com/office/drawing/2014/main" val="3348538300"/>
                  </a:ext>
                </a:extLst>
              </a:tr>
            </a:tbl>
          </a:graphicData>
        </a:graphic>
      </p:graphicFrame>
      <p:pic>
        <p:nvPicPr>
          <p:cNvPr id="6" name="Picture 4" descr="C:\Users\Marlene\AppData\Local\Microsoft\Windows\Temporary Internet Files\Content.IE5\UD090O5U\MC90015053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702394"/>
            <a:ext cx="914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5828418"/>
      </p:ext>
    </p:extLst>
  </p:cSld>
  <p:clrMapOvr>
    <a:masterClrMapping/>
  </p:clrMapOvr>
  <p:transition spd="slow">
    <p:wipe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a:t>January 2022</a:t>
            </a:r>
          </a:p>
        </p:txBody>
      </p:sp>
      <p:sp>
        <p:nvSpPr>
          <p:cNvPr id="6" name="Slide Number Placeholder 5"/>
          <p:cNvSpPr>
            <a:spLocks noGrp="1"/>
          </p:cNvSpPr>
          <p:nvPr>
            <p:ph type="sldNum" sz="quarter" idx="12"/>
          </p:nvPr>
        </p:nvSpPr>
        <p:spPr/>
        <p:txBody>
          <a:bodyPr/>
          <a:lstStyle/>
          <a:p>
            <a:fld id="{8B029824-C0FE-4500-AD39-B628196C05B5}" type="slidenum">
              <a:rPr lang="en-US" smtClean="0"/>
              <a:t>40</a:t>
            </a:fld>
            <a:endParaRPr lang="en-US" dirty="0"/>
          </a:p>
        </p:txBody>
      </p:sp>
      <p:sp>
        <p:nvSpPr>
          <p:cNvPr id="8" name="TextBox 7"/>
          <p:cNvSpPr txBox="1"/>
          <p:nvPr/>
        </p:nvSpPr>
        <p:spPr>
          <a:xfrm>
            <a:off x="7162800" y="892766"/>
            <a:ext cx="968188" cy="369332"/>
          </a:xfrm>
          <a:prstGeom prst="rect">
            <a:avLst/>
          </a:prstGeom>
          <a:noFill/>
        </p:spPr>
        <p:txBody>
          <a:bodyPr wrap="square" rtlCol="0">
            <a:spAutoFit/>
          </a:bodyPr>
          <a:lstStyle/>
          <a:p>
            <a:pPr algn="ctr"/>
            <a:r>
              <a:rPr lang="en-US" b="1" dirty="0">
                <a:solidFill>
                  <a:schemeClr val="bg1"/>
                </a:solidFill>
              </a:rPr>
              <a:t>$1.2M</a:t>
            </a:r>
          </a:p>
        </p:txBody>
      </p:sp>
      <p:sp>
        <p:nvSpPr>
          <p:cNvPr id="9" name="Right Arrow 8">
            <a:hlinkClick r:id="rId2" action="ppaction://hlinksldjump"/>
          </p:cNvPr>
          <p:cNvSpPr/>
          <p:nvPr/>
        </p:nvSpPr>
        <p:spPr>
          <a:xfrm>
            <a:off x="7467600" y="6096000"/>
            <a:ext cx="838200" cy="304800"/>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sp>
        <p:nvSpPr>
          <p:cNvPr id="13" name="Title 1">
            <a:extLst>
              <a:ext uri="{FF2B5EF4-FFF2-40B4-BE49-F238E27FC236}">
                <a16:creationId xmlns:a16="http://schemas.microsoft.com/office/drawing/2014/main" id="{0273AC3E-72BA-43C5-9DB9-23B2833E0DF5}"/>
              </a:ext>
            </a:extLst>
          </p:cNvPr>
          <p:cNvSpPr>
            <a:spLocks noGrp="1"/>
          </p:cNvSpPr>
          <p:nvPr>
            <p:ph type="title"/>
          </p:nvPr>
        </p:nvSpPr>
        <p:spPr>
          <a:xfrm>
            <a:off x="990983" y="700800"/>
            <a:ext cx="7239000" cy="518400"/>
          </a:xfrm>
        </p:spPr>
        <p:style>
          <a:lnRef idx="0">
            <a:schemeClr val="accent2"/>
          </a:lnRef>
          <a:fillRef idx="3">
            <a:schemeClr val="accent2"/>
          </a:fillRef>
          <a:effectRef idx="3">
            <a:schemeClr val="accent2"/>
          </a:effectRef>
          <a:fontRef idx="minor">
            <a:schemeClr val="lt1"/>
          </a:fontRef>
        </p:style>
        <p:txBody>
          <a:bodyPr anchor="ctr">
            <a:normAutofit fontScale="90000"/>
          </a:bodyPr>
          <a:lstStyle/>
          <a:p>
            <a:r>
              <a:rPr lang="en-US" b="1" dirty="0"/>
              <a:t>TITLE IIA</a:t>
            </a:r>
            <a:r>
              <a:rPr lang="en-US" sz="3600" b="1" dirty="0">
                <a:solidFill>
                  <a:srgbClr val="C00000"/>
                </a:solidFill>
              </a:rPr>
              <a:t> </a:t>
            </a:r>
            <a:endParaRPr lang="en-US" b="1" dirty="0">
              <a:solidFill>
                <a:srgbClr val="C00000"/>
              </a:solidFill>
            </a:endParaRPr>
          </a:p>
        </p:txBody>
      </p:sp>
      <p:sp>
        <p:nvSpPr>
          <p:cNvPr id="14" name="Content Placeholder 2">
            <a:extLst>
              <a:ext uri="{FF2B5EF4-FFF2-40B4-BE49-F238E27FC236}">
                <a16:creationId xmlns:a16="http://schemas.microsoft.com/office/drawing/2014/main" id="{EAD208E5-0D78-4FB2-A5F6-FD8ECE209E09}"/>
              </a:ext>
            </a:extLst>
          </p:cNvPr>
          <p:cNvSpPr>
            <a:spLocks noGrp="1"/>
          </p:cNvSpPr>
          <p:nvPr>
            <p:ph idx="1"/>
          </p:nvPr>
        </p:nvSpPr>
        <p:spPr>
          <a:xfrm>
            <a:off x="991497" y="1828800"/>
            <a:ext cx="3657599" cy="3581400"/>
          </a:xfrm>
        </p:spPr>
        <p:style>
          <a:lnRef idx="2">
            <a:schemeClr val="accent2"/>
          </a:lnRef>
          <a:fillRef idx="1">
            <a:schemeClr val="lt1"/>
          </a:fillRef>
          <a:effectRef idx="0">
            <a:schemeClr val="accent2"/>
          </a:effectRef>
          <a:fontRef idx="minor">
            <a:schemeClr val="dk1"/>
          </a:fontRef>
        </p:style>
        <p:txBody>
          <a:bodyPr>
            <a:noAutofit/>
          </a:bodyPr>
          <a:lstStyle/>
          <a:p>
            <a:r>
              <a:rPr lang="en-US" sz="1500" b="1" dirty="0">
                <a:solidFill>
                  <a:schemeClr val="tx2"/>
                </a:solidFill>
              </a:rPr>
              <a:t>Human Resources: </a:t>
            </a:r>
          </a:p>
          <a:p>
            <a:pPr lvl="1">
              <a:buFont typeface="Wingdings" panose="05000000000000000000" pitchFamily="2" charset="2"/>
              <a:buChar char="v"/>
            </a:pPr>
            <a:r>
              <a:rPr lang="en-US" sz="1400" b="1" dirty="0">
                <a:solidFill>
                  <a:schemeClr val="tx2"/>
                </a:solidFill>
              </a:rPr>
              <a:t>HR Recruiter/TEAM Facilitator</a:t>
            </a:r>
          </a:p>
          <a:p>
            <a:pPr lvl="1">
              <a:buFont typeface="Wingdings" panose="05000000000000000000" pitchFamily="2" charset="2"/>
              <a:buChar char="v"/>
            </a:pPr>
            <a:r>
              <a:rPr lang="en-US" sz="1400" b="1" dirty="0">
                <a:solidFill>
                  <a:schemeClr val="tx2"/>
                </a:solidFill>
              </a:rPr>
              <a:t>HR Support Specialist</a:t>
            </a:r>
          </a:p>
          <a:p>
            <a:pPr lvl="1">
              <a:buFont typeface="Wingdings" panose="05000000000000000000" pitchFamily="2" charset="2"/>
              <a:buChar char="v"/>
            </a:pPr>
            <a:r>
              <a:rPr lang="en-US" sz="1400" b="1" dirty="0">
                <a:solidFill>
                  <a:schemeClr val="tx2"/>
                </a:solidFill>
              </a:rPr>
              <a:t>HR Support Assistant</a:t>
            </a:r>
          </a:p>
          <a:p>
            <a:r>
              <a:rPr lang="en-US" sz="1500" b="1" dirty="0">
                <a:solidFill>
                  <a:schemeClr val="tx2"/>
                </a:solidFill>
              </a:rPr>
              <a:t>Executive Directors-Elementary Education (2); Chief Academic Officer, Bilingual/World Languages Education @ 40%</a:t>
            </a:r>
          </a:p>
          <a:p>
            <a:r>
              <a:rPr lang="en-US" sz="1600" b="1" dirty="0">
                <a:solidFill>
                  <a:schemeClr val="tx2"/>
                </a:solidFill>
              </a:rPr>
              <a:t>Recruitment initiatives </a:t>
            </a:r>
          </a:p>
          <a:p>
            <a:r>
              <a:rPr lang="en-US" sz="1600" b="1" dirty="0">
                <a:solidFill>
                  <a:schemeClr val="tx2"/>
                </a:solidFill>
              </a:rPr>
              <a:t>Teach for America - New Teachers in shortage areas</a:t>
            </a:r>
          </a:p>
          <a:p>
            <a:pPr marL="68580" indent="0">
              <a:buNone/>
            </a:pPr>
            <a:endParaRPr lang="en-US" sz="1350" b="1" dirty="0"/>
          </a:p>
        </p:txBody>
      </p:sp>
      <p:sp>
        <p:nvSpPr>
          <p:cNvPr id="15" name="Content Placeholder 2">
            <a:extLst>
              <a:ext uri="{FF2B5EF4-FFF2-40B4-BE49-F238E27FC236}">
                <a16:creationId xmlns:a16="http://schemas.microsoft.com/office/drawing/2014/main" id="{655C0ABA-98E8-438D-B520-9EED2905865B}"/>
              </a:ext>
            </a:extLst>
          </p:cNvPr>
          <p:cNvSpPr txBox="1">
            <a:spLocks/>
          </p:cNvSpPr>
          <p:nvPr/>
        </p:nvSpPr>
        <p:spPr>
          <a:xfrm>
            <a:off x="4736789" y="1828800"/>
            <a:ext cx="3477696" cy="3581400"/>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r>
              <a:rPr lang="en-US" sz="1500" b="1" dirty="0"/>
              <a:t>New Teacher Induction/Orientation Support</a:t>
            </a:r>
          </a:p>
          <a:p>
            <a:r>
              <a:rPr lang="en-US" sz="1500" b="1" dirty="0"/>
              <a:t>Protraxx: </a:t>
            </a:r>
          </a:p>
          <a:p>
            <a:pPr lvl="1">
              <a:buFont typeface="Wingdings" panose="05000000000000000000" pitchFamily="2" charset="2"/>
              <a:buChar char="v"/>
            </a:pPr>
            <a:r>
              <a:rPr lang="en-US" sz="1400" b="1" dirty="0"/>
              <a:t>Continuing Education Software</a:t>
            </a:r>
          </a:p>
          <a:p>
            <a:pPr lvl="1">
              <a:buFont typeface="Wingdings" panose="05000000000000000000" pitchFamily="2" charset="2"/>
              <a:buChar char="v"/>
            </a:pPr>
            <a:r>
              <a:rPr lang="en-US" sz="1400" b="1" dirty="0"/>
              <a:t>Teacher Evaluation System</a:t>
            </a:r>
          </a:p>
          <a:p>
            <a:r>
              <a:rPr lang="en-US" sz="1500" b="1" dirty="0"/>
              <a:t>Professional development conferences</a:t>
            </a:r>
          </a:p>
          <a:p>
            <a:r>
              <a:rPr lang="en-US" sz="1500" b="1" dirty="0"/>
              <a:t>Professional Development - Curriculum Renewal Initiatives</a:t>
            </a:r>
          </a:p>
          <a:p>
            <a:r>
              <a:rPr lang="en-US" sz="1500" b="1" dirty="0"/>
              <a:t>Professional Development – supplies, materials &amp; services</a:t>
            </a:r>
          </a:p>
          <a:p>
            <a:endParaRPr lang="en-US" sz="1350" b="1" dirty="0"/>
          </a:p>
        </p:txBody>
      </p:sp>
      <p:sp>
        <p:nvSpPr>
          <p:cNvPr id="16" name="Title 1">
            <a:extLst>
              <a:ext uri="{FF2B5EF4-FFF2-40B4-BE49-F238E27FC236}">
                <a16:creationId xmlns:a16="http://schemas.microsoft.com/office/drawing/2014/main" id="{D35E407B-4999-4E13-BBA6-D74B479F6548}"/>
              </a:ext>
            </a:extLst>
          </p:cNvPr>
          <p:cNvSpPr txBox="1">
            <a:spLocks/>
          </p:cNvSpPr>
          <p:nvPr/>
        </p:nvSpPr>
        <p:spPr>
          <a:xfrm>
            <a:off x="990983" y="1262098"/>
            <a:ext cx="7256172" cy="498993"/>
          </a:xfrm>
          <a:prstGeom prst="rect">
            <a:avLst/>
          </a:prstGeom>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rmAutofit fontScale="82500" lnSpcReduction="20000"/>
          </a:bodyPr>
          <a:lstStyle>
            <a:lvl1pPr algn="l" defTabSz="914400" rtl="0" eaLnBrk="1" latinLnBrk="0" hangingPunct="1">
              <a:spcBef>
                <a:spcPct val="0"/>
              </a:spcBef>
              <a:buNone/>
              <a:defRPr sz="40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algn="ctr"/>
            <a:r>
              <a:rPr lang="en-US" sz="1800" b="1" i="1" dirty="0"/>
              <a:t>Recruitment  &amp; professional development --- strengthen the quality &amp; effectiveness of teachers, principals and other school leaders</a:t>
            </a:r>
          </a:p>
        </p:txBody>
      </p:sp>
      <p:sp>
        <p:nvSpPr>
          <p:cNvPr id="10" name="TextBox 9">
            <a:extLst>
              <a:ext uri="{FF2B5EF4-FFF2-40B4-BE49-F238E27FC236}">
                <a16:creationId xmlns:a16="http://schemas.microsoft.com/office/drawing/2014/main" id="{F74EBF2D-164D-473D-98FB-8C58658C5148}"/>
              </a:ext>
            </a:extLst>
          </p:cNvPr>
          <p:cNvSpPr txBox="1"/>
          <p:nvPr/>
        </p:nvSpPr>
        <p:spPr>
          <a:xfrm>
            <a:off x="7160217" y="775334"/>
            <a:ext cx="968188" cy="369332"/>
          </a:xfrm>
          <a:prstGeom prst="rect">
            <a:avLst/>
          </a:prstGeom>
          <a:noFill/>
        </p:spPr>
        <p:txBody>
          <a:bodyPr wrap="square" rtlCol="0">
            <a:spAutoFit/>
          </a:bodyPr>
          <a:lstStyle/>
          <a:p>
            <a:pPr algn="ctr"/>
            <a:r>
              <a:rPr lang="en-US" b="1" dirty="0">
                <a:solidFill>
                  <a:schemeClr val="bg1"/>
                </a:solidFill>
              </a:rPr>
              <a:t>$1.2M</a:t>
            </a:r>
          </a:p>
        </p:txBody>
      </p:sp>
    </p:spTree>
    <p:extLst>
      <p:ext uri="{BB962C8B-B14F-4D97-AF65-F5344CB8AC3E}">
        <p14:creationId xmlns:p14="http://schemas.microsoft.com/office/powerpoint/2010/main" val="2308888437"/>
      </p:ext>
    </p:extLst>
  </p:cSld>
  <p:clrMapOvr>
    <a:masterClrMapping/>
  </p:clrMapOvr>
  <p:transition spd="slow">
    <p:wipe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D915421-3BE8-44D1-A406-13F8AB3D1281}"/>
              </a:ext>
            </a:extLst>
          </p:cNvPr>
          <p:cNvSpPr>
            <a:spLocks noGrp="1"/>
          </p:cNvSpPr>
          <p:nvPr>
            <p:ph type="dt" sz="half" idx="10"/>
          </p:nvPr>
        </p:nvSpPr>
        <p:spPr/>
        <p:txBody>
          <a:bodyPr/>
          <a:lstStyle/>
          <a:p>
            <a:r>
              <a:rPr lang="en-US" dirty="0"/>
              <a:t>January 2022</a:t>
            </a:r>
          </a:p>
        </p:txBody>
      </p:sp>
      <p:sp>
        <p:nvSpPr>
          <p:cNvPr id="5" name="Slide Number Placeholder 4">
            <a:extLst>
              <a:ext uri="{FF2B5EF4-FFF2-40B4-BE49-F238E27FC236}">
                <a16:creationId xmlns:a16="http://schemas.microsoft.com/office/drawing/2014/main" id="{AB2FCA7D-6AEA-4C48-B5D9-ECBE7091BC05}"/>
              </a:ext>
            </a:extLst>
          </p:cNvPr>
          <p:cNvSpPr>
            <a:spLocks noGrp="1"/>
          </p:cNvSpPr>
          <p:nvPr>
            <p:ph type="sldNum" sz="quarter" idx="12"/>
          </p:nvPr>
        </p:nvSpPr>
        <p:spPr/>
        <p:txBody>
          <a:bodyPr/>
          <a:lstStyle/>
          <a:p>
            <a:fld id="{8B029824-C0FE-4500-AD39-B628196C05B5}" type="slidenum">
              <a:rPr lang="en-US" smtClean="0"/>
              <a:t>41</a:t>
            </a:fld>
            <a:endParaRPr lang="en-US" dirty="0"/>
          </a:p>
        </p:txBody>
      </p:sp>
      <p:sp>
        <p:nvSpPr>
          <p:cNvPr id="10" name="TextBox 9">
            <a:extLst>
              <a:ext uri="{FF2B5EF4-FFF2-40B4-BE49-F238E27FC236}">
                <a16:creationId xmlns:a16="http://schemas.microsoft.com/office/drawing/2014/main" id="{FA8408CE-5352-4C8A-97D4-E5C47871823B}"/>
              </a:ext>
            </a:extLst>
          </p:cNvPr>
          <p:cNvSpPr txBox="1"/>
          <p:nvPr/>
        </p:nvSpPr>
        <p:spPr>
          <a:xfrm>
            <a:off x="7162800" y="1506475"/>
            <a:ext cx="968188" cy="369332"/>
          </a:xfrm>
          <a:prstGeom prst="rect">
            <a:avLst/>
          </a:prstGeom>
          <a:noFill/>
        </p:spPr>
        <p:txBody>
          <a:bodyPr wrap="square" rtlCol="0">
            <a:spAutoFit/>
          </a:bodyPr>
          <a:lstStyle/>
          <a:p>
            <a:pPr algn="ctr"/>
            <a:r>
              <a:rPr lang="en-US" b="1" dirty="0">
                <a:solidFill>
                  <a:schemeClr val="bg1"/>
                </a:solidFill>
              </a:rPr>
              <a:t>$1.2M</a:t>
            </a:r>
          </a:p>
        </p:txBody>
      </p:sp>
      <p:sp>
        <p:nvSpPr>
          <p:cNvPr id="11" name="Title 1">
            <a:extLst>
              <a:ext uri="{FF2B5EF4-FFF2-40B4-BE49-F238E27FC236}">
                <a16:creationId xmlns:a16="http://schemas.microsoft.com/office/drawing/2014/main" id="{9F920103-F5B8-40A1-B218-B497BF94B039}"/>
              </a:ext>
            </a:extLst>
          </p:cNvPr>
          <p:cNvSpPr>
            <a:spLocks noGrp="1"/>
          </p:cNvSpPr>
          <p:nvPr>
            <p:ph type="title"/>
          </p:nvPr>
        </p:nvSpPr>
        <p:spPr>
          <a:xfrm>
            <a:off x="1013012" y="762000"/>
            <a:ext cx="7239000" cy="518400"/>
          </a:xfrm>
        </p:spPr>
        <p:style>
          <a:lnRef idx="0">
            <a:schemeClr val="accent2"/>
          </a:lnRef>
          <a:fillRef idx="3">
            <a:schemeClr val="accent2"/>
          </a:fillRef>
          <a:effectRef idx="3">
            <a:schemeClr val="accent2"/>
          </a:effectRef>
          <a:fontRef idx="minor">
            <a:schemeClr val="lt1"/>
          </a:fontRef>
        </p:style>
        <p:txBody>
          <a:bodyPr anchor="ctr">
            <a:normAutofit fontScale="90000"/>
          </a:bodyPr>
          <a:lstStyle/>
          <a:p>
            <a:r>
              <a:rPr lang="en-US" b="1" dirty="0"/>
              <a:t>TITLE III</a:t>
            </a:r>
            <a:r>
              <a:rPr lang="en-US" sz="3600" b="1" dirty="0">
                <a:solidFill>
                  <a:srgbClr val="C00000"/>
                </a:solidFill>
              </a:rPr>
              <a:t> </a:t>
            </a:r>
            <a:endParaRPr lang="en-US" b="1" dirty="0">
              <a:solidFill>
                <a:srgbClr val="C00000"/>
              </a:solidFill>
            </a:endParaRPr>
          </a:p>
        </p:txBody>
      </p:sp>
      <p:sp>
        <p:nvSpPr>
          <p:cNvPr id="14" name="TextBox 13">
            <a:extLst>
              <a:ext uri="{FF2B5EF4-FFF2-40B4-BE49-F238E27FC236}">
                <a16:creationId xmlns:a16="http://schemas.microsoft.com/office/drawing/2014/main" id="{BBD2AD62-47F1-4B11-AE5F-42D5E337A16E}"/>
              </a:ext>
            </a:extLst>
          </p:cNvPr>
          <p:cNvSpPr txBox="1"/>
          <p:nvPr/>
        </p:nvSpPr>
        <p:spPr>
          <a:xfrm>
            <a:off x="6858000" y="836534"/>
            <a:ext cx="1194984" cy="369332"/>
          </a:xfrm>
          <a:prstGeom prst="rect">
            <a:avLst/>
          </a:prstGeom>
          <a:noFill/>
        </p:spPr>
        <p:txBody>
          <a:bodyPr wrap="square">
            <a:spAutoFit/>
          </a:bodyPr>
          <a:lstStyle/>
          <a:p>
            <a:pPr algn="ctr"/>
            <a:r>
              <a:rPr lang="en-US" b="1" dirty="0">
                <a:solidFill>
                  <a:schemeClr val="bg1"/>
                </a:solidFill>
              </a:rPr>
              <a:t>$569,642</a:t>
            </a:r>
            <a:endParaRPr lang="en-US" sz="1400" b="1" dirty="0">
              <a:solidFill>
                <a:schemeClr val="bg1"/>
              </a:solidFill>
            </a:endParaRPr>
          </a:p>
        </p:txBody>
      </p:sp>
      <p:sp>
        <p:nvSpPr>
          <p:cNvPr id="17" name="Content Placeholder 2">
            <a:extLst>
              <a:ext uri="{FF2B5EF4-FFF2-40B4-BE49-F238E27FC236}">
                <a16:creationId xmlns:a16="http://schemas.microsoft.com/office/drawing/2014/main" id="{B05426EA-CD5E-4FE6-BE39-0245F2A65AFD}"/>
              </a:ext>
            </a:extLst>
          </p:cNvPr>
          <p:cNvSpPr>
            <a:spLocks noGrp="1"/>
          </p:cNvSpPr>
          <p:nvPr>
            <p:ph idx="1"/>
          </p:nvPr>
        </p:nvSpPr>
        <p:spPr>
          <a:xfrm>
            <a:off x="2568918" y="3246808"/>
            <a:ext cx="3657599" cy="1066800"/>
          </a:xfrm>
        </p:spPr>
        <p:style>
          <a:lnRef idx="2">
            <a:schemeClr val="accent2"/>
          </a:lnRef>
          <a:fillRef idx="1">
            <a:schemeClr val="lt1"/>
          </a:fillRef>
          <a:effectRef idx="0">
            <a:schemeClr val="accent2"/>
          </a:effectRef>
          <a:fontRef idx="minor">
            <a:schemeClr val="dk1"/>
          </a:fontRef>
        </p:style>
        <p:txBody>
          <a:bodyPr>
            <a:noAutofit/>
          </a:bodyPr>
          <a:lstStyle/>
          <a:p>
            <a:r>
              <a:rPr lang="en-US" sz="1600" b="1" dirty="0">
                <a:solidFill>
                  <a:schemeClr val="tx2"/>
                </a:solidFill>
              </a:rPr>
              <a:t>Bilingual/ESL Teachers</a:t>
            </a:r>
          </a:p>
          <a:p>
            <a:pPr marL="68580" indent="0">
              <a:buNone/>
            </a:pPr>
            <a:endParaRPr lang="en-US" sz="1350" b="1" dirty="0"/>
          </a:p>
        </p:txBody>
      </p:sp>
      <p:sp>
        <p:nvSpPr>
          <p:cNvPr id="18" name="Title 1">
            <a:extLst>
              <a:ext uri="{FF2B5EF4-FFF2-40B4-BE49-F238E27FC236}">
                <a16:creationId xmlns:a16="http://schemas.microsoft.com/office/drawing/2014/main" id="{A252A9D3-C527-40CA-B0E4-0D6988A23133}"/>
              </a:ext>
            </a:extLst>
          </p:cNvPr>
          <p:cNvSpPr txBox="1">
            <a:spLocks/>
          </p:cNvSpPr>
          <p:nvPr/>
        </p:nvSpPr>
        <p:spPr>
          <a:xfrm>
            <a:off x="1035290" y="2375978"/>
            <a:ext cx="7256172" cy="498993"/>
          </a:xfrm>
          <a:prstGeom prst="rect">
            <a:avLst/>
          </a:prstGeom>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rmAutofit fontScale="82500" lnSpcReduction="20000"/>
          </a:bodyPr>
          <a:lstStyle>
            <a:lvl1pPr algn="l" defTabSz="914400" rtl="0" eaLnBrk="1" latinLnBrk="0" hangingPunct="1">
              <a:spcBef>
                <a:spcPct val="0"/>
              </a:spcBef>
              <a:buNone/>
              <a:defRPr sz="40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algn="ctr"/>
            <a:r>
              <a:rPr lang="en-US" sz="1800" b="1" i="1" dirty="0">
                <a:solidFill>
                  <a:schemeClr val="bg1"/>
                </a:solidFill>
              </a:rPr>
              <a:t>Services for English Language Learners through </a:t>
            </a:r>
            <a:r>
              <a:rPr lang="en-US" sz="1800" b="1" i="1" dirty="0">
                <a:solidFill>
                  <a:schemeClr val="bg1"/>
                </a:solidFill>
                <a:effectLst/>
              </a:rPr>
              <a:t>high-quality </a:t>
            </a:r>
            <a:r>
              <a:rPr lang="en-US" sz="1800" b="1" i="1" dirty="0">
                <a:solidFill>
                  <a:schemeClr val="bg1"/>
                </a:solidFill>
              </a:rPr>
              <a:t>l</a:t>
            </a:r>
            <a:r>
              <a:rPr lang="en-US" sz="1800" b="1" i="1" dirty="0">
                <a:solidFill>
                  <a:schemeClr val="bg1"/>
                </a:solidFill>
                <a:effectLst/>
              </a:rPr>
              <a:t>anguage instruction and academic content instruction programs.</a:t>
            </a:r>
            <a:endParaRPr lang="en-US" sz="1800" b="1" i="1" dirty="0">
              <a:solidFill>
                <a:schemeClr val="bg1"/>
              </a:solidFill>
            </a:endParaRPr>
          </a:p>
        </p:txBody>
      </p:sp>
      <p:sp>
        <p:nvSpPr>
          <p:cNvPr id="19" name="Title 1">
            <a:extLst>
              <a:ext uri="{FF2B5EF4-FFF2-40B4-BE49-F238E27FC236}">
                <a16:creationId xmlns:a16="http://schemas.microsoft.com/office/drawing/2014/main" id="{252F1B29-0B19-4E5E-BF52-4B8D5AB9266F}"/>
              </a:ext>
            </a:extLst>
          </p:cNvPr>
          <p:cNvSpPr txBox="1">
            <a:spLocks/>
          </p:cNvSpPr>
          <p:nvPr/>
        </p:nvSpPr>
        <p:spPr>
          <a:xfrm>
            <a:off x="1005263" y="1340727"/>
            <a:ext cx="7239000" cy="518400"/>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fontScale="82500" lnSpcReduction="20000"/>
          </a:bodyPr>
          <a:lstStyle>
            <a:lvl1pPr algn="l" defTabSz="914400" rtl="0" eaLnBrk="1" latinLnBrk="0" hangingPunct="1">
              <a:spcBef>
                <a:spcPct val="0"/>
              </a:spcBef>
              <a:buNone/>
              <a:defRPr sz="40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en-US" b="1" dirty="0"/>
              <a:t>STATE BILINGUAL</a:t>
            </a:r>
            <a:endParaRPr lang="en-US" b="1" dirty="0">
              <a:solidFill>
                <a:srgbClr val="C00000"/>
              </a:solidFill>
            </a:endParaRPr>
          </a:p>
        </p:txBody>
      </p:sp>
      <p:sp>
        <p:nvSpPr>
          <p:cNvPr id="20" name="Title 1">
            <a:extLst>
              <a:ext uri="{FF2B5EF4-FFF2-40B4-BE49-F238E27FC236}">
                <a16:creationId xmlns:a16="http://schemas.microsoft.com/office/drawing/2014/main" id="{F58A9130-6B4B-46A3-AF32-292C04E46DCB}"/>
              </a:ext>
            </a:extLst>
          </p:cNvPr>
          <p:cNvSpPr txBox="1">
            <a:spLocks/>
          </p:cNvSpPr>
          <p:nvPr/>
        </p:nvSpPr>
        <p:spPr>
          <a:xfrm>
            <a:off x="4205280" y="1937677"/>
            <a:ext cx="4042474" cy="343157"/>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fontScale="82500" lnSpcReduction="20000"/>
          </a:bodyPr>
          <a:lstStyle>
            <a:lvl1pPr algn="l" defTabSz="914400" rtl="0" eaLnBrk="1" latinLnBrk="0" hangingPunct="1">
              <a:spcBef>
                <a:spcPct val="0"/>
              </a:spcBef>
              <a:buNone/>
              <a:defRPr sz="40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en-US" sz="2400" b="1" dirty="0"/>
              <a:t>TOTAL</a:t>
            </a:r>
            <a:endParaRPr lang="en-US" sz="2400" b="1" dirty="0">
              <a:solidFill>
                <a:srgbClr val="C00000"/>
              </a:solidFill>
            </a:endParaRPr>
          </a:p>
        </p:txBody>
      </p:sp>
      <p:sp>
        <p:nvSpPr>
          <p:cNvPr id="21" name="TextBox 20">
            <a:extLst>
              <a:ext uri="{FF2B5EF4-FFF2-40B4-BE49-F238E27FC236}">
                <a16:creationId xmlns:a16="http://schemas.microsoft.com/office/drawing/2014/main" id="{23BEEC2D-63A6-4603-BAC0-8598ABDDAA8A}"/>
              </a:ext>
            </a:extLst>
          </p:cNvPr>
          <p:cNvSpPr txBox="1"/>
          <p:nvPr/>
        </p:nvSpPr>
        <p:spPr>
          <a:xfrm>
            <a:off x="6833461" y="1369381"/>
            <a:ext cx="1194984" cy="369332"/>
          </a:xfrm>
          <a:prstGeom prst="rect">
            <a:avLst/>
          </a:prstGeom>
          <a:noFill/>
        </p:spPr>
        <p:txBody>
          <a:bodyPr wrap="square">
            <a:spAutoFit/>
          </a:bodyPr>
          <a:lstStyle/>
          <a:p>
            <a:pPr algn="ctr"/>
            <a:r>
              <a:rPr lang="en-US" b="1" dirty="0">
                <a:solidFill>
                  <a:schemeClr val="bg1"/>
                </a:solidFill>
              </a:rPr>
              <a:t>$233,491</a:t>
            </a:r>
            <a:endParaRPr lang="en-US" sz="1400" b="1" dirty="0">
              <a:solidFill>
                <a:schemeClr val="bg1"/>
              </a:solidFill>
            </a:endParaRPr>
          </a:p>
        </p:txBody>
      </p:sp>
      <p:sp>
        <p:nvSpPr>
          <p:cNvPr id="22" name="TextBox 21">
            <a:extLst>
              <a:ext uri="{FF2B5EF4-FFF2-40B4-BE49-F238E27FC236}">
                <a16:creationId xmlns:a16="http://schemas.microsoft.com/office/drawing/2014/main" id="{FB0E8C96-B95E-420C-AA06-E9162BB10D25}"/>
              </a:ext>
            </a:extLst>
          </p:cNvPr>
          <p:cNvSpPr txBox="1"/>
          <p:nvPr/>
        </p:nvSpPr>
        <p:spPr>
          <a:xfrm>
            <a:off x="6833461" y="1911502"/>
            <a:ext cx="1194984" cy="369332"/>
          </a:xfrm>
          <a:prstGeom prst="rect">
            <a:avLst/>
          </a:prstGeom>
          <a:noFill/>
        </p:spPr>
        <p:txBody>
          <a:bodyPr wrap="square">
            <a:spAutoFit/>
          </a:bodyPr>
          <a:lstStyle/>
          <a:p>
            <a:pPr algn="ctr"/>
            <a:r>
              <a:rPr lang="en-US" b="1" dirty="0">
                <a:solidFill>
                  <a:schemeClr val="bg1"/>
                </a:solidFill>
              </a:rPr>
              <a:t>$803,133</a:t>
            </a:r>
            <a:endParaRPr lang="en-US" sz="1400" b="1" dirty="0">
              <a:solidFill>
                <a:schemeClr val="bg1"/>
              </a:solidFill>
            </a:endParaRPr>
          </a:p>
        </p:txBody>
      </p:sp>
    </p:spTree>
    <p:extLst>
      <p:ext uri="{BB962C8B-B14F-4D97-AF65-F5344CB8AC3E}">
        <p14:creationId xmlns:p14="http://schemas.microsoft.com/office/powerpoint/2010/main" val="152424346"/>
      </p:ext>
    </p:extLst>
  </p:cSld>
  <p:clrMapOvr>
    <a:masterClrMapping/>
  </p:clrMapOvr>
  <p:transition spd="slow">
    <p:wipe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736386"/>
            <a:ext cx="7239000" cy="579636"/>
          </a:xfrm>
        </p:spPr>
        <p:style>
          <a:lnRef idx="0">
            <a:schemeClr val="accent2"/>
          </a:lnRef>
          <a:fillRef idx="3">
            <a:schemeClr val="accent2"/>
          </a:fillRef>
          <a:effectRef idx="3">
            <a:schemeClr val="accent2"/>
          </a:effectRef>
          <a:fontRef idx="minor">
            <a:schemeClr val="lt1"/>
          </a:fontRef>
        </p:style>
        <p:txBody>
          <a:bodyPr anchor="ctr">
            <a:normAutofit fontScale="90000"/>
          </a:bodyPr>
          <a:lstStyle/>
          <a:p>
            <a:r>
              <a:rPr lang="en-US" b="1" dirty="0"/>
              <a:t>TITLE IV </a:t>
            </a:r>
            <a:r>
              <a:rPr lang="en-US" sz="2700" b="1" dirty="0"/>
              <a:t>(initiated in FY18)</a:t>
            </a:r>
            <a:endParaRPr lang="en-US" b="1" dirty="0">
              <a:solidFill>
                <a:srgbClr val="C00000"/>
              </a:solidFill>
            </a:endParaRPr>
          </a:p>
        </p:txBody>
      </p:sp>
      <p:sp>
        <p:nvSpPr>
          <p:cNvPr id="3" name="Content Placeholder 2"/>
          <p:cNvSpPr>
            <a:spLocks noGrp="1"/>
          </p:cNvSpPr>
          <p:nvPr>
            <p:ph idx="1"/>
          </p:nvPr>
        </p:nvSpPr>
        <p:spPr>
          <a:xfrm>
            <a:off x="990601" y="1779636"/>
            <a:ext cx="3200399" cy="3100866"/>
          </a:xfrm>
        </p:spPr>
        <p:style>
          <a:lnRef idx="2">
            <a:schemeClr val="accent2"/>
          </a:lnRef>
          <a:fillRef idx="1">
            <a:schemeClr val="lt1"/>
          </a:fillRef>
          <a:effectRef idx="0">
            <a:schemeClr val="accent2"/>
          </a:effectRef>
          <a:fontRef idx="minor">
            <a:schemeClr val="dk1"/>
          </a:fontRef>
        </p:style>
        <p:txBody>
          <a:bodyPr>
            <a:noAutofit/>
          </a:bodyPr>
          <a:lstStyle/>
          <a:p>
            <a:pPr marL="68580" indent="0">
              <a:buNone/>
            </a:pPr>
            <a:r>
              <a:rPr lang="en-US" sz="1600" b="1" dirty="0"/>
              <a:t>FOCUS:</a:t>
            </a:r>
          </a:p>
          <a:p>
            <a:pPr lvl="1"/>
            <a:r>
              <a:rPr lang="en-US" sz="1400" b="1" dirty="0"/>
              <a:t>Rounded Educational Opportunities</a:t>
            </a:r>
          </a:p>
          <a:p>
            <a:pPr lvl="2">
              <a:buFont typeface="Wingdings" panose="05000000000000000000" pitchFamily="2" charset="2"/>
              <a:buChar char="v"/>
            </a:pPr>
            <a:r>
              <a:rPr lang="en-US" sz="1400" b="1" dirty="0"/>
              <a:t>Minimum: 20% of total</a:t>
            </a:r>
          </a:p>
          <a:p>
            <a:pPr lvl="1"/>
            <a:r>
              <a:rPr lang="en-US" sz="1400" b="1" dirty="0"/>
              <a:t>Safe and Healthy Students</a:t>
            </a:r>
          </a:p>
          <a:p>
            <a:pPr lvl="2">
              <a:buFont typeface="Wingdings" panose="05000000000000000000" pitchFamily="2" charset="2"/>
              <a:buChar char="v"/>
            </a:pPr>
            <a:r>
              <a:rPr lang="en-US" sz="1400" b="1" dirty="0"/>
              <a:t>Minimum: 20% of total</a:t>
            </a:r>
          </a:p>
          <a:p>
            <a:pPr lvl="1"/>
            <a:r>
              <a:rPr lang="en-US" sz="1400" b="1" dirty="0"/>
              <a:t>Technology: Professional Learning and Infrastructure</a:t>
            </a:r>
          </a:p>
          <a:p>
            <a:pPr lvl="2">
              <a:buFont typeface="Wingdings" panose="05000000000000000000" pitchFamily="2" charset="2"/>
              <a:buChar char="v"/>
            </a:pPr>
            <a:r>
              <a:rPr lang="en-US" sz="1400" b="1" dirty="0"/>
              <a:t>Infrastructure:  limited to a maximum of 15% of the total amount allocated to Technology.</a:t>
            </a:r>
          </a:p>
        </p:txBody>
      </p:sp>
      <p:sp>
        <p:nvSpPr>
          <p:cNvPr id="4" name="Date Placeholder 3"/>
          <p:cNvSpPr>
            <a:spLocks noGrp="1"/>
          </p:cNvSpPr>
          <p:nvPr>
            <p:ph type="dt" sz="half" idx="10"/>
          </p:nvPr>
        </p:nvSpPr>
        <p:spPr/>
        <p:txBody>
          <a:bodyPr/>
          <a:lstStyle/>
          <a:p>
            <a:r>
              <a:rPr lang="en-US" dirty="0"/>
              <a:t>January 2022</a:t>
            </a:r>
          </a:p>
        </p:txBody>
      </p:sp>
      <p:sp>
        <p:nvSpPr>
          <p:cNvPr id="6" name="Slide Number Placeholder 5"/>
          <p:cNvSpPr>
            <a:spLocks noGrp="1"/>
          </p:cNvSpPr>
          <p:nvPr>
            <p:ph type="sldNum" sz="quarter" idx="12"/>
          </p:nvPr>
        </p:nvSpPr>
        <p:spPr/>
        <p:txBody>
          <a:bodyPr/>
          <a:lstStyle/>
          <a:p>
            <a:fld id="{8B029824-C0FE-4500-AD39-B628196C05B5}" type="slidenum">
              <a:rPr lang="en-US" smtClean="0"/>
              <a:t>42</a:t>
            </a:fld>
            <a:endParaRPr lang="en-US" dirty="0"/>
          </a:p>
        </p:txBody>
      </p:sp>
      <p:sp>
        <p:nvSpPr>
          <p:cNvPr id="7" name="Content Placeholder 2"/>
          <p:cNvSpPr txBox="1">
            <a:spLocks/>
          </p:cNvSpPr>
          <p:nvPr/>
        </p:nvSpPr>
        <p:spPr>
          <a:xfrm>
            <a:off x="4266804" y="1779636"/>
            <a:ext cx="3962400" cy="4320066"/>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buNone/>
            </a:pPr>
            <a:r>
              <a:rPr lang="en-US" sz="1600" b="1" dirty="0"/>
              <a:t>DISTRICT PLAN</a:t>
            </a:r>
          </a:p>
          <a:p>
            <a:r>
              <a:rPr lang="en-US" sz="1400" b="1" dirty="0"/>
              <a:t>Curriculum development</a:t>
            </a:r>
          </a:p>
          <a:p>
            <a:pPr lvl="1"/>
            <a:r>
              <a:rPr lang="en-US" sz="1200" b="1" dirty="0"/>
              <a:t>STEM: Mathematics, Science</a:t>
            </a:r>
          </a:p>
          <a:p>
            <a:pPr lvl="1"/>
            <a:r>
              <a:rPr lang="en-US" sz="1200" b="1" dirty="0"/>
              <a:t>Literacy</a:t>
            </a:r>
          </a:p>
          <a:p>
            <a:pPr lvl="1"/>
            <a:r>
              <a:rPr lang="en-US" sz="1200" b="1" dirty="0"/>
              <a:t>Social Studies</a:t>
            </a:r>
          </a:p>
          <a:p>
            <a:r>
              <a:rPr lang="en-US" sz="1400" b="1" dirty="0"/>
              <a:t>World Languages: course materials</a:t>
            </a:r>
          </a:p>
          <a:p>
            <a:r>
              <a:rPr lang="en-US" sz="1400" b="1" dirty="0"/>
              <a:t>HS – Advanced placement courses</a:t>
            </a:r>
          </a:p>
          <a:p>
            <a:r>
              <a:rPr lang="en-US" sz="1400" b="1" dirty="0"/>
              <a:t>School Plans:</a:t>
            </a:r>
          </a:p>
          <a:p>
            <a:pPr lvl="1">
              <a:buFont typeface="Wingdings" panose="05000000000000000000" pitchFamily="2" charset="2"/>
              <a:buChar char="v"/>
            </a:pPr>
            <a:r>
              <a:rPr lang="en-US" sz="1200" b="1" dirty="0"/>
              <a:t>Bullying Prevention Plans</a:t>
            </a:r>
          </a:p>
          <a:p>
            <a:pPr lvl="1">
              <a:buFont typeface="Wingdings" panose="05000000000000000000" pitchFamily="2" charset="2"/>
              <a:buChar char="v"/>
            </a:pPr>
            <a:r>
              <a:rPr lang="en-US" sz="1200" b="1" dirty="0"/>
              <a:t>Chronic Absenteeism Reduction Plans</a:t>
            </a:r>
          </a:p>
          <a:p>
            <a:pPr lvl="1">
              <a:buFont typeface="Wingdings" panose="05000000000000000000" pitchFamily="2" charset="2"/>
              <a:buChar char="v"/>
            </a:pPr>
            <a:r>
              <a:rPr lang="en-US" sz="1200" b="1" dirty="0"/>
              <a:t>HS Dropout Prevention Plans</a:t>
            </a:r>
          </a:p>
          <a:p>
            <a:r>
              <a:rPr lang="en-US" sz="1400" b="1" dirty="0"/>
              <a:t>Parent Involvement – related to Title IVA initiatives</a:t>
            </a:r>
          </a:p>
          <a:p>
            <a:r>
              <a:rPr lang="en-US" sz="1400" b="1" dirty="0"/>
              <a:t>Technology:</a:t>
            </a:r>
          </a:p>
          <a:p>
            <a:pPr lvl="1"/>
            <a:r>
              <a:rPr lang="en-US" sz="1200" b="1" dirty="0"/>
              <a:t>Professional development in the use of on-line resources to personalize learning and improve academic achievement.</a:t>
            </a:r>
          </a:p>
          <a:p>
            <a:pPr lvl="1"/>
            <a:r>
              <a:rPr lang="en-US" sz="1200" b="1" dirty="0"/>
              <a:t>Computer Devices/Supplies</a:t>
            </a:r>
            <a:endParaRPr lang="en-US" sz="1350" b="1" dirty="0"/>
          </a:p>
        </p:txBody>
      </p:sp>
      <p:sp>
        <p:nvSpPr>
          <p:cNvPr id="8" name="TextBox 7"/>
          <p:cNvSpPr txBox="1"/>
          <p:nvPr/>
        </p:nvSpPr>
        <p:spPr>
          <a:xfrm>
            <a:off x="6477000" y="790414"/>
            <a:ext cx="1600200" cy="538609"/>
          </a:xfrm>
          <a:prstGeom prst="rect">
            <a:avLst/>
          </a:prstGeom>
          <a:noFill/>
        </p:spPr>
        <p:txBody>
          <a:bodyPr wrap="square" rtlCol="0">
            <a:spAutoFit/>
          </a:bodyPr>
          <a:lstStyle/>
          <a:p>
            <a:pPr algn="ctr"/>
            <a:r>
              <a:rPr lang="en-US" sz="1700" b="1" dirty="0">
                <a:solidFill>
                  <a:schemeClr val="bg1"/>
                </a:solidFill>
              </a:rPr>
              <a:t>$962,764 </a:t>
            </a:r>
          </a:p>
          <a:p>
            <a:pPr algn="ctr"/>
            <a:r>
              <a:rPr lang="en-US" sz="1200" b="1" dirty="0">
                <a:solidFill>
                  <a:schemeClr val="bg1"/>
                </a:solidFill>
              </a:rPr>
              <a:t>[including NPS]</a:t>
            </a:r>
            <a:endParaRPr lang="en-US" b="1" dirty="0">
              <a:solidFill>
                <a:schemeClr val="bg1"/>
              </a:solidFill>
            </a:endParaRPr>
          </a:p>
        </p:txBody>
      </p:sp>
      <p:sp>
        <p:nvSpPr>
          <p:cNvPr id="9" name="Right Arrow 8">
            <a:hlinkClick r:id="rId2" action="ppaction://hlinksldjump"/>
          </p:cNvPr>
          <p:cNvSpPr/>
          <p:nvPr/>
        </p:nvSpPr>
        <p:spPr>
          <a:xfrm>
            <a:off x="7467600" y="6121614"/>
            <a:ext cx="838200" cy="304800"/>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sp>
        <p:nvSpPr>
          <p:cNvPr id="5" name="Title 1">
            <a:extLst>
              <a:ext uri="{FF2B5EF4-FFF2-40B4-BE49-F238E27FC236}">
                <a16:creationId xmlns:a16="http://schemas.microsoft.com/office/drawing/2014/main" id="{14944A6D-3280-4F1B-8983-35FFE69F8921}"/>
              </a:ext>
            </a:extLst>
          </p:cNvPr>
          <p:cNvSpPr txBox="1">
            <a:spLocks/>
          </p:cNvSpPr>
          <p:nvPr/>
        </p:nvSpPr>
        <p:spPr>
          <a:xfrm>
            <a:off x="984142" y="1359934"/>
            <a:ext cx="7256172" cy="369332"/>
          </a:xfrm>
          <a:prstGeom prst="rect">
            <a:avLst/>
          </a:prstGeom>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rmAutofit fontScale="75000" lnSpcReduction="20000"/>
          </a:bodyPr>
          <a:lstStyle>
            <a:lvl1pPr algn="l" defTabSz="914400" rtl="0" eaLnBrk="1" latinLnBrk="0" hangingPunct="1">
              <a:spcBef>
                <a:spcPct val="0"/>
              </a:spcBef>
              <a:buNone/>
              <a:defRPr sz="40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algn="ctr"/>
            <a:r>
              <a:rPr lang="en-US" sz="2800" b="1" i="1" dirty="0"/>
              <a:t>Student support and academic enrichment grant</a:t>
            </a:r>
            <a:endParaRPr lang="en-US" sz="1800" b="1" i="1" dirty="0"/>
          </a:p>
        </p:txBody>
      </p:sp>
    </p:spTree>
    <p:extLst>
      <p:ext uri="{BB962C8B-B14F-4D97-AF65-F5344CB8AC3E}">
        <p14:creationId xmlns:p14="http://schemas.microsoft.com/office/powerpoint/2010/main" val="900327669"/>
      </p:ext>
    </p:extLst>
  </p:cSld>
  <p:clrMapOvr>
    <a:masterClrMapping/>
  </p:clrMapOvr>
  <p:transition spd="slow">
    <p:wipe di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a:t>January 2022</a:t>
            </a:r>
          </a:p>
        </p:txBody>
      </p:sp>
      <p:sp>
        <p:nvSpPr>
          <p:cNvPr id="6" name="Slide Number Placeholder 5"/>
          <p:cNvSpPr>
            <a:spLocks noGrp="1"/>
          </p:cNvSpPr>
          <p:nvPr>
            <p:ph type="sldNum" sz="quarter" idx="12"/>
          </p:nvPr>
        </p:nvSpPr>
        <p:spPr/>
        <p:txBody>
          <a:bodyPr/>
          <a:lstStyle/>
          <a:p>
            <a:fld id="{8B029824-C0FE-4500-AD39-B628196C05B5}" type="slidenum">
              <a:rPr lang="en-US" smtClean="0"/>
              <a:t>43</a:t>
            </a:fld>
            <a:endParaRPr lang="en-US" dirty="0"/>
          </a:p>
        </p:txBody>
      </p:sp>
      <p:sp>
        <p:nvSpPr>
          <p:cNvPr id="8" name="TextBox 7"/>
          <p:cNvSpPr txBox="1"/>
          <p:nvPr/>
        </p:nvSpPr>
        <p:spPr>
          <a:xfrm>
            <a:off x="6534150" y="900666"/>
            <a:ext cx="1447800" cy="369332"/>
          </a:xfrm>
          <a:prstGeom prst="rect">
            <a:avLst/>
          </a:prstGeom>
          <a:noFill/>
        </p:spPr>
        <p:txBody>
          <a:bodyPr wrap="square" rtlCol="0">
            <a:spAutoFit/>
          </a:bodyPr>
          <a:lstStyle/>
          <a:p>
            <a:pPr algn="ctr"/>
            <a:r>
              <a:rPr lang="en-US" b="1" dirty="0">
                <a:solidFill>
                  <a:schemeClr val="bg1"/>
                </a:solidFill>
              </a:rPr>
              <a:t>$5.7M</a:t>
            </a:r>
          </a:p>
        </p:txBody>
      </p:sp>
      <p:sp>
        <p:nvSpPr>
          <p:cNvPr id="9" name="Right Arrow 8">
            <a:hlinkClick r:id="rId2" action="ppaction://hlinksldjump"/>
          </p:cNvPr>
          <p:cNvSpPr/>
          <p:nvPr/>
        </p:nvSpPr>
        <p:spPr>
          <a:xfrm>
            <a:off x="7378104" y="5957334"/>
            <a:ext cx="838200" cy="304800"/>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8C5CE81B-11D1-4BD1-AE10-EB3D4847F22A}"/>
              </a:ext>
            </a:extLst>
          </p:cNvPr>
          <p:cNvSpPr txBox="1">
            <a:spLocks/>
          </p:cNvSpPr>
          <p:nvPr/>
        </p:nvSpPr>
        <p:spPr>
          <a:xfrm>
            <a:off x="977304" y="717578"/>
            <a:ext cx="7239000" cy="545062"/>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fontScale="90000" lnSpcReduction="20000"/>
          </a:bodyPr>
          <a:lstStyle>
            <a:lvl1pPr algn="l" defTabSz="914400" rtl="0" eaLnBrk="1" latinLnBrk="0" hangingPunct="1">
              <a:spcBef>
                <a:spcPct val="0"/>
              </a:spcBef>
              <a:buNone/>
              <a:defRPr sz="40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en-US" b="1" dirty="0"/>
              <a:t>IDEA </a:t>
            </a:r>
            <a:r>
              <a:rPr lang="en-US" sz="2700" b="1" dirty="0"/>
              <a:t>611 &amp; 619 [Special Education]</a:t>
            </a:r>
          </a:p>
        </p:txBody>
      </p:sp>
      <p:sp>
        <p:nvSpPr>
          <p:cNvPr id="11" name="Content Placeholder 2">
            <a:extLst>
              <a:ext uri="{FF2B5EF4-FFF2-40B4-BE49-F238E27FC236}">
                <a16:creationId xmlns:a16="http://schemas.microsoft.com/office/drawing/2014/main" id="{0E6274FA-E914-402E-A66F-7D202BF172CB}"/>
              </a:ext>
            </a:extLst>
          </p:cNvPr>
          <p:cNvSpPr txBox="1">
            <a:spLocks/>
          </p:cNvSpPr>
          <p:nvPr/>
        </p:nvSpPr>
        <p:spPr>
          <a:xfrm>
            <a:off x="982015" y="1719020"/>
            <a:ext cx="3733799" cy="4188417"/>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dk1"/>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dk1"/>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dk1"/>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dk1"/>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dk1"/>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dk1"/>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dk1"/>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dk1"/>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dk1"/>
                </a:solidFill>
                <a:latin typeface="+mn-lt"/>
                <a:ea typeface="+mn-ea"/>
                <a:cs typeface="+mn-cs"/>
              </a:defRPr>
            </a:lvl9pPr>
          </a:lstStyle>
          <a:p>
            <a:r>
              <a:rPr lang="en-US" sz="1500" b="1" dirty="0">
                <a:solidFill>
                  <a:schemeClr val="tx2"/>
                </a:solidFill>
              </a:rPr>
              <a:t>Transition Center Services</a:t>
            </a:r>
          </a:p>
          <a:p>
            <a:r>
              <a:rPr lang="en-US" sz="1500" b="1" dirty="0">
                <a:solidFill>
                  <a:schemeClr val="tx2"/>
                </a:solidFill>
              </a:rPr>
              <a:t>Special Education Ombudsman</a:t>
            </a:r>
          </a:p>
          <a:p>
            <a:r>
              <a:rPr lang="en-US" sz="1500" b="1" dirty="0">
                <a:solidFill>
                  <a:schemeClr val="tx2"/>
                </a:solidFill>
              </a:rPr>
              <a:t>Skane: Special Education – PK Teachers and Paraprofessional</a:t>
            </a:r>
          </a:p>
          <a:p>
            <a:r>
              <a:rPr lang="en-US" sz="1500" b="1" dirty="0">
                <a:solidFill>
                  <a:schemeClr val="tx2"/>
                </a:solidFill>
              </a:rPr>
              <a:t>Special Education Assistants</a:t>
            </a:r>
          </a:p>
          <a:p>
            <a:r>
              <a:rPr lang="en-US" sz="1500" b="1" dirty="0">
                <a:solidFill>
                  <a:schemeClr val="tx2"/>
                </a:solidFill>
              </a:rPr>
              <a:t>Therapeutic Support Facilitators (TSF)</a:t>
            </a:r>
          </a:p>
          <a:p>
            <a:r>
              <a:rPr lang="en-US" sz="1500" b="1" dirty="0">
                <a:solidFill>
                  <a:schemeClr val="tx2"/>
                </a:solidFill>
              </a:rPr>
              <a:t>Behavior Support Trainer</a:t>
            </a:r>
          </a:p>
          <a:p>
            <a:r>
              <a:rPr lang="en-US" sz="1500" b="1" dirty="0">
                <a:solidFill>
                  <a:schemeClr val="tx2"/>
                </a:solidFill>
              </a:rPr>
              <a:t>Recreation Therapist</a:t>
            </a:r>
          </a:p>
          <a:p>
            <a:r>
              <a:rPr lang="en-US" sz="1500" b="1" dirty="0">
                <a:solidFill>
                  <a:schemeClr val="tx2"/>
                </a:solidFill>
              </a:rPr>
              <a:t>Certified Nursing Assistant</a:t>
            </a:r>
          </a:p>
          <a:p>
            <a:r>
              <a:rPr lang="en-US" sz="1500" b="1" dirty="0">
                <a:solidFill>
                  <a:schemeClr val="tx2"/>
                </a:solidFill>
              </a:rPr>
              <a:t>PPT and evaluation support</a:t>
            </a:r>
          </a:p>
          <a:p>
            <a:r>
              <a:rPr lang="en-US" sz="1500" b="1" dirty="0">
                <a:solidFill>
                  <a:schemeClr val="tx2"/>
                </a:solidFill>
              </a:rPr>
              <a:t>Substitute SPED Para Services</a:t>
            </a:r>
          </a:p>
          <a:p>
            <a:r>
              <a:rPr lang="en-US" sz="1500" b="1" dirty="0">
                <a:solidFill>
                  <a:schemeClr val="tx2"/>
                </a:solidFill>
              </a:rPr>
              <a:t>Assistive Technology</a:t>
            </a:r>
          </a:p>
          <a:p>
            <a:r>
              <a:rPr lang="en-US" sz="1500" b="1" dirty="0">
                <a:solidFill>
                  <a:schemeClr val="tx2"/>
                </a:solidFill>
              </a:rPr>
              <a:t>Special Education Classes – instructional materials and services</a:t>
            </a:r>
          </a:p>
          <a:p>
            <a:r>
              <a:rPr lang="en-US" sz="1500" b="1" dirty="0"/>
              <a:t>CPI classes – instructional materials</a:t>
            </a:r>
          </a:p>
        </p:txBody>
      </p:sp>
      <p:sp>
        <p:nvSpPr>
          <p:cNvPr id="12" name="Content Placeholder 2">
            <a:extLst>
              <a:ext uri="{FF2B5EF4-FFF2-40B4-BE49-F238E27FC236}">
                <a16:creationId xmlns:a16="http://schemas.microsoft.com/office/drawing/2014/main" id="{57227F97-86DE-42E4-8F13-DE7A887926BE}"/>
              </a:ext>
            </a:extLst>
          </p:cNvPr>
          <p:cNvSpPr txBox="1">
            <a:spLocks/>
          </p:cNvSpPr>
          <p:nvPr/>
        </p:nvSpPr>
        <p:spPr>
          <a:xfrm>
            <a:off x="4756811" y="1719020"/>
            <a:ext cx="3411829" cy="4188417"/>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endParaRPr lang="en-US" sz="1350" b="1" dirty="0"/>
          </a:p>
        </p:txBody>
      </p:sp>
      <p:sp>
        <p:nvSpPr>
          <p:cNvPr id="13" name="TextBox 12">
            <a:extLst>
              <a:ext uri="{FF2B5EF4-FFF2-40B4-BE49-F238E27FC236}">
                <a16:creationId xmlns:a16="http://schemas.microsoft.com/office/drawing/2014/main" id="{B667B0B6-5252-4A55-B20A-2DF92DD1EC43}"/>
              </a:ext>
            </a:extLst>
          </p:cNvPr>
          <p:cNvSpPr txBox="1"/>
          <p:nvPr/>
        </p:nvSpPr>
        <p:spPr>
          <a:xfrm>
            <a:off x="5590210" y="1905000"/>
            <a:ext cx="1733550" cy="58477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1600" b="1" dirty="0"/>
              <a:t>IDEA 611: K-12 </a:t>
            </a:r>
          </a:p>
          <a:p>
            <a:r>
              <a:rPr lang="en-US" sz="1600" b="1" dirty="0"/>
              <a:t>IDEA 619: PK</a:t>
            </a:r>
          </a:p>
        </p:txBody>
      </p:sp>
      <p:sp>
        <p:nvSpPr>
          <p:cNvPr id="14" name="Title 1">
            <a:extLst>
              <a:ext uri="{FF2B5EF4-FFF2-40B4-BE49-F238E27FC236}">
                <a16:creationId xmlns:a16="http://schemas.microsoft.com/office/drawing/2014/main" id="{FAA04AE5-B8BE-4207-BD51-C88A96F24881}"/>
              </a:ext>
            </a:extLst>
          </p:cNvPr>
          <p:cNvSpPr txBox="1">
            <a:spLocks/>
          </p:cNvSpPr>
          <p:nvPr/>
        </p:nvSpPr>
        <p:spPr>
          <a:xfrm>
            <a:off x="977304" y="1294190"/>
            <a:ext cx="7256172" cy="369332"/>
          </a:xfrm>
          <a:prstGeom prst="rect">
            <a:avLst/>
          </a:prstGeom>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rmAutofit fontScale="75000" lnSpcReduction="20000"/>
          </a:bodyPr>
          <a:lstStyle>
            <a:lvl1pPr algn="l" defTabSz="914400" rtl="0" eaLnBrk="1" latinLnBrk="0" hangingPunct="1">
              <a:spcBef>
                <a:spcPct val="0"/>
              </a:spcBef>
              <a:buNone/>
              <a:defRPr sz="40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en-US" sz="2800" b="1" i="1" dirty="0"/>
              <a:t>Federal funding for the education of children with disabilities</a:t>
            </a:r>
            <a:endParaRPr lang="en-US" sz="1800" b="1" i="1" dirty="0"/>
          </a:p>
        </p:txBody>
      </p:sp>
      <p:sp>
        <p:nvSpPr>
          <p:cNvPr id="15" name="TextBox 14">
            <a:extLst>
              <a:ext uri="{FF2B5EF4-FFF2-40B4-BE49-F238E27FC236}">
                <a16:creationId xmlns:a16="http://schemas.microsoft.com/office/drawing/2014/main" id="{6929AE5D-BABF-49DE-A9FE-DF69036D9DD9}"/>
              </a:ext>
            </a:extLst>
          </p:cNvPr>
          <p:cNvSpPr txBox="1"/>
          <p:nvPr/>
        </p:nvSpPr>
        <p:spPr>
          <a:xfrm>
            <a:off x="7160217" y="775334"/>
            <a:ext cx="968188" cy="369332"/>
          </a:xfrm>
          <a:prstGeom prst="rect">
            <a:avLst/>
          </a:prstGeom>
          <a:noFill/>
        </p:spPr>
        <p:txBody>
          <a:bodyPr wrap="square" rtlCol="0">
            <a:spAutoFit/>
          </a:bodyPr>
          <a:lstStyle/>
          <a:p>
            <a:pPr algn="ctr"/>
            <a:r>
              <a:rPr lang="en-US" b="1" dirty="0">
                <a:solidFill>
                  <a:schemeClr val="bg1"/>
                </a:solidFill>
              </a:rPr>
              <a:t>$5.7M</a:t>
            </a:r>
          </a:p>
        </p:txBody>
      </p:sp>
    </p:spTree>
    <p:extLst>
      <p:ext uri="{BB962C8B-B14F-4D97-AF65-F5344CB8AC3E}">
        <p14:creationId xmlns:p14="http://schemas.microsoft.com/office/powerpoint/2010/main" val="2752432989"/>
      </p:ext>
    </p:extLst>
  </p:cSld>
  <p:clrMapOvr>
    <a:masterClrMapping/>
  </p:clrMapOvr>
  <p:transition spd="slow">
    <p:wipe di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MJSDI\AppData\Local\Microsoft\Windows\INetCache\Content.MSO\F0AC4B95.tmp">
            <a:extLst>
              <a:ext uri="{FF2B5EF4-FFF2-40B4-BE49-F238E27FC236}">
                <a16:creationId xmlns:a16="http://schemas.microsoft.com/office/drawing/2014/main" id="{B46C3FA4-61D3-4AB1-B007-7FE977E0330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499238" y="1187742"/>
            <a:ext cx="2103120" cy="2103120"/>
          </a:xfrm>
          <a:prstGeom prst="rect">
            <a:avLst/>
          </a:prstGeom>
          <a:noFill/>
          <a:ln>
            <a:noFill/>
          </a:ln>
        </p:spPr>
      </p:pic>
      <p:sp>
        <p:nvSpPr>
          <p:cNvPr id="2" name="Date Placeholder 1"/>
          <p:cNvSpPr>
            <a:spLocks noGrp="1"/>
          </p:cNvSpPr>
          <p:nvPr>
            <p:ph type="dt" sz="half" idx="10"/>
          </p:nvPr>
        </p:nvSpPr>
        <p:spPr/>
        <p:txBody>
          <a:bodyPr/>
          <a:lstStyle/>
          <a:p>
            <a:r>
              <a:rPr lang="en-US" dirty="0"/>
              <a:t>January 2022</a:t>
            </a:r>
          </a:p>
        </p:txBody>
      </p:sp>
      <p:sp>
        <p:nvSpPr>
          <p:cNvPr id="3" name="Slide Number Placeholder 2"/>
          <p:cNvSpPr>
            <a:spLocks noGrp="1"/>
          </p:cNvSpPr>
          <p:nvPr>
            <p:ph type="sldNum" sz="quarter" idx="12"/>
          </p:nvPr>
        </p:nvSpPr>
        <p:spPr/>
        <p:txBody>
          <a:bodyPr/>
          <a:lstStyle/>
          <a:p>
            <a:fld id="{8B029824-C0FE-4500-AD39-B628196C05B5}" type="slidenum">
              <a:rPr lang="en-US" smtClean="0"/>
              <a:t>44</a:t>
            </a:fld>
            <a:endParaRPr lang="en-US" dirty="0"/>
          </a:p>
        </p:txBody>
      </p:sp>
      <p:sp>
        <p:nvSpPr>
          <p:cNvPr id="4" name="TextBox 3"/>
          <p:cNvSpPr txBox="1"/>
          <p:nvPr/>
        </p:nvSpPr>
        <p:spPr>
          <a:xfrm>
            <a:off x="855098" y="693429"/>
            <a:ext cx="7391400" cy="584775"/>
          </a:xfrm>
          <a:prstGeom prst="rect">
            <a:avLst/>
          </a:prstGeom>
          <a:scene3d>
            <a:camera prst="orthographicFront"/>
            <a:lightRig rig="threePt" dir="t"/>
          </a:scene3d>
          <a:sp3d>
            <a:bevelT w="152400" h="50800" prst="softRound"/>
          </a:sp3d>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US" sz="3200" b="1" dirty="0"/>
              <a:t>Bridgeport Public Schools</a:t>
            </a:r>
          </a:p>
        </p:txBody>
      </p:sp>
      <p:sp>
        <p:nvSpPr>
          <p:cNvPr id="6" name="Rectangle 5">
            <a:extLst>
              <a:ext uri="{FF2B5EF4-FFF2-40B4-BE49-F238E27FC236}">
                <a16:creationId xmlns:a16="http://schemas.microsoft.com/office/drawing/2014/main" id="{90506BC0-4B3A-4D77-A26C-E81B16FD3523}"/>
              </a:ext>
            </a:extLst>
          </p:cNvPr>
          <p:cNvSpPr/>
          <p:nvPr/>
        </p:nvSpPr>
        <p:spPr>
          <a:xfrm>
            <a:off x="1045598" y="3256151"/>
            <a:ext cx="7200900" cy="1077218"/>
          </a:xfrm>
          <a:prstGeom prst="rect">
            <a:avLst/>
          </a:prstGeom>
          <a:ln w="28575"/>
          <a:scene3d>
            <a:camera prst="orthographicFront"/>
            <a:lightRig rig="threePt" dir="t"/>
          </a:scene3d>
          <a:sp3d>
            <a:bevelT w="114300" prst="artDeco"/>
          </a:sp3d>
        </p:spPr>
        <p:style>
          <a:lnRef idx="2">
            <a:schemeClr val="accent6"/>
          </a:lnRef>
          <a:fillRef idx="1">
            <a:schemeClr val="lt1"/>
          </a:fillRef>
          <a:effectRef idx="0">
            <a:schemeClr val="accent6"/>
          </a:effectRef>
          <a:fontRef idx="minor">
            <a:schemeClr val="dk1"/>
          </a:fontRef>
        </p:style>
        <p:txBody>
          <a:bodyPr wrap="square" anchor="ctr">
            <a:spAutoFit/>
          </a:bodyPr>
          <a:lstStyle/>
          <a:p>
            <a:pPr algn="ctr"/>
            <a:r>
              <a:rPr lang="en-US" sz="3200" b="1" dirty="0">
                <a:solidFill>
                  <a:srgbClr val="339966"/>
                </a:solidFill>
                <a:cs typeface="Times New Roman" panose="02020603050405020304" pitchFamily="18" charset="0"/>
              </a:rPr>
              <a:t>FOUNDATIONAL PILLARS</a:t>
            </a:r>
          </a:p>
          <a:p>
            <a:pPr algn="ctr"/>
            <a:r>
              <a:rPr lang="en-US" sz="3200" b="1" dirty="0">
                <a:solidFill>
                  <a:srgbClr val="339966"/>
                </a:solidFill>
                <a:cs typeface="Times New Roman" panose="02020603050405020304" pitchFamily="18" charset="0"/>
              </a:rPr>
              <a:t>OF EXCELLENCE</a:t>
            </a:r>
            <a:endParaRPr lang="en-US" b="1" dirty="0">
              <a:cs typeface="Times New Roman" panose="02020603050405020304" pitchFamily="18" charset="0"/>
            </a:endParaRPr>
          </a:p>
        </p:txBody>
      </p:sp>
      <p:graphicFrame>
        <p:nvGraphicFramePr>
          <p:cNvPr id="7" name="Diagram 6">
            <a:extLst>
              <a:ext uri="{FF2B5EF4-FFF2-40B4-BE49-F238E27FC236}">
                <a16:creationId xmlns:a16="http://schemas.microsoft.com/office/drawing/2014/main" id="{BCA61A1D-75E3-4354-995D-4E5A4FAD5C53}"/>
              </a:ext>
            </a:extLst>
          </p:cNvPr>
          <p:cNvGraphicFramePr/>
          <p:nvPr>
            <p:extLst>
              <p:ext uri="{D42A27DB-BD31-4B8C-83A1-F6EECF244321}">
                <p14:modId xmlns:p14="http://schemas.microsoft.com/office/powerpoint/2010/main" val="957449190"/>
              </p:ext>
            </p:extLst>
          </p:nvPr>
        </p:nvGraphicFramePr>
        <p:xfrm>
          <a:off x="1331348" y="4267200"/>
          <a:ext cx="6629400" cy="14278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ctangle 10">
            <a:extLst>
              <a:ext uri="{FF2B5EF4-FFF2-40B4-BE49-F238E27FC236}">
                <a16:creationId xmlns:a16="http://schemas.microsoft.com/office/drawing/2014/main" id="{90506BC0-4B3A-4D77-A26C-E81B16FD3523}"/>
              </a:ext>
            </a:extLst>
          </p:cNvPr>
          <p:cNvSpPr/>
          <p:nvPr/>
        </p:nvSpPr>
        <p:spPr>
          <a:xfrm>
            <a:off x="1045598" y="5698065"/>
            <a:ext cx="7200900" cy="584775"/>
          </a:xfrm>
          <a:prstGeom prst="rect">
            <a:avLst/>
          </a:prstGeom>
          <a:ln>
            <a:solidFill>
              <a:srgbClr val="A50021"/>
            </a:solidFill>
          </a:ln>
          <a:scene3d>
            <a:camera prst="orthographicFront">
              <a:rot lat="0" lon="0" rev="0"/>
            </a:camera>
            <a:lightRig rig="threePt" dir="tl">
              <a:rot lat="0" lon="0" rev="20400000"/>
            </a:lightRig>
          </a:scene3d>
          <a:sp3d contourW="15875" prstMaterial="metal">
            <a:bevelT w="101600" h="25400" prst="artDeco"/>
            <a:contourClr>
              <a:schemeClr val="accent2">
                <a:shade val="30000"/>
              </a:schemeClr>
            </a:contourClr>
          </a:sp3d>
        </p:spPr>
        <p:style>
          <a:lnRef idx="0">
            <a:schemeClr val="accent2"/>
          </a:lnRef>
          <a:fillRef idx="3">
            <a:schemeClr val="accent2"/>
          </a:fillRef>
          <a:effectRef idx="3">
            <a:schemeClr val="accent2"/>
          </a:effectRef>
          <a:fontRef idx="minor">
            <a:schemeClr val="lt1"/>
          </a:fontRef>
        </p:style>
        <p:txBody>
          <a:bodyPr wrap="square" anchor="ctr">
            <a:spAutoFit/>
          </a:bodyPr>
          <a:lstStyle/>
          <a:p>
            <a:pPr algn="ctr"/>
            <a:r>
              <a:rPr lang="en-US" sz="3200" b="1" dirty="0">
                <a:solidFill>
                  <a:schemeClr val="bg1"/>
                </a:solidFill>
                <a:cs typeface="Times New Roman" panose="02020603050405020304" pitchFamily="18" charset="0"/>
              </a:rPr>
              <a:t>FISCAL RESOURCES</a:t>
            </a:r>
            <a:endParaRPr lang="en-US"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3889627711"/>
      </p:ext>
    </p:extLst>
  </p:cSld>
  <p:clrMapOvr>
    <a:masterClrMapping/>
  </p:clrMapOvr>
  <p:transition spd="slow">
    <p:wipe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January 2022</a:t>
            </a:r>
          </a:p>
        </p:txBody>
      </p:sp>
      <p:sp>
        <p:nvSpPr>
          <p:cNvPr id="3" name="Slide Number Placeholder 2"/>
          <p:cNvSpPr>
            <a:spLocks noGrp="1"/>
          </p:cNvSpPr>
          <p:nvPr>
            <p:ph type="sldNum" sz="quarter" idx="12"/>
          </p:nvPr>
        </p:nvSpPr>
        <p:spPr/>
        <p:txBody>
          <a:bodyPr/>
          <a:lstStyle/>
          <a:p>
            <a:fld id="{8B029824-C0FE-4500-AD39-B628196C05B5}" type="slidenum">
              <a:rPr lang="en-US" smtClean="0"/>
              <a:t>5</a:t>
            </a:fld>
            <a:endParaRPr lang="en-US" dirty="0"/>
          </a:p>
        </p:txBody>
      </p:sp>
      <p:sp>
        <p:nvSpPr>
          <p:cNvPr id="4" name="Title 1"/>
          <p:cNvSpPr txBox="1">
            <a:spLocks/>
          </p:cNvSpPr>
          <p:nvPr/>
        </p:nvSpPr>
        <p:spPr>
          <a:xfrm>
            <a:off x="907959" y="717842"/>
            <a:ext cx="7315200" cy="505293"/>
          </a:xfrm>
          <a:prstGeom prst="rect">
            <a:avLst/>
          </a:prstGeom>
        </p:spPr>
        <p:style>
          <a:lnRef idx="0">
            <a:schemeClr val="accent2"/>
          </a:lnRef>
          <a:fillRef idx="3">
            <a:schemeClr val="accent2"/>
          </a:fillRef>
          <a:effectRef idx="3">
            <a:schemeClr val="accent2"/>
          </a:effectRef>
          <a:fontRef idx="minor">
            <a:schemeClr val="lt1"/>
          </a:fontRef>
        </p:style>
        <p:txBody>
          <a:bodyPr anchor="ctr">
            <a:normAutofit fontScale="82500" lnSpcReduction="20000"/>
          </a:bodyPr>
          <a:lstStyle>
            <a:lvl1pPr algn="l" defTabSz="914400" rtl="0" eaLnBrk="1" latinLnBrk="0" hangingPunct="1">
              <a:spcBef>
                <a:spcPct val="0"/>
              </a:spcBef>
              <a:buNone/>
              <a:defRPr sz="40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en-US" b="1" dirty="0"/>
              <a:t>DISTRICT ENROLLMENT</a:t>
            </a:r>
          </a:p>
        </p:txBody>
      </p:sp>
      <p:sp>
        <p:nvSpPr>
          <p:cNvPr id="16" name="TextBox 15">
            <a:extLst>
              <a:ext uri="{FF2B5EF4-FFF2-40B4-BE49-F238E27FC236}">
                <a16:creationId xmlns:a16="http://schemas.microsoft.com/office/drawing/2014/main" id="{6B28787C-70EA-442F-B778-4283252EDDF3}"/>
              </a:ext>
            </a:extLst>
          </p:cNvPr>
          <p:cNvSpPr txBox="1"/>
          <p:nvPr/>
        </p:nvSpPr>
        <p:spPr>
          <a:xfrm>
            <a:off x="920839" y="1257779"/>
            <a:ext cx="7302320" cy="307777"/>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1400" b="1" dirty="0"/>
              <a:t>38 Schools: 29 Elementary/Middle + 7 High School + Aquaculture + Bridgeport Learning Center</a:t>
            </a:r>
          </a:p>
        </p:txBody>
      </p:sp>
      <p:graphicFrame>
        <p:nvGraphicFramePr>
          <p:cNvPr id="18" name="Table 18">
            <a:extLst>
              <a:ext uri="{FF2B5EF4-FFF2-40B4-BE49-F238E27FC236}">
                <a16:creationId xmlns:a16="http://schemas.microsoft.com/office/drawing/2014/main" id="{E34C9429-E295-49DF-A38E-1FD2471EB63D}"/>
              </a:ext>
            </a:extLst>
          </p:cNvPr>
          <p:cNvGraphicFramePr>
            <a:graphicFrameLocks noGrp="1"/>
          </p:cNvGraphicFramePr>
          <p:nvPr>
            <p:extLst>
              <p:ext uri="{D42A27DB-BD31-4B8C-83A1-F6EECF244321}">
                <p14:modId xmlns:p14="http://schemas.microsoft.com/office/powerpoint/2010/main" val="2907530768"/>
              </p:ext>
            </p:extLst>
          </p:nvPr>
        </p:nvGraphicFramePr>
        <p:xfrm>
          <a:off x="2286000" y="5029200"/>
          <a:ext cx="4336958" cy="1230084"/>
        </p:xfrm>
        <a:graphic>
          <a:graphicData uri="http://schemas.openxmlformats.org/drawingml/2006/table">
            <a:tbl>
              <a:tblPr firstRow="1">
                <a:tableStyleId>{F5AB1C69-6EDB-4FF4-983F-18BD219EF322}</a:tableStyleId>
              </a:tblPr>
              <a:tblGrid>
                <a:gridCol w="756157">
                  <a:extLst>
                    <a:ext uri="{9D8B030D-6E8A-4147-A177-3AD203B41FA5}">
                      <a16:colId xmlns:a16="http://schemas.microsoft.com/office/drawing/2014/main" val="3720662840"/>
                    </a:ext>
                  </a:extLst>
                </a:gridCol>
                <a:gridCol w="730776">
                  <a:extLst>
                    <a:ext uri="{9D8B030D-6E8A-4147-A177-3AD203B41FA5}">
                      <a16:colId xmlns:a16="http://schemas.microsoft.com/office/drawing/2014/main" val="2135421616"/>
                    </a:ext>
                  </a:extLst>
                </a:gridCol>
                <a:gridCol w="657698">
                  <a:extLst>
                    <a:ext uri="{9D8B030D-6E8A-4147-A177-3AD203B41FA5}">
                      <a16:colId xmlns:a16="http://schemas.microsoft.com/office/drawing/2014/main" val="3504814338"/>
                    </a:ext>
                  </a:extLst>
                </a:gridCol>
                <a:gridCol w="720861">
                  <a:extLst>
                    <a:ext uri="{9D8B030D-6E8A-4147-A177-3AD203B41FA5}">
                      <a16:colId xmlns:a16="http://schemas.microsoft.com/office/drawing/2014/main" val="2950420464"/>
                    </a:ext>
                  </a:extLst>
                </a:gridCol>
                <a:gridCol w="785666">
                  <a:extLst>
                    <a:ext uri="{9D8B030D-6E8A-4147-A177-3AD203B41FA5}">
                      <a16:colId xmlns:a16="http://schemas.microsoft.com/office/drawing/2014/main" val="848969418"/>
                    </a:ext>
                  </a:extLst>
                </a:gridCol>
                <a:gridCol w="685800">
                  <a:extLst>
                    <a:ext uri="{9D8B030D-6E8A-4147-A177-3AD203B41FA5}">
                      <a16:colId xmlns:a16="http://schemas.microsoft.com/office/drawing/2014/main" val="4091400232"/>
                    </a:ext>
                  </a:extLst>
                </a:gridCol>
              </a:tblGrid>
              <a:tr h="321695">
                <a:tc>
                  <a:txBody>
                    <a:bodyPr/>
                    <a:lstStyle/>
                    <a:p>
                      <a:pPr algn="ctr"/>
                      <a:r>
                        <a:rPr lang="en-US" sz="1200" b="1" dirty="0"/>
                        <a:t>Students</a:t>
                      </a:r>
                    </a:p>
                  </a:txBody>
                  <a:tcPr>
                    <a:cell3D prstMaterial="dkEdge">
                      <a:bevel w="50800" prst="hardEdge"/>
                      <a:lightRig rig="flood" dir="t"/>
                    </a:cell3D>
                  </a:tcPr>
                </a:tc>
                <a:tc>
                  <a:txBody>
                    <a:bodyPr/>
                    <a:lstStyle/>
                    <a:p>
                      <a:pPr algn="ctr"/>
                      <a:r>
                        <a:rPr lang="en-US" sz="1200" b="1" dirty="0"/>
                        <a:t>10-1-20</a:t>
                      </a:r>
                    </a:p>
                  </a:txBody>
                  <a:tcPr>
                    <a:cell3D prstMaterial="dkEdge">
                      <a:bevel w="50800" prst="hardEdge"/>
                      <a:lightRig rig="flood" dir="t"/>
                    </a:cell3D>
                  </a:tcPr>
                </a:tc>
                <a:tc>
                  <a:txBody>
                    <a:bodyPr/>
                    <a:lstStyle/>
                    <a:p>
                      <a:pPr algn="ctr"/>
                      <a:r>
                        <a:rPr lang="en-US" sz="1200" b="1" dirty="0"/>
                        <a:t>%</a:t>
                      </a:r>
                    </a:p>
                  </a:txBody>
                  <a:tcPr>
                    <a:cell3D prstMaterial="dkEdge">
                      <a:bevel w="50800" prst="hardEdge"/>
                      <a:lightRig rig="flood" dir="t"/>
                    </a:cell3D>
                  </a:tcPr>
                </a:tc>
                <a:tc>
                  <a:txBody>
                    <a:bodyPr/>
                    <a:lstStyle/>
                    <a:p>
                      <a:pPr algn="ctr"/>
                      <a:r>
                        <a:rPr lang="en-US" sz="1200" b="1" dirty="0"/>
                        <a:t>10-1-21</a:t>
                      </a:r>
                    </a:p>
                  </a:txBody>
                  <a:tcPr>
                    <a:cell3D prstMaterial="dkEdge">
                      <a:bevel w="50800" prst="hardEdge"/>
                      <a:lightRig rig="flood" dir="t"/>
                    </a:cell3D>
                  </a:tcPr>
                </a:tc>
                <a:tc>
                  <a:txBody>
                    <a:bodyPr/>
                    <a:lstStyle/>
                    <a:p>
                      <a:pPr algn="ctr"/>
                      <a:r>
                        <a:rPr lang="en-US" sz="1200" b="1" dirty="0"/>
                        <a:t>%</a:t>
                      </a:r>
                    </a:p>
                  </a:txBody>
                  <a:tcPr>
                    <a:cell3D prstMaterial="dkEdge">
                      <a:bevel w="50800" prst="hardEdge"/>
                      <a:lightRig rig="flood" dir="t"/>
                    </a:cell3D>
                  </a:tcPr>
                </a:tc>
                <a:tc>
                  <a:txBody>
                    <a:bodyPr/>
                    <a:lstStyle/>
                    <a:p>
                      <a:pPr algn="ctr"/>
                      <a:r>
                        <a:rPr lang="en-US" sz="1050" b="1" dirty="0"/>
                        <a:t>Change</a:t>
                      </a:r>
                      <a:endParaRPr lang="en-US" sz="1200" b="1" dirty="0"/>
                    </a:p>
                  </a:txBody>
                  <a:tcPr>
                    <a:cell3D prstMaterial="dkEdge">
                      <a:bevel w="50800" prst="hardEdge"/>
                      <a:lightRig rig="flood" dir="t"/>
                    </a:cell3D>
                  </a:tcPr>
                </a:tc>
                <a:extLst>
                  <a:ext uri="{0D108BD9-81ED-4DB2-BD59-A6C34878D82A}">
                    <a16:rowId xmlns:a16="http://schemas.microsoft.com/office/drawing/2014/main" val="1209989367"/>
                  </a:ext>
                </a:extLst>
              </a:tr>
              <a:tr h="283291">
                <a:tc>
                  <a:txBody>
                    <a:bodyPr/>
                    <a:lstStyle/>
                    <a:p>
                      <a:r>
                        <a:rPr lang="en-US" sz="1200" b="1" dirty="0"/>
                        <a:t>ALL</a:t>
                      </a:r>
                    </a:p>
                  </a:txBody>
                  <a:tcPr>
                    <a:cell3D prstMaterial="dkEdge">
                      <a:bevel w="50800" prst="hardEdge"/>
                      <a:lightRig rig="flood" dir="t"/>
                    </a:cell3D>
                  </a:tcPr>
                </a:tc>
                <a:tc>
                  <a:txBody>
                    <a:bodyPr/>
                    <a:lstStyle/>
                    <a:p>
                      <a:r>
                        <a:rPr lang="en-US" sz="1200" b="1" dirty="0"/>
                        <a:t>19,330</a:t>
                      </a:r>
                    </a:p>
                  </a:txBody>
                  <a:tcPr>
                    <a:cell3D prstMaterial="dkEdge">
                      <a:bevel w="50800" prst="hardEdge"/>
                      <a:lightRig rig="flood" dir="t"/>
                    </a:cell3D>
                  </a:tcPr>
                </a:tc>
                <a:tc>
                  <a:txBody>
                    <a:bodyPr/>
                    <a:lstStyle/>
                    <a:p>
                      <a:endParaRPr lang="en-US" sz="1200" b="1" dirty="0"/>
                    </a:p>
                  </a:txBody>
                  <a:tcPr>
                    <a:cell3D prstMaterial="dkEdge">
                      <a:bevel w="50800" prst="hardEdge"/>
                      <a:lightRig rig="flood" dir="t"/>
                    </a:cell3D>
                  </a:tcPr>
                </a:tc>
                <a:tc>
                  <a:txBody>
                    <a:bodyPr/>
                    <a:lstStyle/>
                    <a:p>
                      <a:r>
                        <a:rPr lang="en-US" sz="1200" b="1" dirty="0"/>
                        <a:t>19,049</a:t>
                      </a:r>
                    </a:p>
                  </a:txBody>
                  <a:tcPr>
                    <a:cell3D prstMaterial="dkEdge">
                      <a:bevel w="50800" prst="hardEdge"/>
                      <a:lightRig rig="flood" dir="t"/>
                    </a:cell3D>
                  </a:tcPr>
                </a:tc>
                <a:tc>
                  <a:txBody>
                    <a:bodyPr/>
                    <a:lstStyle/>
                    <a:p>
                      <a:endParaRPr lang="en-US" sz="1200" b="1" dirty="0"/>
                    </a:p>
                  </a:txBody>
                  <a:tcPr>
                    <a:cell3D prstMaterial="dkEdge">
                      <a:bevel w="50800" prst="hardEdge"/>
                      <a:lightRig rig="flood" dir="t"/>
                    </a:cell3D>
                  </a:tcPr>
                </a:tc>
                <a:tc>
                  <a:txBody>
                    <a:bodyPr/>
                    <a:lstStyle/>
                    <a:p>
                      <a:pPr algn="ctr"/>
                      <a:r>
                        <a:rPr lang="en-US" sz="1200" b="1" dirty="0"/>
                        <a:t>-281</a:t>
                      </a:r>
                    </a:p>
                  </a:txBody>
                  <a:tcPr>
                    <a:cell3D prstMaterial="dkEdge">
                      <a:bevel w="50800" prst="hardEdge"/>
                      <a:lightRig rig="flood" dir="t"/>
                    </a:cell3D>
                  </a:tcPr>
                </a:tc>
                <a:extLst>
                  <a:ext uri="{0D108BD9-81ED-4DB2-BD59-A6C34878D82A}">
                    <a16:rowId xmlns:a16="http://schemas.microsoft.com/office/drawing/2014/main" val="115739787"/>
                  </a:ext>
                </a:extLst>
              </a:tr>
              <a:tr h="283291">
                <a:tc>
                  <a:txBody>
                    <a:bodyPr/>
                    <a:lstStyle/>
                    <a:p>
                      <a:r>
                        <a:rPr lang="en-US" sz="1200" b="1" dirty="0">
                          <a:solidFill>
                            <a:srgbClr val="0070C0"/>
                          </a:solidFill>
                        </a:rPr>
                        <a:t>SPED</a:t>
                      </a:r>
                    </a:p>
                  </a:txBody>
                  <a:tcPr>
                    <a:cell3D prstMaterial="dkEdge">
                      <a:bevel w="50800" prst="hardEdge"/>
                      <a:lightRig rig="flood" dir="t"/>
                    </a:cell3D>
                  </a:tcPr>
                </a:tc>
                <a:tc>
                  <a:txBody>
                    <a:bodyPr/>
                    <a:lstStyle/>
                    <a:p>
                      <a:r>
                        <a:rPr lang="en-US" sz="1200" b="1" dirty="0"/>
                        <a:t>3,449</a:t>
                      </a:r>
                    </a:p>
                  </a:txBody>
                  <a:tcPr>
                    <a:cell3D prstMaterial="dkEdge">
                      <a:bevel w="50800" prst="hardEdge"/>
                      <a:lightRig rig="flood" dir="t"/>
                    </a:cell3D>
                  </a:tcPr>
                </a:tc>
                <a:tc>
                  <a:txBody>
                    <a:bodyPr/>
                    <a:lstStyle/>
                    <a:p>
                      <a:r>
                        <a:rPr lang="en-US" sz="1200" b="1" dirty="0"/>
                        <a:t>17.84%</a:t>
                      </a:r>
                    </a:p>
                  </a:txBody>
                  <a:tcPr>
                    <a:cell3D prstMaterial="dkEdge">
                      <a:bevel w="50800" prst="hardEdge"/>
                      <a:lightRig rig="flood" dir="t"/>
                    </a:cell3D>
                  </a:tcPr>
                </a:tc>
                <a:tc>
                  <a:txBody>
                    <a:bodyPr/>
                    <a:lstStyle/>
                    <a:p>
                      <a:r>
                        <a:rPr lang="en-US" sz="1200" b="1" dirty="0">
                          <a:solidFill>
                            <a:srgbClr val="0070C0"/>
                          </a:solidFill>
                        </a:rPr>
                        <a:t> 3,473</a:t>
                      </a:r>
                    </a:p>
                  </a:txBody>
                  <a:tcPr>
                    <a:cell3D prstMaterial="dkEdge">
                      <a:bevel w="50800" prst="hardEdge"/>
                      <a:lightRig rig="flood" dir="t"/>
                    </a:cell3D>
                  </a:tcPr>
                </a:tc>
                <a:tc>
                  <a:txBody>
                    <a:bodyPr/>
                    <a:lstStyle/>
                    <a:p>
                      <a:r>
                        <a:rPr lang="en-US" sz="1200" b="1" dirty="0">
                          <a:solidFill>
                            <a:srgbClr val="0070C0"/>
                          </a:solidFill>
                        </a:rPr>
                        <a:t>  18.23 %</a:t>
                      </a:r>
                    </a:p>
                  </a:txBody>
                  <a:tcPr>
                    <a:cell3D prstMaterial="dkEdge">
                      <a:bevel w="50800" prst="hardEdge"/>
                      <a:lightRig rig="flood" dir="t"/>
                    </a:cell3D>
                  </a:tcPr>
                </a:tc>
                <a:tc>
                  <a:txBody>
                    <a:bodyPr/>
                    <a:lstStyle/>
                    <a:p>
                      <a:pPr algn="ctr"/>
                      <a:r>
                        <a:rPr lang="en-US" sz="1200" b="1" dirty="0">
                          <a:solidFill>
                            <a:srgbClr val="0070C0"/>
                          </a:solidFill>
                        </a:rPr>
                        <a:t>+24</a:t>
                      </a:r>
                    </a:p>
                  </a:txBody>
                  <a:tcPr>
                    <a:cell3D prstMaterial="dkEdge">
                      <a:bevel w="50800" prst="hardEdge"/>
                      <a:lightRig rig="flood" dir="t"/>
                    </a:cell3D>
                  </a:tcPr>
                </a:tc>
                <a:extLst>
                  <a:ext uri="{0D108BD9-81ED-4DB2-BD59-A6C34878D82A}">
                    <a16:rowId xmlns:a16="http://schemas.microsoft.com/office/drawing/2014/main" val="1395402195"/>
                  </a:ext>
                </a:extLst>
              </a:tr>
              <a:tr h="341807">
                <a:tc>
                  <a:txBody>
                    <a:bodyPr/>
                    <a:lstStyle/>
                    <a:p>
                      <a:r>
                        <a:rPr lang="en-US" sz="1200" b="1" u="none" dirty="0">
                          <a:solidFill>
                            <a:srgbClr val="7030A0"/>
                          </a:solidFill>
                        </a:rPr>
                        <a:t>ELL</a:t>
                      </a:r>
                    </a:p>
                  </a:txBody>
                  <a:tcPr>
                    <a:cell3D prstMaterial="dkEdge">
                      <a:bevel w="50800" prst="hardEdge"/>
                      <a:lightRig rig="flood" dir="t"/>
                    </a:cell3D>
                  </a:tcPr>
                </a:tc>
                <a:tc>
                  <a:txBody>
                    <a:bodyPr/>
                    <a:lstStyle/>
                    <a:p>
                      <a:r>
                        <a:rPr lang="en-US" sz="1200" b="1" dirty="0"/>
                        <a:t>3,905</a:t>
                      </a:r>
                    </a:p>
                  </a:txBody>
                  <a:tcPr>
                    <a:cell3D prstMaterial="dkEdge">
                      <a:bevel w="50800" prst="hardEdge"/>
                      <a:lightRig rig="flood" dir="t"/>
                    </a:cell3D>
                  </a:tcPr>
                </a:tc>
                <a:tc>
                  <a:txBody>
                    <a:bodyPr/>
                    <a:lstStyle/>
                    <a:p>
                      <a:r>
                        <a:rPr lang="en-US" sz="1200" b="1" dirty="0"/>
                        <a:t>20.20%</a:t>
                      </a:r>
                    </a:p>
                  </a:txBody>
                  <a:tcPr>
                    <a:cell3D prstMaterial="dkEdge">
                      <a:bevel w="50800" prst="hardEdge"/>
                      <a:lightRig rig="flood" dir="t"/>
                    </a:cell3D>
                  </a:tcPr>
                </a:tc>
                <a:tc>
                  <a:txBody>
                    <a:bodyPr/>
                    <a:lstStyle/>
                    <a:p>
                      <a:r>
                        <a:rPr lang="en-US" sz="1200" b="1" dirty="0">
                          <a:solidFill>
                            <a:srgbClr val="7030A0"/>
                          </a:solidFill>
                        </a:rPr>
                        <a:t> 4,410</a:t>
                      </a:r>
                    </a:p>
                  </a:txBody>
                  <a:tcPr>
                    <a:cell3D prstMaterial="dkEdge">
                      <a:bevel w="50800" prst="hardEdge"/>
                      <a:lightRig rig="flood" dir="t"/>
                    </a:cell3D>
                  </a:tcPr>
                </a:tc>
                <a:tc>
                  <a:txBody>
                    <a:bodyPr/>
                    <a:lstStyle/>
                    <a:p>
                      <a:r>
                        <a:rPr lang="en-US" sz="1200" b="1" dirty="0">
                          <a:solidFill>
                            <a:srgbClr val="7030A0"/>
                          </a:solidFill>
                        </a:rPr>
                        <a:t>   23.15%</a:t>
                      </a:r>
                    </a:p>
                  </a:txBody>
                  <a:tcPr>
                    <a:cell3D prstMaterial="dkEdge">
                      <a:bevel w="50800" prst="hardEdge"/>
                      <a:lightRig rig="flood" dir="t"/>
                    </a:cell3D>
                  </a:tcPr>
                </a:tc>
                <a:tc>
                  <a:txBody>
                    <a:bodyPr/>
                    <a:lstStyle/>
                    <a:p>
                      <a:pPr algn="ctr"/>
                      <a:r>
                        <a:rPr lang="en-US" sz="1200" b="1" dirty="0">
                          <a:solidFill>
                            <a:srgbClr val="7030A0"/>
                          </a:solidFill>
                        </a:rPr>
                        <a:t>+505</a:t>
                      </a:r>
                    </a:p>
                  </a:txBody>
                  <a:tcPr>
                    <a:cell3D prstMaterial="dkEdge">
                      <a:bevel w="50800" prst="hardEdge"/>
                      <a:lightRig rig="flood" dir="t"/>
                    </a:cell3D>
                  </a:tcPr>
                </a:tc>
                <a:extLst>
                  <a:ext uri="{0D108BD9-81ED-4DB2-BD59-A6C34878D82A}">
                    <a16:rowId xmlns:a16="http://schemas.microsoft.com/office/drawing/2014/main" val="50831933"/>
                  </a:ext>
                </a:extLst>
              </a:tr>
            </a:tbl>
          </a:graphicData>
        </a:graphic>
      </p:graphicFrame>
      <p:graphicFrame>
        <p:nvGraphicFramePr>
          <p:cNvPr id="6" name="Table 6">
            <a:extLst>
              <a:ext uri="{FF2B5EF4-FFF2-40B4-BE49-F238E27FC236}">
                <a16:creationId xmlns:a16="http://schemas.microsoft.com/office/drawing/2014/main" id="{F7931DFC-F149-4881-854D-CF5596CD6B78}"/>
              </a:ext>
            </a:extLst>
          </p:cNvPr>
          <p:cNvGraphicFramePr>
            <a:graphicFrameLocks noGrp="1"/>
          </p:cNvGraphicFramePr>
          <p:nvPr>
            <p:extLst>
              <p:ext uri="{D42A27DB-BD31-4B8C-83A1-F6EECF244321}">
                <p14:modId xmlns:p14="http://schemas.microsoft.com/office/powerpoint/2010/main" val="203371031"/>
              </p:ext>
            </p:extLst>
          </p:nvPr>
        </p:nvGraphicFramePr>
        <p:xfrm>
          <a:off x="990600" y="1676400"/>
          <a:ext cx="7064187" cy="2966720"/>
        </p:xfrm>
        <a:graphic>
          <a:graphicData uri="http://schemas.openxmlformats.org/drawingml/2006/table">
            <a:tbl>
              <a:tblPr firstRow="1" bandRow="1">
                <a:tableStyleId>{21E4AEA4-8DFA-4A89-87EB-49C32662AFE0}</a:tableStyleId>
              </a:tblPr>
              <a:tblGrid>
                <a:gridCol w="1009170">
                  <a:extLst>
                    <a:ext uri="{9D8B030D-6E8A-4147-A177-3AD203B41FA5}">
                      <a16:colId xmlns:a16="http://schemas.microsoft.com/office/drawing/2014/main" val="2390391207"/>
                    </a:ext>
                  </a:extLst>
                </a:gridCol>
                <a:gridCol w="1009170">
                  <a:extLst>
                    <a:ext uri="{9D8B030D-6E8A-4147-A177-3AD203B41FA5}">
                      <a16:colId xmlns:a16="http://schemas.microsoft.com/office/drawing/2014/main" val="4284827845"/>
                    </a:ext>
                  </a:extLst>
                </a:gridCol>
                <a:gridCol w="1342545">
                  <a:extLst>
                    <a:ext uri="{9D8B030D-6E8A-4147-A177-3AD203B41FA5}">
                      <a16:colId xmlns:a16="http://schemas.microsoft.com/office/drawing/2014/main" val="171415134"/>
                    </a:ext>
                  </a:extLst>
                </a:gridCol>
                <a:gridCol w="987547">
                  <a:extLst>
                    <a:ext uri="{9D8B030D-6E8A-4147-A177-3AD203B41FA5}">
                      <a16:colId xmlns:a16="http://schemas.microsoft.com/office/drawing/2014/main" val="3534847914"/>
                    </a:ext>
                  </a:extLst>
                </a:gridCol>
                <a:gridCol w="905251">
                  <a:extLst>
                    <a:ext uri="{9D8B030D-6E8A-4147-A177-3AD203B41FA5}">
                      <a16:colId xmlns:a16="http://schemas.microsoft.com/office/drawing/2014/main" val="1055557698"/>
                    </a:ext>
                  </a:extLst>
                </a:gridCol>
                <a:gridCol w="905251">
                  <a:extLst>
                    <a:ext uri="{9D8B030D-6E8A-4147-A177-3AD203B41FA5}">
                      <a16:colId xmlns:a16="http://schemas.microsoft.com/office/drawing/2014/main" val="1491474785"/>
                    </a:ext>
                  </a:extLst>
                </a:gridCol>
                <a:gridCol w="905253">
                  <a:extLst>
                    <a:ext uri="{9D8B030D-6E8A-4147-A177-3AD203B41FA5}">
                      <a16:colId xmlns:a16="http://schemas.microsoft.com/office/drawing/2014/main" val="3145975436"/>
                    </a:ext>
                  </a:extLst>
                </a:gridCol>
              </a:tblGrid>
              <a:tr h="370840">
                <a:tc>
                  <a:txBody>
                    <a:bodyPr/>
                    <a:lstStyle/>
                    <a:p>
                      <a:r>
                        <a:rPr lang="en-US" dirty="0"/>
                        <a:t>Year</a:t>
                      </a:r>
                    </a:p>
                  </a:txBody>
                  <a:tcPr/>
                </a:tc>
                <a:tc>
                  <a:txBody>
                    <a:bodyPr/>
                    <a:lstStyle/>
                    <a:p>
                      <a:r>
                        <a:rPr lang="en-US" dirty="0"/>
                        <a:t>Date</a:t>
                      </a:r>
                    </a:p>
                  </a:txBody>
                  <a:tcPr/>
                </a:tc>
                <a:tc>
                  <a:txBody>
                    <a:bodyPr/>
                    <a:lstStyle/>
                    <a:p>
                      <a:r>
                        <a:rPr lang="en-US" dirty="0"/>
                        <a:t>Enrollment</a:t>
                      </a:r>
                    </a:p>
                  </a:txBody>
                  <a:tcPr/>
                </a:tc>
                <a:tc>
                  <a:txBody>
                    <a:bodyPr/>
                    <a:lstStyle/>
                    <a:p>
                      <a:r>
                        <a:rPr lang="en-US" dirty="0"/>
                        <a:t>Change</a:t>
                      </a:r>
                    </a:p>
                  </a:txBody>
                  <a:tcPr/>
                </a:tc>
                <a:tc>
                  <a:txBody>
                    <a:bodyPr/>
                    <a:lstStyle/>
                    <a:p>
                      <a:r>
                        <a:rPr lang="en-US" dirty="0"/>
                        <a:t>Elem</a:t>
                      </a:r>
                    </a:p>
                  </a:txBody>
                  <a:tcPr/>
                </a:tc>
                <a:tc>
                  <a:txBody>
                    <a:bodyPr/>
                    <a:lstStyle/>
                    <a:p>
                      <a:r>
                        <a:rPr lang="en-US" dirty="0"/>
                        <a:t>HS</a:t>
                      </a:r>
                    </a:p>
                  </a:txBody>
                  <a:tcPr/>
                </a:tc>
                <a:tc>
                  <a:txBody>
                    <a:bodyPr/>
                    <a:lstStyle/>
                    <a:p>
                      <a:endParaRPr lang="en-US"/>
                    </a:p>
                  </a:txBody>
                  <a:tcPr/>
                </a:tc>
                <a:extLst>
                  <a:ext uri="{0D108BD9-81ED-4DB2-BD59-A6C34878D82A}">
                    <a16:rowId xmlns:a16="http://schemas.microsoft.com/office/drawing/2014/main" val="2131677420"/>
                  </a:ext>
                </a:extLst>
              </a:tr>
              <a:tr h="370840">
                <a:tc>
                  <a:txBody>
                    <a:bodyPr/>
                    <a:lstStyle/>
                    <a:p>
                      <a:r>
                        <a:rPr lang="en-US" sz="1600" b="1" dirty="0">
                          <a:solidFill>
                            <a:srgbClr val="00B0F0"/>
                          </a:solidFill>
                        </a:rPr>
                        <a:t>2022-23</a:t>
                      </a:r>
                    </a:p>
                  </a:txBody>
                  <a:tcPr/>
                </a:tc>
                <a:tc>
                  <a:txBody>
                    <a:bodyPr/>
                    <a:lstStyle/>
                    <a:p>
                      <a:r>
                        <a:rPr lang="en-US" sz="1600" b="1" dirty="0">
                          <a:solidFill>
                            <a:srgbClr val="00B0F0"/>
                          </a:solidFill>
                        </a:rPr>
                        <a:t>10-1-22</a:t>
                      </a:r>
                    </a:p>
                  </a:txBody>
                  <a:tcPr/>
                </a:tc>
                <a:tc>
                  <a:txBody>
                    <a:bodyPr/>
                    <a:lstStyle/>
                    <a:p>
                      <a:pPr algn="ctr"/>
                      <a:r>
                        <a:rPr lang="en-US" sz="1600" b="1" dirty="0">
                          <a:solidFill>
                            <a:srgbClr val="00B0F0"/>
                          </a:solidFill>
                        </a:rPr>
                        <a:t>19,100</a:t>
                      </a:r>
                    </a:p>
                  </a:txBody>
                  <a:tcPr/>
                </a:tc>
                <a:tc>
                  <a:txBody>
                    <a:bodyPr/>
                    <a:lstStyle/>
                    <a:p>
                      <a:pPr algn="ctr"/>
                      <a:r>
                        <a:rPr lang="en-US" sz="1600" b="1" dirty="0">
                          <a:solidFill>
                            <a:srgbClr val="00B0F0"/>
                          </a:solidFill>
                        </a:rPr>
                        <a:t>+51</a:t>
                      </a:r>
                    </a:p>
                  </a:txBody>
                  <a:tcPr/>
                </a:tc>
                <a:tc>
                  <a:txBody>
                    <a:bodyPr/>
                    <a:lstStyle/>
                    <a:p>
                      <a:pPr algn="ctr"/>
                      <a:endParaRPr lang="en-US" sz="1600" b="1" dirty="0"/>
                    </a:p>
                  </a:txBody>
                  <a:tcPr/>
                </a:tc>
                <a:tc>
                  <a:txBody>
                    <a:bodyPr/>
                    <a:lstStyle/>
                    <a:p>
                      <a:pPr algn="ctr"/>
                      <a:endParaRPr lang="en-US" sz="1600" b="1" dirty="0"/>
                    </a:p>
                  </a:txBody>
                  <a:tcPr/>
                </a:tc>
                <a:tc>
                  <a:txBody>
                    <a:bodyPr/>
                    <a:lstStyle/>
                    <a:p>
                      <a:pPr algn="ctr"/>
                      <a:endParaRPr lang="en-US" sz="1600" b="1" dirty="0"/>
                    </a:p>
                  </a:txBody>
                  <a:tcPr/>
                </a:tc>
                <a:extLst>
                  <a:ext uri="{0D108BD9-81ED-4DB2-BD59-A6C34878D82A}">
                    <a16:rowId xmlns:a16="http://schemas.microsoft.com/office/drawing/2014/main" val="3189997488"/>
                  </a:ext>
                </a:extLst>
              </a:tr>
              <a:tr h="370840">
                <a:tc>
                  <a:txBody>
                    <a:bodyPr/>
                    <a:lstStyle/>
                    <a:p>
                      <a:r>
                        <a:rPr lang="en-US" sz="1600" b="1" dirty="0"/>
                        <a:t>2021-22</a:t>
                      </a:r>
                    </a:p>
                  </a:txBody>
                  <a:tcPr/>
                </a:tc>
                <a:tc>
                  <a:txBody>
                    <a:bodyPr/>
                    <a:lstStyle/>
                    <a:p>
                      <a:r>
                        <a:rPr lang="en-US" sz="1600" b="1" dirty="0"/>
                        <a:t>10-1-21</a:t>
                      </a:r>
                    </a:p>
                  </a:txBody>
                  <a:tcPr/>
                </a:tc>
                <a:tc>
                  <a:txBody>
                    <a:bodyPr/>
                    <a:lstStyle/>
                    <a:p>
                      <a:pPr algn="ctr"/>
                      <a:r>
                        <a:rPr lang="en-US" sz="1600" b="1" dirty="0"/>
                        <a:t>19,049</a:t>
                      </a:r>
                    </a:p>
                  </a:txBody>
                  <a:tcPr/>
                </a:tc>
                <a:tc>
                  <a:txBody>
                    <a:bodyPr/>
                    <a:lstStyle/>
                    <a:p>
                      <a:pPr algn="ctr"/>
                      <a:r>
                        <a:rPr lang="en-US" sz="1600" b="1" dirty="0">
                          <a:solidFill>
                            <a:srgbClr val="FF0000"/>
                          </a:solidFill>
                        </a:rPr>
                        <a:t>-281</a:t>
                      </a:r>
                    </a:p>
                  </a:txBody>
                  <a:tcPr/>
                </a:tc>
                <a:tc>
                  <a:txBody>
                    <a:bodyPr/>
                    <a:lstStyle/>
                    <a:p>
                      <a:pPr algn="ctr"/>
                      <a:r>
                        <a:rPr lang="en-US" sz="1600" b="1" dirty="0"/>
                        <a:t>13,923</a:t>
                      </a:r>
                    </a:p>
                  </a:txBody>
                  <a:tcPr/>
                </a:tc>
                <a:tc>
                  <a:txBody>
                    <a:bodyPr/>
                    <a:lstStyle/>
                    <a:p>
                      <a:pPr algn="ctr"/>
                      <a:r>
                        <a:rPr lang="en-US" sz="1600" b="1" dirty="0"/>
                        <a:t>5126</a:t>
                      </a:r>
                    </a:p>
                  </a:txBody>
                  <a:tcPr/>
                </a:tc>
                <a:tc>
                  <a:txBody>
                    <a:bodyPr/>
                    <a:lstStyle/>
                    <a:p>
                      <a:pPr algn="ctr"/>
                      <a:endParaRPr lang="en-US" sz="1600" b="1"/>
                    </a:p>
                  </a:txBody>
                  <a:tcPr/>
                </a:tc>
                <a:extLst>
                  <a:ext uri="{0D108BD9-81ED-4DB2-BD59-A6C34878D82A}">
                    <a16:rowId xmlns:a16="http://schemas.microsoft.com/office/drawing/2014/main" val="3662281658"/>
                  </a:ext>
                </a:extLst>
              </a:tr>
              <a:tr h="370840">
                <a:tc>
                  <a:txBody>
                    <a:bodyPr/>
                    <a:lstStyle/>
                    <a:p>
                      <a:r>
                        <a:rPr lang="en-US" sz="1600" b="1" dirty="0"/>
                        <a:t>2020-21</a:t>
                      </a:r>
                    </a:p>
                  </a:txBody>
                  <a:tcPr/>
                </a:tc>
                <a:tc>
                  <a:txBody>
                    <a:bodyPr/>
                    <a:lstStyle/>
                    <a:p>
                      <a:r>
                        <a:rPr lang="en-US" sz="1600" b="1" dirty="0"/>
                        <a:t>10-1-20</a:t>
                      </a:r>
                    </a:p>
                  </a:txBody>
                  <a:tcPr/>
                </a:tc>
                <a:tc>
                  <a:txBody>
                    <a:bodyPr/>
                    <a:lstStyle/>
                    <a:p>
                      <a:pPr algn="ctr"/>
                      <a:r>
                        <a:rPr lang="en-US" sz="1600" b="1" dirty="0"/>
                        <a:t>19,330</a:t>
                      </a:r>
                    </a:p>
                  </a:txBody>
                  <a:tcPr/>
                </a:tc>
                <a:tc>
                  <a:txBody>
                    <a:bodyPr/>
                    <a:lstStyle/>
                    <a:p>
                      <a:pPr algn="ctr"/>
                      <a:r>
                        <a:rPr lang="en-US" sz="1600" b="1" dirty="0">
                          <a:solidFill>
                            <a:srgbClr val="FF0000"/>
                          </a:solidFill>
                        </a:rPr>
                        <a:t>-800</a:t>
                      </a:r>
                    </a:p>
                  </a:txBody>
                  <a:tcPr/>
                </a:tc>
                <a:tc>
                  <a:txBody>
                    <a:bodyPr/>
                    <a:lstStyle/>
                    <a:p>
                      <a:pPr algn="ctr"/>
                      <a:r>
                        <a:rPr lang="en-US" sz="1600" b="1" dirty="0"/>
                        <a:t>14,219</a:t>
                      </a:r>
                    </a:p>
                  </a:txBody>
                  <a:tcPr/>
                </a:tc>
                <a:tc>
                  <a:txBody>
                    <a:bodyPr/>
                    <a:lstStyle/>
                    <a:p>
                      <a:pPr algn="ctr"/>
                      <a:r>
                        <a:rPr lang="en-US" sz="1600" b="1" dirty="0"/>
                        <a:t>5111</a:t>
                      </a:r>
                    </a:p>
                  </a:txBody>
                  <a:tcPr/>
                </a:tc>
                <a:tc>
                  <a:txBody>
                    <a:bodyPr/>
                    <a:lstStyle/>
                    <a:p>
                      <a:pPr algn="ctr"/>
                      <a:endParaRPr lang="en-US" sz="1600" b="1" dirty="0"/>
                    </a:p>
                  </a:txBody>
                  <a:tcPr/>
                </a:tc>
                <a:extLst>
                  <a:ext uri="{0D108BD9-81ED-4DB2-BD59-A6C34878D82A}">
                    <a16:rowId xmlns:a16="http://schemas.microsoft.com/office/drawing/2014/main" val="2501470514"/>
                  </a:ext>
                </a:extLst>
              </a:tr>
              <a:tr h="370840">
                <a:tc>
                  <a:txBody>
                    <a:bodyPr/>
                    <a:lstStyle/>
                    <a:p>
                      <a:r>
                        <a:rPr lang="en-US" sz="1600" b="1" dirty="0"/>
                        <a:t>2019-20</a:t>
                      </a:r>
                    </a:p>
                  </a:txBody>
                  <a:tcPr/>
                </a:tc>
                <a:tc>
                  <a:txBody>
                    <a:bodyPr/>
                    <a:lstStyle/>
                    <a:p>
                      <a:r>
                        <a:rPr lang="en-US" sz="1600" b="1" dirty="0"/>
                        <a:t>10-1-19</a:t>
                      </a:r>
                    </a:p>
                  </a:txBody>
                  <a:tcPr/>
                </a:tc>
                <a:tc>
                  <a:txBody>
                    <a:bodyPr/>
                    <a:lstStyle/>
                    <a:p>
                      <a:pPr algn="ctr"/>
                      <a:r>
                        <a:rPr lang="en-US" sz="1600" b="1" dirty="0"/>
                        <a:t>20,130</a:t>
                      </a:r>
                    </a:p>
                  </a:txBody>
                  <a:tcPr/>
                </a:tc>
                <a:tc>
                  <a:txBody>
                    <a:bodyPr/>
                    <a:lstStyle/>
                    <a:p>
                      <a:pPr algn="ctr"/>
                      <a:r>
                        <a:rPr lang="en-US" sz="1600" b="1" dirty="0">
                          <a:solidFill>
                            <a:srgbClr val="FF0000"/>
                          </a:solidFill>
                        </a:rPr>
                        <a:t>-134</a:t>
                      </a:r>
                    </a:p>
                  </a:txBody>
                  <a:tcPr/>
                </a:tc>
                <a:tc>
                  <a:txBody>
                    <a:bodyPr/>
                    <a:lstStyle/>
                    <a:p>
                      <a:pPr algn="ctr"/>
                      <a:r>
                        <a:rPr lang="en-US" sz="1600" b="1" dirty="0"/>
                        <a:t>15,017</a:t>
                      </a:r>
                    </a:p>
                  </a:txBody>
                  <a:tcPr/>
                </a:tc>
                <a:tc>
                  <a:txBody>
                    <a:bodyPr/>
                    <a:lstStyle/>
                    <a:p>
                      <a:pPr algn="ctr"/>
                      <a:r>
                        <a:rPr lang="en-US" sz="1600" b="1" dirty="0"/>
                        <a:t>5113</a:t>
                      </a:r>
                    </a:p>
                  </a:txBody>
                  <a:tcPr/>
                </a:tc>
                <a:tc>
                  <a:txBody>
                    <a:bodyPr/>
                    <a:lstStyle/>
                    <a:p>
                      <a:pPr algn="ctr"/>
                      <a:endParaRPr lang="en-US" sz="1600" b="1" dirty="0"/>
                    </a:p>
                  </a:txBody>
                  <a:tcPr/>
                </a:tc>
                <a:extLst>
                  <a:ext uri="{0D108BD9-81ED-4DB2-BD59-A6C34878D82A}">
                    <a16:rowId xmlns:a16="http://schemas.microsoft.com/office/drawing/2014/main" val="906685563"/>
                  </a:ext>
                </a:extLst>
              </a:tr>
              <a:tr h="370840">
                <a:tc>
                  <a:txBody>
                    <a:bodyPr/>
                    <a:lstStyle/>
                    <a:p>
                      <a:r>
                        <a:rPr lang="en-US" sz="1600" b="1" dirty="0"/>
                        <a:t>2018-19</a:t>
                      </a:r>
                    </a:p>
                  </a:txBody>
                  <a:tcPr/>
                </a:tc>
                <a:tc>
                  <a:txBody>
                    <a:bodyPr/>
                    <a:lstStyle/>
                    <a:p>
                      <a:r>
                        <a:rPr lang="en-US" sz="1600" b="1" dirty="0"/>
                        <a:t>10-1-18</a:t>
                      </a:r>
                    </a:p>
                  </a:txBody>
                  <a:tcPr/>
                </a:tc>
                <a:tc>
                  <a:txBody>
                    <a:bodyPr/>
                    <a:lstStyle/>
                    <a:p>
                      <a:pPr algn="ctr"/>
                      <a:r>
                        <a:rPr lang="en-US" sz="1600" b="1" dirty="0"/>
                        <a:t>20,384</a:t>
                      </a:r>
                    </a:p>
                  </a:txBody>
                  <a:tcPr/>
                </a:tc>
                <a:tc>
                  <a:txBody>
                    <a:bodyPr/>
                    <a:lstStyle/>
                    <a:p>
                      <a:pPr algn="ctr"/>
                      <a:r>
                        <a:rPr lang="en-US" sz="1600" b="1" dirty="0">
                          <a:solidFill>
                            <a:srgbClr val="FF0000"/>
                          </a:solidFill>
                        </a:rPr>
                        <a:t>-403</a:t>
                      </a:r>
                    </a:p>
                  </a:txBody>
                  <a:tcPr/>
                </a:tc>
                <a:tc>
                  <a:txBody>
                    <a:bodyPr/>
                    <a:lstStyle/>
                    <a:p>
                      <a:pPr algn="ctr"/>
                      <a:r>
                        <a:rPr lang="en-US" sz="1600" b="1" dirty="0"/>
                        <a:t>15,188</a:t>
                      </a:r>
                    </a:p>
                  </a:txBody>
                  <a:tcPr/>
                </a:tc>
                <a:tc>
                  <a:txBody>
                    <a:bodyPr/>
                    <a:lstStyle/>
                    <a:p>
                      <a:pPr algn="ctr"/>
                      <a:r>
                        <a:rPr lang="en-US" sz="1600" b="1" dirty="0"/>
                        <a:t>5196</a:t>
                      </a:r>
                    </a:p>
                  </a:txBody>
                  <a:tcPr/>
                </a:tc>
                <a:tc>
                  <a:txBody>
                    <a:bodyPr/>
                    <a:lstStyle/>
                    <a:p>
                      <a:pPr algn="ctr"/>
                      <a:endParaRPr lang="en-US" sz="1600" b="1" dirty="0"/>
                    </a:p>
                  </a:txBody>
                  <a:tcPr/>
                </a:tc>
                <a:extLst>
                  <a:ext uri="{0D108BD9-81ED-4DB2-BD59-A6C34878D82A}">
                    <a16:rowId xmlns:a16="http://schemas.microsoft.com/office/drawing/2014/main" val="3133342425"/>
                  </a:ext>
                </a:extLst>
              </a:tr>
              <a:tr h="370840">
                <a:tc>
                  <a:txBody>
                    <a:bodyPr/>
                    <a:lstStyle/>
                    <a:p>
                      <a:r>
                        <a:rPr lang="en-US" sz="1600" b="1" dirty="0"/>
                        <a:t>2017-18</a:t>
                      </a:r>
                    </a:p>
                  </a:txBody>
                  <a:tcPr/>
                </a:tc>
                <a:tc>
                  <a:txBody>
                    <a:bodyPr/>
                    <a:lstStyle/>
                    <a:p>
                      <a:r>
                        <a:rPr lang="en-US" sz="1600" b="1" dirty="0"/>
                        <a:t>10-1-17</a:t>
                      </a:r>
                    </a:p>
                  </a:txBody>
                  <a:tcPr/>
                </a:tc>
                <a:tc>
                  <a:txBody>
                    <a:bodyPr/>
                    <a:lstStyle/>
                    <a:p>
                      <a:pPr algn="ctr"/>
                      <a:r>
                        <a:rPr lang="en-US" sz="1600" b="1" dirty="0"/>
                        <a:t>20,787</a:t>
                      </a:r>
                    </a:p>
                  </a:txBody>
                  <a:tcPr/>
                </a:tc>
                <a:tc>
                  <a:txBody>
                    <a:bodyPr/>
                    <a:lstStyle/>
                    <a:p>
                      <a:pPr algn="ctr"/>
                      <a:r>
                        <a:rPr lang="en-US" sz="1600" b="1" dirty="0">
                          <a:solidFill>
                            <a:srgbClr val="FF0000"/>
                          </a:solidFill>
                        </a:rPr>
                        <a:t>-264</a:t>
                      </a:r>
                    </a:p>
                  </a:txBody>
                  <a:tcPr/>
                </a:tc>
                <a:tc>
                  <a:txBody>
                    <a:bodyPr/>
                    <a:lstStyle/>
                    <a:p>
                      <a:pPr algn="ctr"/>
                      <a:r>
                        <a:rPr lang="en-US" sz="1600" b="1" dirty="0"/>
                        <a:t>14,452</a:t>
                      </a:r>
                    </a:p>
                  </a:txBody>
                  <a:tcPr/>
                </a:tc>
                <a:tc>
                  <a:txBody>
                    <a:bodyPr/>
                    <a:lstStyle/>
                    <a:p>
                      <a:pPr algn="ctr"/>
                      <a:r>
                        <a:rPr lang="en-US" sz="1600" b="1" dirty="0"/>
                        <a:t>5335</a:t>
                      </a:r>
                    </a:p>
                  </a:txBody>
                  <a:tcPr/>
                </a:tc>
                <a:tc>
                  <a:txBody>
                    <a:bodyPr/>
                    <a:lstStyle/>
                    <a:p>
                      <a:pPr algn="ctr"/>
                      <a:endParaRPr lang="en-US" sz="1600" b="1" dirty="0"/>
                    </a:p>
                  </a:txBody>
                  <a:tcPr/>
                </a:tc>
                <a:extLst>
                  <a:ext uri="{0D108BD9-81ED-4DB2-BD59-A6C34878D82A}">
                    <a16:rowId xmlns:a16="http://schemas.microsoft.com/office/drawing/2014/main" val="3047380133"/>
                  </a:ext>
                </a:extLst>
              </a:tr>
              <a:tr h="370840">
                <a:tc>
                  <a:txBody>
                    <a:bodyPr/>
                    <a:lstStyle/>
                    <a:p>
                      <a:r>
                        <a:rPr lang="en-US" sz="1600" b="1" dirty="0"/>
                        <a:t>2016-17</a:t>
                      </a:r>
                    </a:p>
                  </a:txBody>
                  <a:tcPr/>
                </a:tc>
                <a:tc>
                  <a:txBody>
                    <a:bodyPr/>
                    <a:lstStyle/>
                    <a:p>
                      <a:r>
                        <a:rPr lang="en-US" sz="1600" b="1" dirty="0"/>
                        <a:t>10-1-16</a:t>
                      </a:r>
                    </a:p>
                  </a:txBody>
                  <a:tcPr/>
                </a:tc>
                <a:tc>
                  <a:txBody>
                    <a:bodyPr/>
                    <a:lstStyle/>
                    <a:p>
                      <a:pPr algn="ctr"/>
                      <a:r>
                        <a:rPr lang="en-US" sz="1600" b="1" dirty="0">
                          <a:solidFill>
                            <a:srgbClr val="0070C0"/>
                          </a:solidFill>
                        </a:rPr>
                        <a:t>21,051</a:t>
                      </a:r>
                    </a:p>
                  </a:txBody>
                  <a:tcPr/>
                </a:tc>
                <a:tc>
                  <a:txBody>
                    <a:bodyPr/>
                    <a:lstStyle/>
                    <a:p>
                      <a:pPr algn="ctr"/>
                      <a:r>
                        <a:rPr lang="en-US" sz="1600" b="1" dirty="0">
                          <a:solidFill>
                            <a:schemeClr val="tx1"/>
                          </a:solidFill>
                        </a:rPr>
                        <a:t>+1</a:t>
                      </a:r>
                    </a:p>
                  </a:txBody>
                  <a:tcPr/>
                </a:tc>
                <a:tc>
                  <a:txBody>
                    <a:bodyPr/>
                    <a:lstStyle/>
                    <a:p>
                      <a:pPr algn="ctr"/>
                      <a:r>
                        <a:rPr lang="en-US" sz="1600" b="1" dirty="0"/>
                        <a:t>15,695</a:t>
                      </a:r>
                    </a:p>
                  </a:txBody>
                  <a:tcPr/>
                </a:tc>
                <a:tc>
                  <a:txBody>
                    <a:bodyPr/>
                    <a:lstStyle/>
                    <a:p>
                      <a:pPr algn="ctr"/>
                      <a:r>
                        <a:rPr lang="en-US" sz="1600" b="1" dirty="0"/>
                        <a:t>5356</a:t>
                      </a:r>
                    </a:p>
                  </a:txBody>
                  <a:tcPr/>
                </a:tc>
                <a:tc>
                  <a:txBody>
                    <a:bodyPr/>
                    <a:lstStyle/>
                    <a:p>
                      <a:pPr algn="ctr"/>
                      <a:endParaRPr lang="en-US" sz="1600" b="1" dirty="0"/>
                    </a:p>
                  </a:txBody>
                  <a:tcPr/>
                </a:tc>
                <a:extLst>
                  <a:ext uri="{0D108BD9-81ED-4DB2-BD59-A6C34878D82A}">
                    <a16:rowId xmlns:a16="http://schemas.microsoft.com/office/drawing/2014/main" val="3366161033"/>
                  </a:ext>
                </a:extLst>
              </a:tr>
            </a:tbl>
          </a:graphicData>
        </a:graphic>
      </p:graphicFrame>
      <p:sp>
        <p:nvSpPr>
          <p:cNvPr id="13" name="Rectangle 12">
            <a:extLst>
              <a:ext uri="{FF2B5EF4-FFF2-40B4-BE49-F238E27FC236}">
                <a16:creationId xmlns:a16="http://schemas.microsoft.com/office/drawing/2014/main" id="{98E22AC5-D2FD-4DB5-B7DE-6B81778918D9}"/>
              </a:ext>
            </a:extLst>
          </p:cNvPr>
          <p:cNvSpPr/>
          <p:nvPr/>
        </p:nvSpPr>
        <p:spPr>
          <a:xfrm>
            <a:off x="5486400" y="2057400"/>
            <a:ext cx="1219200" cy="307777"/>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1400" b="1" i="1" cap="none" spc="0" dirty="0">
                <a:ln/>
                <a:solidFill>
                  <a:srgbClr val="0070C0"/>
                </a:solidFill>
                <a:effectLst/>
                <a:latin typeface="Segoe Print" panose="02000600000000000000" pitchFamily="2" charset="0"/>
              </a:rPr>
              <a:t>projected</a:t>
            </a:r>
          </a:p>
        </p:txBody>
      </p:sp>
      <p:sp>
        <p:nvSpPr>
          <p:cNvPr id="7" name="Arrow: Up 6">
            <a:extLst>
              <a:ext uri="{FF2B5EF4-FFF2-40B4-BE49-F238E27FC236}">
                <a16:creationId xmlns:a16="http://schemas.microsoft.com/office/drawing/2014/main" id="{C5C89DAF-F471-4F4A-9BB5-95872DE64D4C}"/>
              </a:ext>
            </a:extLst>
          </p:cNvPr>
          <p:cNvSpPr/>
          <p:nvPr/>
        </p:nvSpPr>
        <p:spPr>
          <a:xfrm>
            <a:off x="7162799" y="2437419"/>
            <a:ext cx="762000" cy="2134581"/>
          </a:xfrm>
          <a:prstGeom prst="upArrow">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4" name="Rectangle 13">
            <a:extLst>
              <a:ext uri="{FF2B5EF4-FFF2-40B4-BE49-F238E27FC236}">
                <a16:creationId xmlns:a16="http://schemas.microsoft.com/office/drawing/2014/main" id="{DDD9B6E2-C441-43E7-BE01-1624CA01318D}"/>
              </a:ext>
            </a:extLst>
          </p:cNvPr>
          <p:cNvSpPr/>
          <p:nvPr/>
        </p:nvSpPr>
        <p:spPr>
          <a:xfrm>
            <a:off x="7162798" y="3159760"/>
            <a:ext cx="990599" cy="738664"/>
          </a:xfrm>
          <a:prstGeom prst="rect">
            <a:avLst/>
          </a:prstGeom>
        </p:spPr>
        <p:style>
          <a:lnRef idx="1">
            <a:schemeClr val="accent2"/>
          </a:lnRef>
          <a:fillRef idx="2">
            <a:schemeClr val="accent2"/>
          </a:fillRef>
          <a:effectRef idx="1">
            <a:schemeClr val="accent2"/>
          </a:effectRef>
          <a:fontRef idx="minor">
            <a:schemeClr val="dk1"/>
          </a:fontRef>
        </p:style>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1400" b="1" i="1" dirty="0">
                <a:ln/>
                <a:solidFill>
                  <a:srgbClr val="0070C0"/>
                </a:solidFill>
                <a:latin typeface="Segoe Print" panose="02000600000000000000" pitchFamily="2" charset="0"/>
              </a:rPr>
              <a:t>-2002 students</a:t>
            </a:r>
          </a:p>
          <a:p>
            <a:pPr algn="ctr"/>
            <a:r>
              <a:rPr lang="en-US" sz="1400" b="1" i="1" cap="none" spc="0" dirty="0">
                <a:ln/>
                <a:solidFill>
                  <a:srgbClr val="0070C0"/>
                </a:solidFill>
                <a:effectLst/>
                <a:latin typeface="Segoe Print" panose="02000600000000000000" pitchFamily="2" charset="0"/>
              </a:rPr>
              <a:t>5 years</a:t>
            </a:r>
          </a:p>
        </p:txBody>
      </p:sp>
    </p:spTree>
    <p:extLst>
      <p:ext uri="{BB962C8B-B14F-4D97-AF65-F5344CB8AC3E}">
        <p14:creationId xmlns:p14="http://schemas.microsoft.com/office/powerpoint/2010/main" val="521725131"/>
      </p:ext>
    </p:extLst>
  </p:cSld>
  <p:clrMapOvr>
    <a:masterClrMapping/>
  </p:clrMapOvr>
  <p:transition spd="slow">
    <p:wipe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CD3437-4A77-45B2-84E3-B581B233E6C3}"/>
              </a:ext>
            </a:extLst>
          </p:cNvPr>
          <p:cNvSpPr>
            <a:spLocks noGrp="1"/>
          </p:cNvSpPr>
          <p:nvPr>
            <p:ph type="dt" sz="half" idx="10"/>
          </p:nvPr>
        </p:nvSpPr>
        <p:spPr/>
        <p:txBody>
          <a:bodyPr/>
          <a:lstStyle/>
          <a:p>
            <a:r>
              <a:rPr lang="en-US" dirty="0"/>
              <a:t>January 2022</a:t>
            </a:r>
          </a:p>
        </p:txBody>
      </p:sp>
      <p:sp>
        <p:nvSpPr>
          <p:cNvPr id="3" name="Slide Number Placeholder 2">
            <a:extLst>
              <a:ext uri="{FF2B5EF4-FFF2-40B4-BE49-F238E27FC236}">
                <a16:creationId xmlns:a16="http://schemas.microsoft.com/office/drawing/2014/main" id="{EABDA8B0-6A7A-4D71-B51C-2FBE1DE53361}"/>
              </a:ext>
            </a:extLst>
          </p:cNvPr>
          <p:cNvSpPr>
            <a:spLocks noGrp="1"/>
          </p:cNvSpPr>
          <p:nvPr>
            <p:ph type="sldNum" sz="quarter" idx="12"/>
          </p:nvPr>
        </p:nvSpPr>
        <p:spPr/>
        <p:txBody>
          <a:bodyPr/>
          <a:lstStyle/>
          <a:p>
            <a:fld id="{8B029824-C0FE-4500-AD39-B628196C05B5}" type="slidenum">
              <a:rPr lang="en-US" smtClean="0"/>
              <a:t>6</a:t>
            </a:fld>
            <a:endParaRPr lang="en-US" dirty="0"/>
          </a:p>
        </p:txBody>
      </p:sp>
      <p:sp>
        <p:nvSpPr>
          <p:cNvPr id="12" name="Rectangle 11">
            <a:extLst>
              <a:ext uri="{FF2B5EF4-FFF2-40B4-BE49-F238E27FC236}">
                <a16:creationId xmlns:a16="http://schemas.microsoft.com/office/drawing/2014/main" id="{EC137198-3DAA-4BD2-826C-7C45854DB6BD}"/>
              </a:ext>
            </a:extLst>
          </p:cNvPr>
          <p:cNvSpPr/>
          <p:nvPr/>
        </p:nvSpPr>
        <p:spPr>
          <a:xfrm>
            <a:off x="922149" y="3708035"/>
            <a:ext cx="4648200" cy="2023696"/>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R="0" lvl="0">
              <a:lnSpc>
                <a:spcPct val="107000"/>
              </a:lnSpc>
              <a:spcBef>
                <a:spcPts val="0"/>
              </a:spcBef>
              <a:spcAft>
                <a:spcPts val="0"/>
              </a:spcAft>
            </a:pPr>
            <a:r>
              <a:rPr lang="en-US" sz="1600" b="1" dirty="0">
                <a:latin typeface="Calibri" panose="020F0502020204030204" pitchFamily="34" charset="0"/>
                <a:ea typeface="Calibri" panose="020F0502020204030204" pitchFamily="34" charset="0"/>
                <a:cs typeface="Times New Roman" panose="02020603050405020304" pitchFamily="18" charset="0"/>
              </a:rPr>
              <a:t>Bridgeport is underfunded, in comparison to its peer districts.</a:t>
            </a:r>
          </a:p>
          <a:p>
            <a:pPr marR="0" lvl="0">
              <a:lnSpc>
                <a:spcPct val="107000"/>
              </a:lnSpc>
              <a:spcBef>
                <a:spcPts val="0"/>
              </a:spcBef>
              <a:spcAft>
                <a:spcPts val="0"/>
              </a:spcAft>
            </a:pPr>
            <a:endParaRPr lang="en-US" sz="600" b="1" dirty="0">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sz="1600" dirty="0">
                <a:latin typeface="Calibri" panose="020F0502020204030204" pitchFamily="34" charset="0"/>
                <a:ea typeface="Calibri" panose="020F0502020204030204" pitchFamily="34" charset="0"/>
                <a:cs typeface="Times New Roman" panose="02020603050405020304" pitchFamily="18" charset="0"/>
              </a:rPr>
              <a:t>Bridgeport is underfunded by approximately $19M for each $1,000 in NCEP it does not receive.  </a:t>
            </a:r>
          </a:p>
          <a:p>
            <a:pPr marL="285750" marR="0" lvl="0" indent="-285750">
              <a:lnSpc>
                <a:spcPct val="107000"/>
              </a:lnSpc>
              <a:spcBef>
                <a:spcPts val="0"/>
              </a:spcBef>
              <a:spcAft>
                <a:spcPts val="0"/>
              </a:spcAft>
              <a:buFont typeface="Arial" panose="020B0604020202020204" pitchFamily="34" charset="0"/>
              <a:buChar char="•"/>
            </a:pPr>
            <a:r>
              <a:rPr lang="en-US" sz="16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If Bridgeport were equitably funded with Hartford, as an example, Bridgeport’s budget would rise by $95M!</a:t>
            </a:r>
            <a:endParaRPr lang="en-US" sz="12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angle 13">
            <a:extLst>
              <a:ext uri="{FF2B5EF4-FFF2-40B4-BE49-F238E27FC236}">
                <a16:creationId xmlns:a16="http://schemas.microsoft.com/office/drawing/2014/main" id="{97C5AA5D-6AA6-4AF9-8E60-3CA65922CD92}"/>
              </a:ext>
            </a:extLst>
          </p:cNvPr>
          <p:cNvSpPr/>
          <p:nvPr/>
        </p:nvSpPr>
        <p:spPr>
          <a:xfrm>
            <a:off x="5715000" y="3810000"/>
            <a:ext cx="2444978" cy="1561005"/>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marR="0" lvl="0">
              <a:lnSpc>
                <a:spcPct val="107000"/>
              </a:lnSpc>
              <a:spcBef>
                <a:spcPts val="0"/>
              </a:spcBef>
              <a:spcAft>
                <a:spcPts val="0"/>
              </a:spcAft>
            </a:pPr>
            <a:r>
              <a:rPr lang="en-US" b="1" dirty="0">
                <a:latin typeface="Calibri" panose="020F0502020204030204" pitchFamily="34" charset="0"/>
                <a:ea typeface="Calibri" panose="020F0502020204030204" pitchFamily="34" charset="0"/>
                <a:cs typeface="Times New Roman" panose="02020603050405020304" pitchFamily="18" charset="0"/>
              </a:rPr>
              <a:t>Of 166 CT school districts, ranked by NCEP, from highest to lowest:</a:t>
            </a:r>
          </a:p>
          <a:p>
            <a:pPr marL="285750" marR="0" lvl="0" indent="-285750">
              <a:lnSpc>
                <a:spcPct val="107000"/>
              </a:lnSpc>
              <a:spcBef>
                <a:spcPts val="0"/>
              </a:spcBef>
              <a:spcAft>
                <a:spcPts val="0"/>
              </a:spcAft>
              <a:buFont typeface="Arial" panose="020B0604020202020204" pitchFamily="34" charset="0"/>
              <a:buChar char="•"/>
            </a:pPr>
            <a:r>
              <a:rPr lang="en-US" b="1" dirty="0">
                <a:latin typeface="Calibri" panose="020F0502020204030204" pitchFamily="34" charset="0"/>
                <a:ea typeface="Calibri" panose="020F0502020204030204" pitchFamily="34" charset="0"/>
                <a:cs typeface="Times New Roman" panose="02020603050405020304" pitchFamily="18" charset="0"/>
              </a:rPr>
              <a:t>Bridgeport is #144.</a:t>
            </a:r>
          </a:p>
        </p:txBody>
      </p:sp>
      <p:sp>
        <p:nvSpPr>
          <p:cNvPr id="16" name="TextBox 15">
            <a:extLst>
              <a:ext uri="{FF2B5EF4-FFF2-40B4-BE49-F238E27FC236}">
                <a16:creationId xmlns:a16="http://schemas.microsoft.com/office/drawing/2014/main" id="{0BA2FE8F-4A5E-4442-B561-1B12D78ABCBF}"/>
              </a:ext>
            </a:extLst>
          </p:cNvPr>
          <p:cNvSpPr txBox="1"/>
          <p:nvPr/>
        </p:nvSpPr>
        <p:spPr>
          <a:xfrm>
            <a:off x="942814" y="5891217"/>
            <a:ext cx="2667000" cy="507831"/>
          </a:xfrm>
          <a:prstGeom prst="rect">
            <a:avLst/>
          </a:prstGeom>
          <a:solidFill>
            <a:schemeClr val="accent2">
              <a:lumMod val="20000"/>
              <a:lumOff val="80000"/>
            </a:schemeClr>
          </a:solidFill>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900" b="1" dirty="0"/>
              <a:t>NCEP: Net Current Expenditures Per Pupil,</a:t>
            </a:r>
          </a:p>
          <a:p>
            <a:r>
              <a:rPr lang="en-US" sz="900" b="1" dirty="0"/>
              <a:t>Published by CSDE, based on the EFS Report, which includes General Funds, grants and in-kind services.</a:t>
            </a:r>
          </a:p>
        </p:txBody>
      </p:sp>
      <p:graphicFrame>
        <p:nvGraphicFramePr>
          <p:cNvPr id="18" name="Table 17">
            <a:extLst>
              <a:ext uri="{FF2B5EF4-FFF2-40B4-BE49-F238E27FC236}">
                <a16:creationId xmlns:a16="http://schemas.microsoft.com/office/drawing/2014/main" id="{A3BDE544-9FFD-46BF-B659-881FED1AF4F2}"/>
              </a:ext>
            </a:extLst>
          </p:cNvPr>
          <p:cNvGraphicFramePr>
            <a:graphicFrameLocks noGrp="1"/>
          </p:cNvGraphicFramePr>
          <p:nvPr>
            <p:extLst>
              <p:ext uri="{D42A27DB-BD31-4B8C-83A1-F6EECF244321}">
                <p14:modId xmlns:p14="http://schemas.microsoft.com/office/powerpoint/2010/main" val="2346705341"/>
              </p:ext>
            </p:extLst>
          </p:nvPr>
        </p:nvGraphicFramePr>
        <p:xfrm>
          <a:off x="2174688" y="1389895"/>
          <a:ext cx="4889500" cy="2183761"/>
        </p:xfrm>
        <a:graphic>
          <a:graphicData uri="http://schemas.openxmlformats.org/drawingml/2006/table">
            <a:tbl>
              <a:tblPr/>
              <a:tblGrid>
                <a:gridCol w="612384">
                  <a:extLst>
                    <a:ext uri="{9D8B030D-6E8A-4147-A177-3AD203B41FA5}">
                      <a16:colId xmlns:a16="http://schemas.microsoft.com/office/drawing/2014/main" val="142054204"/>
                    </a:ext>
                  </a:extLst>
                </a:gridCol>
                <a:gridCol w="1444842">
                  <a:extLst>
                    <a:ext uri="{9D8B030D-6E8A-4147-A177-3AD203B41FA5}">
                      <a16:colId xmlns:a16="http://schemas.microsoft.com/office/drawing/2014/main" val="594530600"/>
                    </a:ext>
                  </a:extLst>
                </a:gridCol>
                <a:gridCol w="1014260">
                  <a:extLst>
                    <a:ext uri="{9D8B030D-6E8A-4147-A177-3AD203B41FA5}">
                      <a16:colId xmlns:a16="http://schemas.microsoft.com/office/drawing/2014/main" val="1219970517"/>
                    </a:ext>
                  </a:extLst>
                </a:gridCol>
                <a:gridCol w="870733">
                  <a:extLst>
                    <a:ext uri="{9D8B030D-6E8A-4147-A177-3AD203B41FA5}">
                      <a16:colId xmlns:a16="http://schemas.microsoft.com/office/drawing/2014/main" val="1844518843"/>
                    </a:ext>
                  </a:extLst>
                </a:gridCol>
                <a:gridCol w="947281">
                  <a:extLst>
                    <a:ext uri="{9D8B030D-6E8A-4147-A177-3AD203B41FA5}">
                      <a16:colId xmlns:a16="http://schemas.microsoft.com/office/drawing/2014/main" val="3447337422"/>
                    </a:ext>
                  </a:extLst>
                </a:gridCol>
              </a:tblGrid>
              <a:tr h="198161">
                <a:tc gridSpan="5">
                  <a:txBody>
                    <a:bodyPr/>
                    <a:lstStyle/>
                    <a:p>
                      <a:pPr algn="ctr" fontAlgn="b"/>
                      <a:r>
                        <a:rPr lang="en-US" sz="1200" b="1" i="0" u="none" strike="noStrike" dirty="0">
                          <a:solidFill>
                            <a:srgbClr val="FFFFFF"/>
                          </a:solidFill>
                          <a:effectLst/>
                          <a:latin typeface="Calibri" panose="020F0502020204030204" pitchFamily="34" charset="0"/>
                        </a:rPr>
                        <a:t>OCTOBER 2021 REPORT</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B05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09758847"/>
                  </a:ext>
                </a:extLst>
              </a:tr>
              <a:tr h="199491">
                <a:tc gridSpan="5">
                  <a:txBody>
                    <a:bodyPr/>
                    <a:lstStyle/>
                    <a:p>
                      <a:pPr algn="ctr" fontAlgn="b"/>
                      <a:r>
                        <a:rPr lang="en-US" sz="1200" b="1" i="0" u="none" strike="noStrike" dirty="0">
                          <a:solidFill>
                            <a:srgbClr val="FFFFFF"/>
                          </a:solidFill>
                          <a:effectLst/>
                          <a:latin typeface="Calibri" panose="020F0502020204030204" pitchFamily="34" charset="0"/>
                        </a:rPr>
                        <a:t>FIVE (5) DISTRICTS WITH HIGHEST ENROLLMENT</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36609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11693143"/>
                  </a:ext>
                </a:extLst>
              </a:tr>
              <a:tr h="198161">
                <a:tc>
                  <a:txBody>
                    <a:bodyPr/>
                    <a:lstStyle/>
                    <a:p>
                      <a:pPr algn="l" fontAlgn="b"/>
                      <a:r>
                        <a:rPr lang="en-US" sz="1200" b="1" i="0" u="none" strike="noStrike" dirty="0">
                          <a:solidFill>
                            <a:srgbClr val="000000"/>
                          </a:solidFill>
                          <a:effectLst/>
                          <a:latin typeface="Calibri" panose="020F0502020204030204" pitchFamily="34" charset="0"/>
                        </a:rPr>
                        <a:t> </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1200" b="1" i="0" u="none" strike="noStrike" dirty="0">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1200" b="1" i="0" u="none" strike="noStrike" dirty="0">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1200" b="1" i="0" u="none" strike="noStrike" dirty="0">
                          <a:solidFill>
                            <a:srgbClr val="000000"/>
                          </a:solidFill>
                          <a:effectLst/>
                          <a:latin typeface="Calibri" panose="020F0502020204030204" pitchFamily="34" charset="0"/>
                        </a:rPr>
                        <a:t>Average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1200" b="1" i="0" u="none" strike="noStrike" dirty="0">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31450385"/>
                  </a:ext>
                </a:extLst>
              </a:tr>
              <a:tr h="198161">
                <a:tc>
                  <a:txBody>
                    <a:bodyPr/>
                    <a:lstStyle/>
                    <a:p>
                      <a:pPr algn="l" fontAlgn="b"/>
                      <a:r>
                        <a:rPr lang="en-US" sz="1200" b="1" i="0" u="none" strike="noStrike" dirty="0">
                          <a:solidFill>
                            <a:srgbClr val="000000"/>
                          </a:solidFill>
                          <a:effectLst/>
                          <a:latin typeface="Calibri" panose="020F0502020204030204" pitchFamily="34" charset="0"/>
                        </a:rPr>
                        <a:t> </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1" i="0" u="none" strike="noStrike" dirty="0">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1" i="0" u="none" strike="noStrike" dirty="0">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1" i="0" u="none" strike="noStrike" dirty="0">
                          <a:solidFill>
                            <a:srgbClr val="000000"/>
                          </a:solidFill>
                          <a:effectLst/>
                          <a:latin typeface="Calibri" panose="020F0502020204030204" pitchFamily="34" charset="0"/>
                        </a:rPr>
                        <a:t>Daily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1" i="0" u="none" strike="noStrike" dirty="0">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82286510"/>
                  </a:ext>
                </a:extLst>
              </a:tr>
              <a:tr h="199491">
                <a:tc>
                  <a:txBody>
                    <a:bodyPr/>
                    <a:lstStyle/>
                    <a:p>
                      <a:pPr algn="l" fontAlgn="b"/>
                      <a:r>
                        <a:rPr lang="en-US" sz="1200" b="1" i="0" u="none" strike="noStrike" dirty="0">
                          <a:solidFill>
                            <a:srgbClr val="000000"/>
                          </a:solidFill>
                          <a:effectLst/>
                          <a:latin typeface="Calibri" panose="020F0502020204030204" pitchFamily="34" charset="0"/>
                        </a:rPr>
                        <a:t> </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US" sz="1200" b="1" i="0" u="none" strike="noStrike" dirty="0">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panose="020F0502020204030204" pitchFamily="34" charset="0"/>
                        </a:rPr>
                        <a:t>NCE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panose="020F0502020204030204" pitchFamily="34" charset="0"/>
                        </a:rPr>
                        <a:t>Membership</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panose="020F0502020204030204" pitchFamily="34" charset="0"/>
                        </a:rPr>
                        <a:t>NCEP</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22741205"/>
                  </a:ext>
                </a:extLst>
              </a:tr>
              <a:tr h="198161">
                <a:tc>
                  <a:txBody>
                    <a:bodyPr/>
                    <a:lstStyle/>
                    <a:p>
                      <a:pPr algn="ctr" fontAlgn="t"/>
                      <a:r>
                        <a:rPr lang="en-US" sz="1200" b="1" i="0" u="none" strike="noStrike" dirty="0">
                          <a:solidFill>
                            <a:srgbClr val="FFFFFF"/>
                          </a:solidFill>
                          <a:effectLst/>
                          <a:latin typeface="Calibri" panose="020F0502020204030204" pitchFamily="34" charset="0"/>
                        </a:rPr>
                        <a:t>Code</a:t>
                      </a:r>
                    </a:p>
                  </a:txBody>
                  <a:tcPr marL="6350" marR="6350" marT="635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366092"/>
                    </a:solidFill>
                  </a:tcPr>
                </a:tc>
                <a:tc>
                  <a:txBody>
                    <a:bodyPr/>
                    <a:lstStyle/>
                    <a:p>
                      <a:pPr algn="l" fontAlgn="t"/>
                      <a:r>
                        <a:rPr lang="en-US" sz="1200" b="1" i="0" u="none" strike="noStrike" dirty="0">
                          <a:solidFill>
                            <a:srgbClr val="FFFFFF"/>
                          </a:solidFill>
                          <a:effectLst/>
                          <a:latin typeface="Calibri" panose="020F0502020204030204" pitchFamily="34" charset="0"/>
                        </a:rPr>
                        <a:t>District</a:t>
                      </a:r>
                    </a:p>
                  </a:txBody>
                  <a:tcPr marL="6350" marR="6350" marT="6350" marB="0">
                    <a:lnL>
                      <a:noFill/>
                    </a:lnL>
                    <a:lnR>
                      <a:noFill/>
                    </a:lnR>
                    <a:lnT w="12700" cap="flat" cmpd="sng" algn="ctr">
                      <a:solidFill>
                        <a:srgbClr val="000000"/>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366092"/>
                    </a:solidFill>
                  </a:tcPr>
                </a:tc>
                <a:tc>
                  <a:txBody>
                    <a:bodyPr/>
                    <a:lstStyle/>
                    <a:p>
                      <a:pPr algn="ctr" fontAlgn="t"/>
                      <a:r>
                        <a:rPr lang="en-US" sz="1200" b="1" i="0" u="none" strike="noStrike" dirty="0">
                          <a:solidFill>
                            <a:srgbClr val="FFFFFF"/>
                          </a:solidFill>
                          <a:effectLst/>
                          <a:latin typeface="Calibri" panose="020F0502020204030204" pitchFamily="34" charset="0"/>
                        </a:rPr>
                        <a:t>2020-2021</a:t>
                      </a:r>
                    </a:p>
                  </a:txBody>
                  <a:tcPr marL="6350" marR="6350" marT="6350" marB="0">
                    <a:lnL>
                      <a:noFill/>
                    </a:lnL>
                    <a:lnR>
                      <a:noFill/>
                    </a:lnR>
                    <a:lnT w="12700" cap="flat" cmpd="sng" algn="ctr">
                      <a:solidFill>
                        <a:srgbClr val="000000"/>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366092"/>
                    </a:solidFill>
                  </a:tcPr>
                </a:tc>
                <a:tc>
                  <a:txBody>
                    <a:bodyPr/>
                    <a:lstStyle/>
                    <a:p>
                      <a:pPr algn="ctr" fontAlgn="t"/>
                      <a:r>
                        <a:rPr lang="en-US" sz="1200" b="1" i="0" u="none" strike="noStrike" dirty="0">
                          <a:solidFill>
                            <a:srgbClr val="FFFFFF"/>
                          </a:solidFill>
                          <a:effectLst/>
                          <a:latin typeface="Calibri" panose="020F0502020204030204" pitchFamily="34" charset="0"/>
                        </a:rPr>
                        <a:t>2020-2021.</a:t>
                      </a:r>
                    </a:p>
                  </a:txBody>
                  <a:tcPr marL="6350" marR="6350" marT="6350" marB="0">
                    <a:lnL>
                      <a:noFill/>
                    </a:lnL>
                    <a:lnR>
                      <a:noFill/>
                    </a:lnR>
                    <a:lnT w="12700" cap="flat" cmpd="sng" algn="ctr">
                      <a:solidFill>
                        <a:schemeClr val="tx1"/>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366092"/>
                    </a:solidFill>
                  </a:tcPr>
                </a:tc>
                <a:tc>
                  <a:txBody>
                    <a:bodyPr/>
                    <a:lstStyle/>
                    <a:p>
                      <a:pPr algn="ctr" fontAlgn="t"/>
                      <a:r>
                        <a:rPr lang="en-US" sz="1200" b="1" i="0" u="none" strike="noStrike" dirty="0">
                          <a:solidFill>
                            <a:srgbClr val="FFFFFF"/>
                          </a:solidFill>
                          <a:effectLst/>
                          <a:latin typeface="Calibri" panose="020F0502020204030204" pitchFamily="34" charset="0"/>
                        </a:rPr>
                        <a:t>2020-21..</a:t>
                      </a:r>
                    </a:p>
                  </a:txBody>
                  <a:tcPr marL="6350" marR="6350" marT="6350" marB="0">
                    <a:lnL>
                      <a:noFill/>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366092"/>
                    </a:solidFill>
                  </a:tcPr>
                </a:tc>
                <a:extLst>
                  <a:ext uri="{0D108BD9-81ED-4DB2-BD59-A6C34878D82A}">
                    <a16:rowId xmlns:a16="http://schemas.microsoft.com/office/drawing/2014/main" val="3531906393"/>
                  </a:ext>
                </a:extLst>
              </a:tr>
              <a:tr h="198161">
                <a:tc>
                  <a:txBody>
                    <a:bodyPr/>
                    <a:lstStyle/>
                    <a:p>
                      <a:pPr algn="ctr" fontAlgn="b"/>
                      <a:r>
                        <a:rPr lang="en-US" sz="1200" b="1" i="0" u="none" strike="noStrike" dirty="0">
                          <a:solidFill>
                            <a:srgbClr val="000000"/>
                          </a:solidFill>
                          <a:effectLst/>
                          <a:latin typeface="Calibri" panose="020F0502020204030204" pitchFamily="34" charset="0"/>
                        </a:rPr>
                        <a:t>015</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FFFFFF"/>
                    </a:solidFill>
                  </a:tcPr>
                </a:tc>
                <a:tc>
                  <a:txBody>
                    <a:bodyPr/>
                    <a:lstStyle/>
                    <a:p>
                      <a:pPr algn="l" fontAlgn="b"/>
                      <a:r>
                        <a:rPr lang="en-US" sz="1200" b="1" i="0" u="none" strike="noStrike" dirty="0">
                          <a:solidFill>
                            <a:srgbClr val="000000"/>
                          </a:solidFill>
                          <a:effectLst/>
                          <a:latin typeface="Calibri" panose="020F0502020204030204" pitchFamily="34" charset="0"/>
                        </a:rPr>
                        <a:t>BRIDGEPORT      </a:t>
                      </a:r>
                    </a:p>
                  </a:txBody>
                  <a:tcPr marL="6350" marR="6350" marT="6350" marB="0" anchor="b">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FFFFFF"/>
                    </a:solidFill>
                  </a:tcPr>
                </a:tc>
                <a:tc>
                  <a:txBody>
                    <a:bodyPr/>
                    <a:lstStyle/>
                    <a:p>
                      <a:pPr algn="r" fontAlgn="b"/>
                      <a:r>
                        <a:rPr lang="en-US" sz="1200" b="1" i="0" u="none" strike="noStrike" dirty="0">
                          <a:solidFill>
                            <a:srgbClr val="000000"/>
                          </a:solidFill>
                          <a:effectLst/>
                          <a:latin typeface="Calibri" panose="020F0502020204030204" pitchFamily="34" charset="0"/>
                        </a:rPr>
                        <a:t>325,211,715</a:t>
                      </a:r>
                    </a:p>
                  </a:txBody>
                  <a:tcPr marL="6350" marR="6350" marT="6350" marB="0" anchor="b">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FFFFFF"/>
                    </a:solidFill>
                  </a:tcPr>
                </a:tc>
                <a:tc>
                  <a:txBody>
                    <a:bodyPr/>
                    <a:lstStyle/>
                    <a:p>
                      <a:pPr algn="r" fontAlgn="b"/>
                      <a:r>
                        <a:rPr lang="en-US" sz="1200" b="1" i="0" u="none" strike="noStrike" dirty="0">
                          <a:solidFill>
                            <a:srgbClr val="000000"/>
                          </a:solidFill>
                          <a:effectLst/>
                          <a:latin typeface="Calibri" panose="020F0502020204030204" pitchFamily="34" charset="0"/>
                        </a:rPr>
                        <a:t>19,151</a:t>
                      </a:r>
                    </a:p>
                  </a:txBody>
                  <a:tcPr marL="6350" marR="6350" marT="6350" marB="0" anchor="b">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FFFFFF"/>
                    </a:solidFill>
                  </a:tcPr>
                </a:tc>
                <a:tc>
                  <a:txBody>
                    <a:bodyPr/>
                    <a:lstStyle/>
                    <a:p>
                      <a:pPr algn="r" fontAlgn="b"/>
                      <a:r>
                        <a:rPr lang="en-US" sz="1200" b="1" i="0" u="none" strike="noStrike" dirty="0">
                          <a:solidFill>
                            <a:srgbClr val="000000"/>
                          </a:solidFill>
                          <a:effectLst/>
                          <a:latin typeface="Calibri" panose="020F0502020204030204" pitchFamily="34" charset="0"/>
                        </a:rPr>
                        <a:t>16,982</a:t>
                      </a:r>
                    </a:p>
                  </a:txBody>
                  <a:tcPr marL="6350" marR="6350" marT="6350" marB="0" anchor="b">
                    <a:lnL w="6350" cap="flat" cmpd="sng" algn="ctr">
                      <a:solidFill>
                        <a:srgbClr val="4F81BD"/>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FFFFFF"/>
                    </a:solidFill>
                  </a:tcPr>
                </a:tc>
                <a:extLst>
                  <a:ext uri="{0D108BD9-81ED-4DB2-BD59-A6C34878D82A}">
                    <a16:rowId xmlns:a16="http://schemas.microsoft.com/office/drawing/2014/main" val="2731373553"/>
                  </a:ext>
                </a:extLst>
              </a:tr>
              <a:tr h="198161">
                <a:tc>
                  <a:txBody>
                    <a:bodyPr/>
                    <a:lstStyle/>
                    <a:p>
                      <a:pPr algn="ctr" fontAlgn="b"/>
                      <a:r>
                        <a:rPr lang="en-US" sz="1200" b="1" i="0" u="none" strike="noStrike" dirty="0">
                          <a:solidFill>
                            <a:srgbClr val="000000"/>
                          </a:solidFill>
                          <a:effectLst/>
                          <a:latin typeface="Calibri" panose="020F0502020204030204" pitchFamily="34" charset="0"/>
                        </a:rPr>
                        <a:t>064</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FFFFFF"/>
                    </a:solidFill>
                  </a:tcPr>
                </a:tc>
                <a:tc>
                  <a:txBody>
                    <a:bodyPr/>
                    <a:lstStyle/>
                    <a:p>
                      <a:pPr algn="l" fontAlgn="b"/>
                      <a:r>
                        <a:rPr lang="en-US" sz="1200" b="1" i="0" u="none" strike="noStrike" dirty="0">
                          <a:solidFill>
                            <a:srgbClr val="000000"/>
                          </a:solidFill>
                          <a:effectLst/>
                          <a:latin typeface="Calibri" panose="020F0502020204030204" pitchFamily="34" charset="0"/>
                        </a:rPr>
                        <a:t>HARTFORD        </a:t>
                      </a:r>
                    </a:p>
                  </a:txBody>
                  <a:tcPr marL="6350" marR="6350" marT="6350" marB="0" anchor="b">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FFFFFF"/>
                    </a:solidFill>
                  </a:tcPr>
                </a:tc>
                <a:tc>
                  <a:txBody>
                    <a:bodyPr/>
                    <a:lstStyle/>
                    <a:p>
                      <a:pPr algn="r" fontAlgn="b"/>
                      <a:r>
                        <a:rPr lang="en-US" sz="1200" b="1" i="0" u="none" strike="noStrike" dirty="0">
                          <a:solidFill>
                            <a:srgbClr val="000000"/>
                          </a:solidFill>
                          <a:effectLst/>
                          <a:latin typeface="Calibri" panose="020F0502020204030204" pitchFamily="34" charset="0"/>
                        </a:rPr>
                        <a:t>416,642,848</a:t>
                      </a:r>
                    </a:p>
                  </a:txBody>
                  <a:tcPr marL="6350" marR="6350" marT="6350" marB="0" anchor="b">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FFFFFF"/>
                    </a:solidFill>
                  </a:tcPr>
                </a:tc>
                <a:tc>
                  <a:txBody>
                    <a:bodyPr/>
                    <a:lstStyle/>
                    <a:p>
                      <a:pPr algn="r" fontAlgn="b"/>
                      <a:r>
                        <a:rPr lang="en-US" sz="1200" b="1" i="0" u="none" strike="noStrike" dirty="0">
                          <a:solidFill>
                            <a:srgbClr val="000000"/>
                          </a:solidFill>
                          <a:effectLst/>
                          <a:latin typeface="Calibri" panose="020F0502020204030204" pitchFamily="34" charset="0"/>
                        </a:rPr>
                        <a:t>19,083</a:t>
                      </a:r>
                    </a:p>
                  </a:txBody>
                  <a:tcPr marL="6350" marR="6350" marT="6350" marB="0" anchor="b">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FFFFFF"/>
                    </a:solidFill>
                  </a:tcPr>
                </a:tc>
                <a:tc>
                  <a:txBody>
                    <a:bodyPr/>
                    <a:lstStyle/>
                    <a:p>
                      <a:pPr algn="r" fontAlgn="b"/>
                      <a:r>
                        <a:rPr lang="en-US" sz="1200" b="1" i="0" u="none" strike="noStrike" dirty="0">
                          <a:solidFill>
                            <a:srgbClr val="000000"/>
                          </a:solidFill>
                          <a:effectLst/>
                          <a:latin typeface="Calibri" panose="020F0502020204030204" pitchFamily="34" charset="0"/>
                        </a:rPr>
                        <a:t>21,833</a:t>
                      </a:r>
                    </a:p>
                  </a:txBody>
                  <a:tcPr marL="6350" marR="6350" marT="6350" marB="0" anchor="b">
                    <a:lnL w="6350" cap="flat" cmpd="sng" algn="ctr">
                      <a:solidFill>
                        <a:srgbClr val="4F81BD"/>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FFFFFF"/>
                    </a:solidFill>
                  </a:tcPr>
                </a:tc>
                <a:extLst>
                  <a:ext uri="{0D108BD9-81ED-4DB2-BD59-A6C34878D82A}">
                    <a16:rowId xmlns:a16="http://schemas.microsoft.com/office/drawing/2014/main" val="1676027591"/>
                  </a:ext>
                </a:extLst>
              </a:tr>
              <a:tr h="198161">
                <a:tc>
                  <a:txBody>
                    <a:bodyPr/>
                    <a:lstStyle/>
                    <a:p>
                      <a:pPr algn="ctr" fontAlgn="b"/>
                      <a:r>
                        <a:rPr lang="en-US" sz="1200" b="1" i="0" u="none" strike="noStrike" dirty="0">
                          <a:solidFill>
                            <a:srgbClr val="000000"/>
                          </a:solidFill>
                          <a:effectLst/>
                          <a:latin typeface="Calibri" panose="020F0502020204030204" pitchFamily="34" charset="0"/>
                        </a:rPr>
                        <a:t>093</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FFFFFF"/>
                    </a:solidFill>
                  </a:tcPr>
                </a:tc>
                <a:tc>
                  <a:txBody>
                    <a:bodyPr/>
                    <a:lstStyle/>
                    <a:p>
                      <a:pPr algn="l" fontAlgn="b"/>
                      <a:r>
                        <a:rPr lang="en-US" sz="1200" b="1" i="0" u="none" strike="noStrike" dirty="0">
                          <a:solidFill>
                            <a:srgbClr val="000000"/>
                          </a:solidFill>
                          <a:effectLst/>
                          <a:latin typeface="Calibri" panose="020F0502020204030204" pitchFamily="34" charset="0"/>
                        </a:rPr>
                        <a:t>NEW HAVEN       </a:t>
                      </a:r>
                    </a:p>
                  </a:txBody>
                  <a:tcPr marL="6350" marR="6350" marT="6350" marB="0" anchor="b">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FFFFFF"/>
                    </a:solidFill>
                  </a:tcPr>
                </a:tc>
                <a:tc>
                  <a:txBody>
                    <a:bodyPr/>
                    <a:lstStyle/>
                    <a:p>
                      <a:pPr algn="r" fontAlgn="b"/>
                      <a:r>
                        <a:rPr lang="en-US" sz="1200" b="1" i="0" u="none" strike="noStrike" dirty="0">
                          <a:solidFill>
                            <a:srgbClr val="000000"/>
                          </a:solidFill>
                          <a:effectLst/>
                          <a:latin typeface="Calibri" panose="020F0502020204030204" pitchFamily="34" charset="0"/>
                        </a:rPr>
                        <a:t>340,000,279</a:t>
                      </a:r>
                    </a:p>
                  </a:txBody>
                  <a:tcPr marL="6350" marR="6350" marT="6350" marB="0" anchor="b">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FFFFFF"/>
                    </a:solidFill>
                  </a:tcPr>
                </a:tc>
                <a:tc>
                  <a:txBody>
                    <a:bodyPr/>
                    <a:lstStyle/>
                    <a:p>
                      <a:pPr algn="r" fontAlgn="b"/>
                      <a:r>
                        <a:rPr lang="en-US" sz="1200" b="1" i="0" u="none" strike="noStrike" dirty="0">
                          <a:solidFill>
                            <a:srgbClr val="000000"/>
                          </a:solidFill>
                          <a:effectLst/>
                          <a:latin typeface="Calibri" panose="020F0502020204030204" pitchFamily="34" charset="0"/>
                        </a:rPr>
                        <a:t>18,018</a:t>
                      </a:r>
                    </a:p>
                  </a:txBody>
                  <a:tcPr marL="6350" marR="6350" marT="6350" marB="0" anchor="b">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FFFFFF"/>
                    </a:solidFill>
                  </a:tcPr>
                </a:tc>
                <a:tc>
                  <a:txBody>
                    <a:bodyPr/>
                    <a:lstStyle/>
                    <a:p>
                      <a:pPr algn="r" fontAlgn="b"/>
                      <a:r>
                        <a:rPr lang="en-US" sz="1200" b="1" i="0" u="none" strike="noStrike" dirty="0">
                          <a:solidFill>
                            <a:srgbClr val="000000"/>
                          </a:solidFill>
                          <a:effectLst/>
                          <a:latin typeface="Calibri" panose="020F0502020204030204" pitchFamily="34" charset="0"/>
                        </a:rPr>
                        <a:t>18,870</a:t>
                      </a:r>
                    </a:p>
                  </a:txBody>
                  <a:tcPr marL="6350" marR="6350" marT="6350" marB="0" anchor="b">
                    <a:lnL w="6350" cap="flat" cmpd="sng" algn="ctr">
                      <a:solidFill>
                        <a:srgbClr val="4F81BD"/>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FFFFFF"/>
                    </a:solidFill>
                  </a:tcPr>
                </a:tc>
                <a:extLst>
                  <a:ext uri="{0D108BD9-81ED-4DB2-BD59-A6C34878D82A}">
                    <a16:rowId xmlns:a16="http://schemas.microsoft.com/office/drawing/2014/main" val="103483966"/>
                  </a:ext>
                </a:extLst>
              </a:tr>
              <a:tr h="198161">
                <a:tc>
                  <a:txBody>
                    <a:bodyPr/>
                    <a:lstStyle/>
                    <a:p>
                      <a:pPr algn="ctr" fontAlgn="b"/>
                      <a:r>
                        <a:rPr lang="en-US" sz="1200" b="1" i="0" u="none" strike="noStrike" dirty="0">
                          <a:solidFill>
                            <a:srgbClr val="000000"/>
                          </a:solidFill>
                          <a:effectLst/>
                          <a:latin typeface="Calibri" panose="020F0502020204030204" pitchFamily="34" charset="0"/>
                        </a:rPr>
                        <a:t>151</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FFFFFF"/>
                    </a:solidFill>
                  </a:tcPr>
                </a:tc>
                <a:tc>
                  <a:txBody>
                    <a:bodyPr/>
                    <a:lstStyle/>
                    <a:p>
                      <a:pPr algn="l" fontAlgn="b"/>
                      <a:r>
                        <a:rPr lang="en-US" sz="1200" b="1" i="0" u="none" strike="noStrike" dirty="0">
                          <a:solidFill>
                            <a:srgbClr val="000000"/>
                          </a:solidFill>
                          <a:effectLst/>
                          <a:latin typeface="Calibri" panose="020F0502020204030204" pitchFamily="34" charset="0"/>
                        </a:rPr>
                        <a:t>WATERBURY       </a:t>
                      </a:r>
                    </a:p>
                  </a:txBody>
                  <a:tcPr marL="6350" marR="6350" marT="6350" marB="0" anchor="b">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FFFFFF"/>
                    </a:solidFill>
                  </a:tcPr>
                </a:tc>
                <a:tc>
                  <a:txBody>
                    <a:bodyPr/>
                    <a:lstStyle/>
                    <a:p>
                      <a:pPr algn="r" fontAlgn="b"/>
                      <a:r>
                        <a:rPr lang="en-US" sz="1200" b="1" i="0" u="none" strike="noStrike" dirty="0">
                          <a:solidFill>
                            <a:srgbClr val="000000"/>
                          </a:solidFill>
                          <a:effectLst/>
                          <a:latin typeface="Calibri" panose="020F0502020204030204" pitchFamily="34" charset="0"/>
                        </a:rPr>
                        <a:t>302,037,230</a:t>
                      </a:r>
                    </a:p>
                  </a:txBody>
                  <a:tcPr marL="6350" marR="6350" marT="6350" marB="0" anchor="b">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FFFFFF"/>
                    </a:solidFill>
                  </a:tcPr>
                </a:tc>
                <a:tc>
                  <a:txBody>
                    <a:bodyPr/>
                    <a:lstStyle/>
                    <a:p>
                      <a:pPr algn="r" fontAlgn="b"/>
                      <a:r>
                        <a:rPr lang="en-US" sz="1200" b="1" i="0" u="none" strike="noStrike" dirty="0">
                          <a:solidFill>
                            <a:srgbClr val="000000"/>
                          </a:solidFill>
                          <a:effectLst/>
                          <a:latin typeface="Calibri" panose="020F0502020204030204" pitchFamily="34" charset="0"/>
                        </a:rPr>
                        <a:t>17,985</a:t>
                      </a:r>
                    </a:p>
                  </a:txBody>
                  <a:tcPr marL="6350" marR="6350" marT="6350" marB="0" anchor="b">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FFFFFF"/>
                    </a:solidFill>
                  </a:tcPr>
                </a:tc>
                <a:tc>
                  <a:txBody>
                    <a:bodyPr/>
                    <a:lstStyle/>
                    <a:p>
                      <a:pPr algn="r" fontAlgn="b"/>
                      <a:r>
                        <a:rPr lang="en-US" sz="1200" b="1" i="0" u="none" strike="noStrike" dirty="0">
                          <a:solidFill>
                            <a:srgbClr val="000000"/>
                          </a:solidFill>
                          <a:effectLst/>
                          <a:latin typeface="Calibri" panose="020F0502020204030204" pitchFamily="34" charset="0"/>
                        </a:rPr>
                        <a:t>16,793</a:t>
                      </a:r>
                    </a:p>
                  </a:txBody>
                  <a:tcPr marL="6350" marR="6350" marT="6350" marB="0" anchor="b">
                    <a:lnL w="6350" cap="flat" cmpd="sng" algn="ctr">
                      <a:solidFill>
                        <a:srgbClr val="4F81BD"/>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FFFFFF"/>
                    </a:solidFill>
                  </a:tcPr>
                </a:tc>
                <a:extLst>
                  <a:ext uri="{0D108BD9-81ED-4DB2-BD59-A6C34878D82A}">
                    <a16:rowId xmlns:a16="http://schemas.microsoft.com/office/drawing/2014/main" val="1008893566"/>
                  </a:ext>
                </a:extLst>
              </a:tr>
              <a:tr h="199491">
                <a:tc>
                  <a:txBody>
                    <a:bodyPr/>
                    <a:lstStyle/>
                    <a:p>
                      <a:pPr algn="ctr" fontAlgn="b"/>
                      <a:r>
                        <a:rPr lang="en-US" sz="1200" b="1" i="0" u="none" strike="noStrike" dirty="0">
                          <a:solidFill>
                            <a:srgbClr val="000000"/>
                          </a:solidFill>
                          <a:effectLst/>
                          <a:latin typeface="Calibri" panose="020F0502020204030204" pitchFamily="34" charset="0"/>
                        </a:rPr>
                        <a:t>135</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1" i="0" u="none" strike="noStrike" dirty="0">
                          <a:solidFill>
                            <a:srgbClr val="000000"/>
                          </a:solidFill>
                          <a:effectLst/>
                          <a:latin typeface="Calibri" panose="020F0502020204030204" pitchFamily="34" charset="0"/>
                        </a:rPr>
                        <a:t>STAMFORD        </a:t>
                      </a:r>
                    </a:p>
                  </a:txBody>
                  <a:tcPr marL="6350" marR="6350" marT="6350" marB="0" anchor="b">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200" b="1" i="0" u="none" strike="noStrike" dirty="0">
                          <a:solidFill>
                            <a:srgbClr val="000000"/>
                          </a:solidFill>
                          <a:effectLst/>
                          <a:latin typeface="Calibri" panose="020F0502020204030204" pitchFamily="34" charset="0"/>
                        </a:rPr>
                        <a:t>309,010,498</a:t>
                      </a:r>
                    </a:p>
                  </a:txBody>
                  <a:tcPr marL="6350" marR="6350" marT="6350" marB="0" anchor="b">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200" b="1" i="0" u="none" strike="noStrike" dirty="0">
                          <a:solidFill>
                            <a:srgbClr val="000000"/>
                          </a:solidFill>
                          <a:effectLst/>
                          <a:latin typeface="Calibri" panose="020F0502020204030204" pitchFamily="34" charset="0"/>
                        </a:rPr>
                        <a:t>15,733</a:t>
                      </a:r>
                    </a:p>
                  </a:txBody>
                  <a:tcPr marL="6350" marR="6350" marT="6350" marB="0" anchor="b">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200" b="1" i="0" u="none" strike="noStrike" dirty="0">
                          <a:solidFill>
                            <a:srgbClr val="000000"/>
                          </a:solidFill>
                          <a:effectLst/>
                          <a:latin typeface="Calibri" panose="020F0502020204030204" pitchFamily="34" charset="0"/>
                        </a:rPr>
                        <a:t>19,641</a:t>
                      </a:r>
                    </a:p>
                  </a:txBody>
                  <a:tcPr marL="6350" marR="6350" marT="6350" marB="0" anchor="b">
                    <a:lnL w="6350" cap="flat" cmpd="sng" algn="ctr">
                      <a:solidFill>
                        <a:srgbClr val="4F81BD"/>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4F81B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22173264"/>
                  </a:ext>
                </a:extLst>
              </a:tr>
            </a:tbl>
          </a:graphicData>
        </a:graphic>
      </p:graphicFrame>
      <p:sp>
        <p:nvSpPr>
          <p:cNvPr id="20" name="TextBox 19">
            <a:extLst>
              <a:ext uri="{FF2B5EF4-FFF2-40B4-BE49-F238E27FC236}">
                <a16:creationId xmlns:a16="http://schemas.microsoft.com/office/drawing/2014/main" id="{578390F9-ED88-45D7-8613-ADB7D0CA13F1}"/>
              </a:ext>
            </a:extLst>
          </p:cNvPr>
          <p:cNvSpPr txBox="1"/>
          <p:nvPr/>
        </p:nvSpPr>
        <p:spPr>
          <a:xfrm>
            <a:off x="914400" y="707189"/>
            <a:ext cx="7315200" cy="523220"/>
          </a:xfrm>
          <a:prstGeom prst="rect">
            <a:avLst/>
          </a:prstGeom>
          <a:ln/>
        </p:spPr>
        <p:style>
          <a:lnRef idx="0">
            <a:schemeClr val="accent2"/>
          </a:lnRef>
          <a:fillRef idx="3">
            <a:schemeClr val="accent2"/>
          </a:fillRef>
          <a:effectRef idx="3">
            <a:schemeClr val="accent2"/>
          </a:effectRef>
          <a:fontRef idx="minor">
            <a:schemeClr val="lt1"/>
          </a:fontRef>
        </p:style>
        <p:txBody>
          <a:bodyPr wrap="square" rtlCol="0" anchor="ctr" anchorCtr="1">
            <a:spAutoFit/>
          </a:bodyPr>
          <a:lstStyle/>
          <a:p>
            <a:r>
              <a:rPr lang="en-US" sz="2800" b="1" dirty="0">
                <a:solidFill>
                  <a:schemeClr val="bg1"/>
                </a:solidFill>
              </a:rPr>
              <a:t>NCEP:  Net Current Expenditures Per Pupil</a:t>
            </a:r>
          </a:p>
        </p:txBody>
      </p:sp>
      <p:sp>
        <p:nvSpPr>
          <p:cNvPr id="22" name="Rectangle 21">
            <a:extLst>
              <a:ext uri="{FF2B5EF4-FFF2-40B4-BE49-F238E27FC236}">
                <a16:creationId xmlns:a16="http://schemas.microsoft.com/office/drawing/2014/main" id="{73EA92FF-AF92-4BE5-AC8F-0E887793CD83}"/>
              </a:ext>
            </a:extLst>
          </p:cNvPr>
          <p:cNvSpPr/>
          <p:nvPr/>
        </p:nvSpPr>
        <p:spPr>
          <a:xfrm>
            <a:off x="8001000" y="2590800"/>
            <a:ext cx="159693" cy="1226108"/>
          </a:xfrm>
          <a:prstGeom prst="rect">
            <a:avLst/>
          </a:prstGeom>
          <a:scene3d>
            <a:camera prst="orthographicFront"/>
            <a:lightRig rig="threePt" dir="t"/>
          </a:scene3d>
          <a:sp3d>
            <a:bevelT w="152400" h="50800" prst="softRound"/>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4" name="Arrow: Right 23">
            <a:extLst>
              <a:ext uri="{FF2B5EF4-FFF2-40B4-BE49-F238E27FC236}">
                <a16:creationId xmlns:a16="http://schemas.microsoft.com/office/drawing/2014/main" id="{52B570D0-32B3-498A-A90F-BB3D7033203E}"/>
              </a:ext>
            </a:extLst>
          </p:cNvPr>
          <p:cNvSpPr/>
          <p:nvPr/>
        </p:nvSpPr>
        <p:spPr>
          <a:xfrm rot="10800000">
            <a:off x="7076268" y="2481775"/>
            <a:ext cx="1073378" cy="337625"/>
          </a:xfrm>
          <a:prstGeom prst="rightArrow">
            <a:avLst/>
          </a:prstGeom>
          <a:scene3d>
            <a:camera prst="orthographicFront"/>
            <a:lightRig rig="threePt" dir="t"/>
          </a:scene3d>
          <a:sp3d>
            <a:bevelT w="152400" h="50800" prst="softRound"/>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F9BC11D0-501B-4222-88E6-A15E497D9C09}"/>
              </a:ext>
            </a:extLst>
          </p:cNvPr>
          <p:cNvSpPr txBox="1"/>
          <p:nvPr/>
        </p:nvSpPr>
        <p:spPr>
          <a:xfrm>
            <a:off x="6019800" y="5830081"/>
            <a:ext cx="2590800" cy="646331"/>
          </a:xfrm>
          <a:prstGeom prst="rect">
            <a:avLst/>
          </a:prstGeom>
          <a:ln w="28575"/>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b="1" dirty="0">
                <a:solidFill>
                  <a:srgbClr val="0070C0"/>
                </a:solidFill>
              </a:rPr>
              <a:t>LINK: </a:t>
            </a:r>
            <a:r>
              <a:rPr lang="en-US" b="1" dirty="0" err="1">
                <a:solidFill>
                  <a:srgbClr val="0070C0"/>
                </a:solidFill>
                <a:hlinkClick r:id="rId2"/>
              </a:rPr>
              <a:t>Comparison_Peer</a:t>
            </a:r>
            <a:r>
              <a:rPr lang="en-US" b="1" dirty="0">
                <a:solidFill>
                  <a:srgbClr val="0070C0"/>
                </a:solidFill>
                <a:hlinkClick r:id="rId2"/>
              </a:rPr>
              <a:t> Districts</a:t>
            </a:r>
            <a:endParaRPr lang="en-US" b="1" dirty="0">
              <a:solidFill>
                <a:srgbClr val="0070C0"/>
              </a:solidFill>
            </a:endParaRPr>
          </a:p>
        </p:txBody>
      </p:sp>
    </p:spTree>
    <p:extLst>
      <p:ext uri="{BB962C8B-B14F-4D97-AF65-F5344CB8AC3E}">
        <p14:creationId xmlns:p14="http://schemas.microsoft.com/office/powerpoint/2010/main" val="3253969502"/>
      </p:ext>
    </p:extLst>
  </p:cSld>
  <p:clrMapOvr>
    <a:masterClrMapping/>
  </p:clrMapOvr>
  <p:transition spd="slow">
    <p:wipe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61D1A8-F089-4D3C-BDF8-76BFAAA9E8B6}"/>
              </a:ext>
            </a:extLst>
          </p:cNvPr>
          <p:cNvSpPr>
            <a:spLocks noGrp="1"/>
          </p:cNvSpPr>
          <p:nvPr>
            <p:ph type="dt" sz="half" idx="10"/>
          </p:nvPr>
        </p:nvSpPr>
        <p:spPr/>
        <p:txBody>
          <a:bodyPr/>
          <a:lstStyle/>
          <a:p>
            <a:r>
              <a:rPr lang="en-US" dirty="0"/>
              <a:t>January 2022</a:t>
            </a:r>
          </a:p>
        </p:txBody>
      </p:sp>
      <p:sp>
        <p:nvSpPr>
          <p:cNvPr id="3" name="Slide Number Placeholder 2">
            <a:extLst>
              <a:ext uri="{FF2B5EF4-FFF2-40B4-BE49-F238E27FC236}">
                <a16:creationId xmlns:a16="http://schemas.microsoft.com/office/drawing/2014/main" id="{359D6378-1A37-4181-85F9-A302A61B2287}"/>
              </a:ext>
            </a:extLst>
          </p:cNvPr>
          <p:cNvSpPr>
            <a:spLocks noGrp="1"/>
          </p:cNvSpPr>
          <p:nvPr>
            <p:ph type="sldNum" sz="quarter" idx="12"/>
          </p:nvPr>
        </p:nvSpPr>
        <p:spPr/>
        <p:txBody>
          <a:bodyPr/>
          <a:lstStyle/>
          <a:p>
            <a:fld id="{8B029824-C0FE-4500-AD39-B628196C05B5}" type="slidenum">
              <a:rPr lang="en-US" smtClean="0"/>
              <a:t>7</a:t>
            </a:fld>
            <a:endParaRPr lang="en-US" dirty="0"/>
          </a:p>
        </p:txBody>
      </p:sp>
      <p:sp>
        <p:nvSpPr>
          <p:cNvPr id="4" name="Rectangle 3">
            <a:extLst>
              <a:ext uri="{FF2B5EF4-FFF2-40B4-BE49-F238E27FC236}">
                <a16:creationId xmlns:a16="http://schemas.microsoft.com/office/drawing/2014/main" id="{300CAF4E-9AF2-441F-BB99-A00E3A42F737}"/>
              </a:ext>
            </a:extLst>
          </p:cNvPr>
          <p:cNvSpPr/>
          <p:nvPr/>
        </p:nvSpPr>
        <p:spPr>
          <a:xfrm>
            <a:off x="929258" y="1385435"/>
            <a:ext cx="5257800" cy="2554545"/>
          </a:xfrm>
          <a:prstGeom prst="rect">
            <a:avLst/>
          </a:prstGeom>
          <a:ln w="19050"/>
        </p:spPr>
        <p:style>
          <a:lnRef idx="2">
            <a:schemeClr val="accent5"/>
          </a:lnRef>
          <a:fillRef idx="1">
            <a:schemeClr val="lt1"/>
          </a:fillRef>
          <a:effectRef idx="0">
            <a:schemeClr val="accent5"/>
          </a:effectRef>
          <a:fontRef idx="minor">
            <a:schemeClr val="dk1"/>
          </a:fontRef>
        </p:style>
        <p:txBody>
          <a:bodyPr wrap="square">
            <a:spAutoFit/>
          </a:bodyPr>
          <a:lstStyle/>
          <a:p>
            <a:pPr marL="290513" marR="0" lvl="1" indent="-171450">
              <a:spcBef>
                <a:spcPts val="0"/>
              </a:spcBef>
              <a:spcAft>
                <a:spcPts val="0"/>
              </a:spcAft>
              <a:buClr>
                <a:schemeClr val="accent1">
                  <a:lumMod val="75000"/>
                </a:schemeClr>
              </a:buClr>
              <a:buSzPct val="125000"/>
              <a:buFont typeface="Arial" panose="020B0604020202020204" pitchFamily="34" charset="0"/>
              <a:buChar char="•"/>
              <a:tabLst>
                <a:tab pos="914400" algn="l"/>
              </a:tabLst>
            </a:pPr>
            <a:r>
              <a:rPr lang="en-US"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The State </a:t>
            </a:r>
            <a:r>
              <a:rPr lang="en-US" sz="16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SPED Excess Cost grant</a:t>
            </a:r>
            <a:r>
              <a:rPr lang="en-US"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provides partial reimbursement for expenses incurred by districts for </a:t>
            </a:r>
            <a:r>
              <a:rPr lang="en-US" sz="16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SPED out of district (OOD) placements</a:t>
            </a:r>
            <a:r>
              <a:rPr lang="en-US"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p>
          <a:p>
            <a:pPr marL="747713" lvl="2" indent="-171450">
              <a:buClr>
                <a:schemeClr val="accent1">
                  <a:lumMod val="75000"/>
                </a:schemeClr>
              </a:buClr>
              <a:buSzPct val="125000"/>
              <a:buFont typeface="Arial" panose="020B0604020202020204" pitchFamily="34" charset="0"/>
              <a:buChar char="•"/>
              <a:tabLst>
                <a:tab pos="914400" algn="l"/>
              </a:tabLst>
            </a:pPr>
            <a:r>
              <a:rPr lang="en-US"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The </a:t>
            </a:r>
            <a:r>
              <a:rPr lang="en-US" sz="1600" b="1" dirty="0">
                <a:solidFill>
                  <a:srgbClr val="0070C0"/>
                </a:solidFill>
                <a:latin typeface="Calibri" panose="020F0502020204030204" pitchFamily="34" charset="0"/>
                <a:ea typeface="Times New Roman" panose="02020603050405020304" pitchFamily="18" charset="0"/>
                <a:cs typeface="Calibri" panose="020F0502020204030204" pitchFamily="34" charset="0"/>
              </a:rPr>
              <a:t>district</a:t>
            </a:r>
            <a:r>
              <a:rPr lang="en-US"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is required to pay </a:t>
            </a:r>
            <a:r>
              <a:rPr lang="en-US" sz="1600" b="1" dirty="0">
                <a:solidFill>
                  <a:srgbClr val="0070C0"/>
                </a:solidFill>
                <a:latin typeface="Calibri" panose="020F0502020204030204" pitchFamily="34" charset="0"/>
                <a:ea typeface="Times New Roman" panose="02020603050405020304" pitchFamily="18" charset="0"/>
                <a:cs typeface="Calibri" panose="020F0502020204030204" pitchFamily="34" charset="0"/>
              </a:rPr>
              <a:t>4.5 times NCEP </a:t>
            </a:r>
            <a:r>
              <a:rPr lang="en-US"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for each OOD placement.    </a:t>
            </a:r>
          </a:p>
          <a:p>
            <a:pPr marL="747713" lvl="2" indent="-171450">
              <a:buClr>
                <a:schemeClr val="accent1">
                  <a:lumMod val="75000"/>
                </a:schemeClr>
              </a:buClr>
              <a:buSzPct val="125000"/>
              <a:buFont typeface="Arial" panose="020B0604020202020204" pitchFamily="34" charset="0"/>
              <a:buChar char="•"/>
              <a:tabLst>
                <a:tab pos="914400" algn="l"/>
              </a:tabLst>
            </a:pPr>
            <a:r>
              <a:rPr lang="en-US"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In addition, the district pays the </a:t>
            </a:r>
            <a:r>
              <a:rPr lang="en-US" sz="1600" b="1" dirty="0">
                <a:solidFill>
                  <a:srgbClr val="0070C0"/>
                </a:solidFill>
                <a:latin typeface="Calibri" panose="020F0502020204030204" pitchFamily="34" charset="0"/>
                <a:ea typeface="Times New Roman" panose="02020603050405020304" pitchFamily="18" charset="0"/>
                <a:cs typeface="Calibri" panose="020F0502020204030204" pitchFamily="34" charset="0"/>
              </a:rPr>
              <a:t>“percentage cap” of the balance of the cost</a:t>
            </a:r>
            <a:r>
              <a:rPr lang="en-US"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which is determined annually.</a:t>
            </a:r>
          </a:p>
          <a:p>
            <a:pPr marL="290513" marR="0" lvl="1" indent="-171450">
              <a:spcBef>
                <a:spcPts val="0"/>
              </a:spcBef>
              <a:spcAft>
                <a:spcPts val="0"/>
              </a:spcAft>
              <a:buClr>
                <a:schemeClr val="accent1">
                  <a:lumMod val="75000"/>
                </a:schemeClr>
              </a:buClr>
              <a:buSzPct val="125000"/>
              <a:buFont typeface="Arial" panose="020B0604020202020204" pitchFamily="34" charset="0"/>
              <a:buChar char="•"/>
              <a:tabLst>
                <a:tab pos="914400" algn="l"/>
              </a:tabLst>
            </a:pPr>
            <a:r>
              <a:rPr lang="en-US"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The </a:t>
            </a:r>
            <a:r>
              <a:rPr lang="en-US" sz="16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Excess Cost </a:t>
            </a:r>
            <a:r>
              <a:rPr lang="en-US"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grant pays the final remainder of the total cost.</a:t>
            </a:r>
            <a:endPar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9ED7AD4B-B1F8-441D-A253-287A010FB346}"/>
              </a:ext>
            </a:extLst>
          </p:cNvPr>
          <p:cNvSpPr/>
          <p:nvPr/>
        </p:nvSpPr>
        <p:spPr>
          <a:xfrm>
            <a:off x="2362200" y="4347275"/>
            <a:ext cx="5334002" cy="1938992"/>
          </a:xfrm>
          <a:prstGeom prst="rect">
            <a:avLst/>
          </a:prstGeom>
          <a:ln w="38100"/>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wrap="square">
            <a:spAutoFit/>
          </a:bodyPr>
          <a:lstStyle/>
          <a:p>
            <a:pPr marL="290513" marR="0" lvl="1" indent="-171450">
              <a:spcBef>
                <a:spcPts val="0"/>
              </a:spcBef>
              <a:spcAft>
                <a:spcPts val="0"/>
              </a:spcAft>
              <a:buClr>
                <a:schemeClr val="accent1">
                  <a:lumMod val="75000"/>
                </a:schemeClr>
              </a:buClr>
              <a:buSzPct val="125000"/>
              <a:buFont typeface="Arial" panose="020B0604020202020204" pitchFamily="34" charset="0"/>
              <a:buChar char="•"/>
              <a:tabLst>
                <a:tab pos="914400" algn="l"/>
              </a:tabLst>
            </a:pPr>
            <a:r>
              <a:rPr lang="en-US" sz="15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For each Local Initiated OOD Placement, the district pays:</a:t>
            </a:r>
          </a:p>
          <a:p>
            <a:pPr marL="862013" lvl="2" indent="-285750">
              <a:buClr>
                <a:schemeClr val="accent1">
                  <a:lumMod val="75000"/>
                </a:schemeClr>
              </a:buClr>
              <a:buSzPct val="125000"/>
              <a:buFont typeface="Wingdings" panose="05000000000000000000" pitchFamily="2" charset="2"/>
              <a:buChar char="§"/>
              <a:tabLst>
                <a:tab pos="914400" algn="l"/>
              </a:tabLst>
            </a:pPr>
            <a:r>
              <a:rPr lang="en-US" sz="1500" dirty="0">
                <a:solidFill>
                  <a:srgbClr val="000000"/>
                </a:solidFill>
                <a:latin typeface="Calibri" panose="020F0502020204030204" pitchFamily="34" charset="0"/>
                <a:ea typeface="Times New Roman" panose="02020603050405020304" pitchFamily="18" charset="0"/>
                <a:cs typeface="Calibri" panose="020F0502020204030204" pitchFamily="34" charset="0"/>
              </a:rPr>
              <a:t>NCEP x 4.5</a:t>
            </a:r>
          </a:p>
          <a:p>
            <a:pPr marL="862013" lvl="2" indent="-285750">
              <a:buClr>
                <a:schemeClr val="accent1">
                  <a:lumMod val="75000"/>
                </a:schemeClr>
              </a:buClr>
              <a:buSzPct val="125000"/>
              <a:buFont typeface="Wingdings" panose="05000000000000000000" pitchFamily="2" charset="2"/>
              <a:buChar char="§"/>
              <a:tabLst>
                <a:tab pos="914400" algn="l"/>
              </a:tabLst>
            </a:pPr>
            <a:r>
              <a:rPr lang="en-US" sz="1500" dirty="0">
                <a:solidFill>
                  <a:srgbClr val="000000"/>
                </a:solidFill>
                <a:latin typeface="Calibri" panose="020F0502020204030204" pitchFamily="34" charset="0"/>
                <a:ea typeface="Times New Roman" panose="02020603050405020304" pitchFamily="18" charset="0"/>
                <a:cs typeface="Calibri" panose="020F0502020204030204" pitchFamily="34" charset="0"/>
              </a:rPr>
              <a:t>Plus: CAP x balance of the remaining cost</a:t>
            </a:r>
          </a:p>
          <a:p>
            <a:pPr marL="290513" lvl="1" indent="-171450">
              <a:buClr>
                <a:schemeClr val="accent1">
                  <a:lumMod val="75000"/>
                </a:schemeClr>
              </a:buClr>
              <a:buSzPct val="125000"/>
              <a:buFont typeface="Arial" panose="020B0604020202020204" pitchFamily="34" charset="0"/>
              <a:buChar char="•"/>
              <a:tabLst>
                <a:tab pos="914400" algn="l"/>
              </a:tabLst>
            </a:pPr>
            <a:r>
              <a:rPr lang="en-US" sz="15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Example:  An OOD placement has a total cost of $100,000.</a:t>
            </a:r>
          </a:p>
          <a:p>
            <a:pPr marL="862013" lvl="2" indent="-285750">
              <a:buClr>
                <a:schemeClr val="accent1">
                  <a:lumMod val="75000"/>
                </a:schemeClr>
              </a:buClr>
              <a:buSzPct val="125000"/>
              <a:buFont typeface="Wingdings" panose="05000000000000000000" pitchFamily="2" charset="2"/>
              <a:buChar char="§"/>
              <a:tabLst>
                <a:tab pos="914400" algn="l"/>
              </a:tabLst>
            </a:pPr>
            <a:r>
              <a:rPr lang="en-US" sz="1500" dirty="0">
                <a:solidFill>
                  <a:srgbClr val="000000"/>
                </a:solidFill>
                <a:latin typeface="Calibri" panose="020F0502020204030204" pitchFamily="34" charset="0"/>
                <a:ea typeface="Times New Roman" panose="02020603050405020304" pitchFamily="18" charset="0"/>
                <a:cs typeface="Calibri" panose="020F0502020204030204" pitchFamily="34" charset="0"/>
              </a:rPr>
              <a:t>The district pays:  NCEP x 4.5 = $76,418.</a:t>
            </a:r>
          </a:p>
          <a:p>
            <a:pPr marL="862013" lvl="2" indent="-285750">
              <a:buClr>
                <a:schemeClr val="accent1">
                  <a:lumMod val="75000"/>
                </a:schemeClr>
              </a:buClr>
              <a:buSzPct val="125000"/>
              <a:buFont typeface="Wingdings" panose="05000000000000000000" pitchFamily="2" charset="2"/>
              <a:buChar char="§"/>
              <a:tabLst>
                <a:tab pos="914400" algn="l"/>
              </a:tabLst>
            </a:pPr>
            <a:r>
              <a:rPr lang="en-US" sz="1500" dirty="0">
                <a:solidFill>
                  <a:srgbClr val="000000"/>
                </a:solidFill>
                <a:latin typeface="Calibri" panose="020F0502020204030204" pitchFamily="34" charset="0"/>
                <a:ea typeface="Times New Roman" panose="02020603050405020304" pitchFamily="18" charset="0"/>
                <a:cs typeface="Calibri" panose="020F0502020204030204" pitchFamily="34" charset="0"/>
              </a:rPr>
              <a:t>Plus:  Cap @</a:t>
            </a:r>
            <a:r>
              <a:rPr lang="en-US" sz="1500" b="1" dirty="0">
                <a:solidFill>
                  <a:srgbClr val="0070C0"/>
                </a:solidFill>
                <a:latin typeface="Calibri" panose="020F0502020204030204" pitchFamily="34" charset="0"/>
                <a:ea typeface="Times New Roman" panose="02020603050405020304" pitchFamily="18" charset="0"/>
                <a:cs typeface="Calibri" panose="020F0502020204030204" pitchFamily="34" charset="0"/>
              </a:rPr>
              <a:t>29.11%</a:t>
            </a:r>
            <a:r>
              <a:rPr lang="en-US" sz="15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x $23,582 </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[$100,000 - $76,418]</a:t>
            </a:r>
            <a:r>
              <a:rPr lang="en-US" sz="15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$6,865.</a:t>
            </a:r>
          </a:p>
          <a:p>
            <a:pPr marL="862013" lvl="2" indent="-285750">
              <a:buClr>
                <a:schemeClr val="accent1">
                  <a:lumMod val="75000"/>
                </a:schemeClr>
              </a:buClr>
              <a:buSzPct val="125000"/>
              <a:buFont typeface="Wingdings" panose="05000000000000000000" pitchFamily="2" charset="2"/>
              <a:buChar char="§"/>
              <a:tabLst>
                <a:tab pos="914400" algn="l"/>
              </a:tabLst>
            </a:pPr>
            <a:r>
              <a:rPr lang="en-US" sz="15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Total District Share = $83,283.</a:t>
            </a:r>
          </a:p>
          <a:p>
            <a:pPr marL="862013" lvl="2" indent="-285750">
              <a:buClr>
                <a:schemeClr val="accent1">
                  <a:lumMod val="75000"/>
                </a:schemeClr>
              </a:buClr>
              <a:buSzPct val="125000"/>
              <a:buFont typeface="Wingdings" panose="05000000000000000000" pitchFamily="2" charset="2"/>
              <a:buChar char="§"/>
              <a:tabLst>
                <a:tab pos="914400" algn="l"/>
              </a:tabLst>
            </a:pPr>
            <a:r>
              <a:rPr lang="en-US" sz="15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State Excess Cost    = $16,717.</a:t>
            </a:r>
          </a:p>
        </p:txBody>
      </p:sp>
      <p:graphicFrame>
        <p:nvGraphicFramePr>
          <p:cNvPr id="6" name="Table 5">
            <a:extLst>
              <a:ext uri="{FF2B5EF4-FFF2-40B4-BE49-F238E27FC236}">
                <a16:creationId xmlns:a16="http://schemas.microsoft.com/office/drawing/2014/main" id="{D6A56951-F04E-44E4-9DC3-CC7655C5C7BC}"/>
              </a:ext>
            </a:extLst>
          </p:cNvPr>
          <p:cNvGraphicFramePr>
            <a:graphicFrameLocks noGrp="1"/>
          </p:cNvGraphicFramePr>
          <p:nvPr>
            <p:extLst>
              <p:ext uri="{D42A27DB-BD31-4B8C-83A1-F6EECF244321}">
                <p14:modId xmlns:p14="http://schemas.microsoft.com/office/powerpoint/2010/main" val="2012958639"/>
              </p:ext>
            </p:extLst>
          </p:nvPr>
        </p:nvGraphicFramePr>
        <p:xfrm>
          <a:off x="6399769" y="1385435"/>
          <a:ext cx="1836929" cy="2653165"/>
        </p:xfrm>
        <a:graphic>
          <a:graphicData uri="http://schemas.openxmlformats.org/drawingml/2006/table">
            <a:tbl>
              <a:tblPr firstRow="1" bandRow="1">
                <a:tableStyleId>{93296810-A885-4BE3-A3E7-6D5BEEA58F35}</a:tableStyleId>
              </a:tblPr>
              <a:tblGrid>
                <a:gridCol w="701114">
                  <a:extLst>
                    <a:ext uri="{9D8B030D-6E8A-4147-A177-3AD203B41FA5}">
                      <a16:colId xmlns:a16="http://schemas.microsoft.com/office/drawing/2014/main" val="3671506074"/>
                    </a:ext>
                  </a:extLst>
                </a:gridCol>
                <a:gridCol w="1135815">
                  <a:extLst>
                    <a:ext uri="{9D8B030D-6E8A-4147-A177-3AD203B41FA5}">
                      <a16:colId xmlns:a16="http://schemas.microsoft.com/office/drawing/2014/main" val="408460817"/>
                    </a:ext>
                  </a:extLst>
                </a:gridCol>
              </a:tblGrid>
              <a:tr h="370840">
                <a:tc>
                  <a:txBody>
                    <a:bodyPr/>
                    <a:lstStyle/>
                    <a:p>
                      <a:r>
                        <a:rPr lang="en-US" dirty="0"/>
                        <a:t>Year</a:t>
                      </a:r>
                    </a:p>
                  </a:txBody>
                  <a:tcPr/>
                </a:tc>
                <a:tc>
                  <a:txBody>
                    <a:bodyPr/>
                    <a:lstStyle/>
                    <a:p>
                      <a:r>
                        <a:rPr lang="en-US" dirty="0"/>
                        <a:t>Excess Cost CAP</a:t>
                      </a:r>
                    </a:p>
                  </a:txBody>
                  <a:tcPr/>
                </a:tc>
                <a:extLst>
                  <a:ext uri="{0D108BD9-81ED-4DB2-BD59-A6C34878D82A}">
                    <a16:rowId xmlns:a16="http://schemas.microsoft.com/office/drawing/2014/main" val="2270506725"/>
                  </a:ext>
                </a:extLst>
              </a:tr>
              <a:tr h="260485">
                <a:tc>
                  <a:txBody>
                    <a:bodyPr/>
                    <a:lstStyle/>
                    <a:p>
                      <a:r>
                        <a:rPr lang="en-US" sz="1600" b="1" dirty="0">
                          <a:solidFill>
                            <a:srgbClr val="0070C0"/>
                          </a:solidFill>
                        </a:rPr>
                        <a:t>FY21</a:t>
                      </a:r>
                    </a:p>
                  </a:txBody>
                  <a:tcPr/>
                </a:tc>
                <a:tc>
                  <a:txBody>
                    <a:bodyPr/>
                    <a:lstStyle/>
                    <a:p>
                      <a:r>
                        <a:rPr lang="en-US" sz="1600" b="1" dirty="0">
                          <a:solidFill>
                            <a:srgbClr val="0070C0"/>
                          </a:solidFill>
                        </a:rPr>
                        <a:t>16.52%</a:t>
                      </a:r>
                    </a:p>
                  </a:txBody>
                  <a:tcPr/>
                </a:tc>
                <a:extLst>
                  <a:ext uri="{0D108BD9-81ED-4DB2-BD59-A6C34878D82A}">
                    <a16:rowId xmlns:a16="http://schemas.microsoft.com/office/drawing/2014/main" val="1789591937"/>
                  </a:ext>
                </a:extLst>
              </a:tr>
              <a:tr h="306205">
                <a:tc>
                  <a:txBody>
                    <a:bodyPr/>
                    <a:lstStyle/>
                    <a:p>
                      <a:r>
                        <a:rPr lang="en-US" sz="1600" b="1" dirty="0"/>
                        <a:t>FY20</a:t>
                      </a:r>
                    </a:p>
                  </a:txBody>
                  <a:tcPr/>
                </a:tc>
                <a:tc>
                  <a:txBody>
                    <a:bodyPr/>
                    <a:lstStyle/>
                    <a:p>
                      <a:r>
                        <a:rPr lang="en-US" sz="1600" b="1" dirty="0"/>
                        <a:t>29.11%</a:t>
                      </a:r>
                    </a:p>
                  </a:txBody>
                  <a:tcPr/>
                </a:tc>
                <a:extLst>
                  <a:ext uri="{0D108BD9-81ED-4DB2-BD59-A6C34878D82A}">
                    <a16:rowId xmlns:a16="http://schemas.microsoft.com/office/drawing/2014/main" val="721399062"/>
                  </a:ext>
                </a:extLst>
              </a:tr>
              <a:tr h="275725">
                <a:tc>
                  <a:txBody>
                    <a:bodyPr/>
                    <a:lstStyle/>
                    <a:p>
                      <a:r>
                        <a:rPr lang="en-US" sz="1600" b="1" dirty="0"/>
                        <a:t>FY19</a:t>
                      </a:r>
                    </a:p>
                  </a:txBody>
                  <a:tcPr/>
                </a:tc>
                <a:tc>
                  <a:txBody>
                    <a:bodyPr/>
                    <a:lstStyle/>
                    <a:p>
                      <a:r>
                        <a:rPr lang="en-US" sz="1600" b="1" dirty="0"/>
                        <a:t>26.38%</a:t>
                      </a:r>
                    </a:p>
                  </a:txBody>
                  <a:tcPr/>
                </a:tc>
                <a:extLst>
                  <a:ext uri="{0D108BD9-81ED-4DB2-BD59-A6C34878D82A}">
                    <a16:rowId xmlns:a16="http://schemas.microsoft.com/office/drawing/2014/main" val="2579099771"/>
                  </a:ext>
                </a:extLst>
              </a:tr>
              <a:tr h="245245">
                <a:tc>
                  <a:txBody>
                    <a:bodyPr/>
                    <a:lstStyle/>
                    <a:p>
                      <a:r>
                        <a:rPr lang="en-US" sz="1600" b="1" dirty="0"/>
                        <a:t>FY18</a:t>
                      </a:r>
                    </a:p>
                  </a:txBody>
                  <a:tcPr/>
                </a:tc>
                <a:tc>
                  <a:txBody>
                    <a:bodyPr/>
                    <a:lstStyle/>
                    <a:p>
                      <a:r>
                        <a:rPr lang="en-US" sz="1600" b="1" dirty="0"/>
                        <a:t>27.56%</a:t>
                      </a:r>
                    </a:p>
                  </a:txBody>
                  <a:tcPr/>
                </a:tc>
                <a:extLst>
                  <a:ext uri="{0D108BD9-81ED-4DB2-BD59-A6C34878D82A}">
                    <a16:rowId xmlns:a16="http://schemas.microsoft.com/office/drawing/2014/main" val="1983475916"/>
                  </a:ext>
                </a:extLst>
              </a:tr>
              <a:tr h="214765">
                <a:tc>
                  <a:txBody>
                    <a:bodyPr/>
                    <a:lstStyle/>
                    <a:p>
                      <a:r>
                        <a:rPr lang="en-US" sz="1600" b="1" dirty="0"/>
                        <a:t>FY17</a:t>
                      </a:r>
                    </a:p>
                  </a:txBody>
                  <a:tcPr/>
                </a:tc>
                <a:tc>
                  <a:txBody>
                    <a:bodyPr/>
                    <a:lstStyle/>
                    <a:p>
                      <a:r>
                        <a:rPr lang="en-US" sz="1600" b="1" dirty="0"/>
                        <a:t>24.61%</a:t>
                      </a:r>
                    </a:p>
                  </a:txBody>
                  <a:tcPr/>
                </a:tc>
                <a:extLst>
                  <a:ext uri="{0D108BD9-81ED-4DB2-BD59-A6C34878D82A}">
                    <a16:rowId xmlns:a16="http://schemas.microsoft.com/office/drawing/2014/main" val="2946460771"/>
                  </a:ext>
                </a:extLst>
              </a:tr>
              <a:tr h="336685">
                <a:tc>
                  <a:txBody>
                    <a:bodyPr/>
                    <a:lstStyle/>
                    <a:p>
                      <a:r>
                        <a:rPr lang="en-US" sz="1600" b="1" dirty="0"/>
                        <a:t>FY16</a:t>
                      </a:r>
                    </a:p>
                  </a:txBody>
                  <a:tcPr/>
                </a:tc>
                <a:tc>
                  <a:txBody>
                    <a:bodyPr/>
                    <a:lstStyle/>
                    <a:p>
                      <a:r>
                        <a:rPr lang="en-US" sz="1600" b="1" dirty="0"/>
                        <a:t>22.37%</a:t>
                      </a:r>
                    </a:p>
                  </a:txBody>
                  <a:tcPr/>
                </a:tc>
                <a:extLst>
                  <a:ext uri="{0D108BD9-81ED-4DB2-BD59-A6C34878D82A}">
                    <a16:rowId xmlns:a16="http://schemas.microsoft.com/office/drawing/2014/main" val="528022075"/>
                  </a:ext>
                </a:extLst>
              </a:tr>
            </a:tbl>
          </a:graphicData>
        </a:graphic>
      </p:graphicFrame>
      <p:sp>
        <p:nvSpPr>
          <p:cNvPr id="7" name="TextBox 6">
            <a:extLst>
              <a:ext uri="{FF2B5EF4-FFF2-40B4-BE49-F238E27FC236}">
                <a16:creationId xmlns:a16="http://schemas.microsoft.com/office/drawing/2014/main" id="{A6CD049F-1C4D-43AB-987E-99F88E0FE788}"/>
              </a:ext>
            </a:extLst>
          </p:cNvPr>
          <p:cNvSpPr txBox="1"/>
          <p:nvPr/>
        </p:nvSpPr>
        <p:spPr>
          <a:xfrm>
            <a:off x="914400" y="4328011"/>
            <a:ext cx="1371600" cy="400110"/>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nchor="ctr" anchorCtr="1">
            <a:spAutoFit/>
          </a:bodyPr>
          <a:lstStyle/>
          <a:p>
            <a:r>
              <a:rPr lang="en-US" sz="2000" b="1" dirty="0">
                <a:solidFill>
                  <a:schemeClr val="bg1"/>
                </a:solidFill>
              </a:rPr>
              <a:t>Example</a:t>
            </a:r>
          </a:p>
        </p:txBody>
      </p:sp>
      <p:cxnSp>
        <p:nvCxnSpPr>
          <p:cNvPr id="8" name="Straight Arrow Connector 7">
            <a:extLst>
              <a:ext uri="{FF2B5EF4-FFF2-40B4-BE49-F238E27FC236}">
                <a16:creationId xmlns:a16="http://schemas.microsoft.com/office/drawing/2014/main" id="{7B025EDB-074B-4E21-8A36-2D3376E09ED0}"/>
              </a:ext>
            </a:extLst>
          </p:cNvPr>
          <p:cNvCxnSpPr>
            <a:cxnSpLocks/>
          </p:cNvCxnSpPr>
          <p:nvPr/>
        </p:nvCxnSpPr>
        <p:spPr>
          <a:xfrm flipV="1">
            <a:off x="8236698" y="2438400"/>
            <a:ext cx="0" cy="1481608"/>
          </a:xfrm>
          <a:prstGeom prst="straightConnector1">
            <a:avLst/>
          </a:prstGeom>
          <a:ln w="7620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0FA8BBEB-16AE-4C4D-996A-B10149E7E85B}"/>
              </a:ext>
            </a:extLst>
          </p:cNvPr>
          <p:cNvSpPr txBox="1"/>
          <p:nvPr/>
        </p:nvSpPr>
        <p:spPr>
          <a:xfrm>
            <a:off x="914400" y="707189"/>
            <a:ext cx="7315200" cy="523220"/>
          </a:xfrm>
          <a:prstGeom prst="rect">
            <a:avLst/>
          </a:prstGeom>
          <a:ln/>
        </p:spPr>
        <p:style>
          <a:lnRef idx="0">
            <a:schemeClr val="accent2"/>
          </a:lnRef>
          <a:fillRef idx="3">
            <a:schemeClr val="accent2"/>
          </a:fillRef>
          <a:effectRef idx="3">
            <a:schemeClr val="accent2"/>
          </a:effectRef>
          <a:fontRef idx="minor">
            <a:schemeClr val="lt1"/>
          </a:fontRef>
        </p:style>
        <p:txBody>
          <a:bodyPr wrap="square" rtlCol="0" anchor="ctr" anchorCtr="1">
            <a:spAutoFit/>
          </a:bodyPr>
          <a:lstStyle/>
          <a:p>
            <a:r>
              <a:rPr lang="en-US" sz="2800" b="1" dirty="0">
                <a:solidFill>
                  <a:schemeClr val="bg1"/>
                </a:solidFill>
              </a:rPr>
              <a:t>NCEP and State SPED Excess Cost Grant</a:t>
            </a:r>
          </a:p>
        </p:txBody>
      </p:sp>
    </p:spTree>
    <p:extLst>
      <p:ext uri="{BB962C8B-B14F-4D97-AF65-F5344CB8AC3E}">
        <p14:creationId xmlns:p14="http://schemas.microsoft.com/office/powerpoint/2010/main" val="1594765555"/>
      </p:ext>
    </p:extLst>
  </p:cSld>
  <p:clrMapOvr>
    <a:masterClrMapping/>
  </p:clrMapOvr>
  <p:transition spd="slow">
    <p:wipe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1AB059-40D9-4647-8DD1-B4B3893A19B2}"/>
              </a:ext>
            </a:extLst>
          </p:cNvPr>
          <p:cNvSpPr>
            <a:spLocks noGrp="1"/>
          </p:cNvSpPr>
          <p:nvPr>
            <p:ph type="dt" sz="half" idx="10"/>
          </p:nvPr>
        </p:nvSpPr>
        <p:spPr/>
        <p:txBody>
          <a:bodyPr/>
          <a:lstStyle/>
          <a:p>
            <a:r>
              <a:rPr lang="en-US"/>
              <a:t>January 2022</a:t>
            </a:r>
            <a:endParaRPr lang="en-US" dirty="0"/>
          </a:p>
        </p:txBody>
      </p:sp>
      <p:sp>
        <p:nvSpPr>
          <p:cNvPr id="3" name="Slide Number Placeholder 2">
            <a:extLst>
              <a:ext uri="{FF2B5EF4-FFF2-40B4-BE49-F238E27FC236}">
                <a16:creationId xmlns:a16="http://schemas.microsoft.com/office/drawing/2014/main" id="{033F7C89-E9D8-4EDE-99E8-E1A9B8E2F8C1}"/>
              </a:ext>
            </a:extLst>
          </p:cNvPr>
          <p:cNvSpPr>
            <a:spLocks noGrp="1"/>
          </p:cNvSpPr>
          <p:nvPr>
            <p:ph type="sldNum" sz="quarter" idx="12"/>
          </p:nvPr>
        </p:nvSpPr>
        <p:spPr/>
        <p:txBody>
          <a:bodyPr/>
          <a:lstStyle/>
          <a:p>
            <a:fld id="{8B029824-C0FE-4500-AD39-B628196C05B5}" type="slidenum">
              <a:rPr lang="en-US" smtClean="0"/>
              <a:t>8</a:t>
            </a:fld>
            <a:endParaRPr lang="en-US" dirty="0"/>
          </a:p>
        </p:txBody>
      </p:sp>
      <p:graphicFrame>
        <p:nvGraphicFramePr>
          <p:cNvPr id="4" name="Table 3">
            <a:extLst>
              <a:ext uri="{FF2B5EF4-FFF2-40B4-BE49-F238E27FC236}">
                <a16:creationId xmlns:a16="http://schemas.microsoft.com/office/drawing/2014/main" id="{3E34845D-33AF-4A73-B0E9-5561C719F07E}"/>
              </a:ext>
            </a:extLst>
          </p:cNvPr>
          <p:cNvGraphicFramePr>
            <a:graphicFrameLocks noGrp="1"/>
          </p:cNvGraphicFramePr>
          <p:nvPr>
            <p:extLst>
              <p:ext uri="{D42A27DB-BD31-4B8C-83A1-F6EECF244321}">
                <p14:modId xmlns:p14="http://schemas.microsoft.com/office/powerpoint/2010/main" val="3641890970"/>
              </p:ext>
            </p:extLst>
          </p:nvPr>
        </p:nvGraphicFramePr>
        <p:xfrm>
          <a:off x="2209800" y="1798316"/>
          <a:ext cx="4953000" cy="1005840"/>
        </p:xfrm>
        <a:graphic>
          <a:graphicData uri="http://schemas.openxmlformats.org/drawingml/2006/table">
            <a:tbl>
              <a:tblPr>
                <a:tableStyleId>{7DF18680-E054-41AD-8BC1-D1AEF772440D}</a:tableStyleId>
              </a:tblPr>
              <a:tblGrid>
                <a:gridCol w="3487064">
                  <a:extLst>
                    <a:ext uri="{9D8B030D-6E8A-4147-A177-3AD203B41FA5}">
                      <a16:colId xmlns:a16="http://schemas.microsoft.com/office/drawing/2014/main" val="20000"/>
                    </a:ext>
                  </a:extLst>
                </a:gridCol>
                <a:gridCol w="1465936">
                  <a:extLst>
                    <a:ext uri="{9D8B030D-6E8A-4147-A177-3AD203B41FA5}">
                      <a16:colId xmlns:a16="http://schemas.microsoft.com/office/drawing/2014/main" val="20001"/>
                    </a:ext>
                  </a:extLst>
                </a:gridCol>
              </a:tblGrid>
              <a:tr h="311996">
                <a:tc>
                  <a:txBody>
                    <a:bodyPr/>
                    <a:lstStyle/>
                    <a:p>
                      <a:r>
                        <a:rPr lang="en-US" sz="1800" b="1" dirty="0">
                          <a:solidFill>
                            <a:srgbClr val="0070C0"/>
                          </a:solidFill>
                        </a:rPr>
                        <a:t>SPED $: Percent of Total Budget [including grants]</a:t>
                      </a:r>
                      <a:endParaRPr lang="en-US" sz="2000" b="1" dirty="0">
                        <a:solidFill>
                          <a:srgbClr val="0070C0"/>
                        </a:solidFill>
                      </a:endParaRPr>
                    </a:p>
                  </a:txBody>
                  <a:tcPr>
                    <a:cell3D prstMaterial="dkEdge">
                      <a:bevel w="25400" h="25400" prst="angle"/>
                      <a:lightRig rig="flood" dir="t"/>
                    </a:cell3D>
                  </a:tcPr>
                </a:tc>
                <a:tc>
                  <a:txBody>
                    <a:bodyPr/>
                    <a:lstStyle/>
                    <a:p>
                      <a:r>
                        <a:rPr lang="en-US" sz="2000" b="1" dirty="0">
                          <a:solidFill>
                            <a:srgbClr val="0070C0"/>
                          </a:solidFill>
                        </a:rPr>
                        <a:t>     </a:t>
                      </a:r>
                      <a:r>
                        <a:rPr lang="en-US" sz="1800" b="1" dirty="0">
                          <a:solidFill>
                            <a:srgbClr val="0070C0"/>
                          </a:solidFill>
                        </a:rPr>
                        <a:t>26.87%</a:t>
                      </a:r>
                      <a:endParaRPr lang="en-US" sz="2000" b="1" dirty="0">
                        <a:solidFill>
                          <a:srgbClr val="0070C0"/>
                        </a:solidFill>
                      </a:endParaRPr>
                    </a:p>
                  </a:txBody>
                  <a:tcPr>
                    <a:cell3D prstMaterial="dkEdge">
                      <a:bevel w="25400" h="25400" prst="angle"/>
                      <a:lightRig rig="flood" dir="t"/>
                    </a:cell3D>
                  </a:tcPr>
                </a:tc>
                <a:extLst>
                  <a:ext uri="{0D108BD9-81ED-4DB2-BD59-A6C34878D82A}">
                    <a16:rowId xmlns:a16="http://schemas.microsoft.com/office/drawing/2014/main" val="10001"/>
                  </a:ext>
                </a:extLst>
              </a:tr>
              <a:tr h="311996">
                <a:tc>
                  <a:txBody>
                    <a:bodyPr/>
                    <a:lstStyle/>
                    <a:p>
                      <a:r>
                        <a:rPr lang="en-US" sz="1800" b="1" dirty="0">
                          <a:solidFill>
                            <a:srgbClr val="0070C0"/>
                          </a:solidFill>
                        </a:rPr>
                        <a:t>Total SPED $:</a:t>
                      </a:r>
                    </a:p>
                  </a:txBody>
                  <a:tcPr>
                    <a:cell3D prstMaterial="dkEdge">
                      <a:bevel w="25400" h="25400" prst="angle"/>
                      <a:lightRig rig="flood" dir="t"/>
                    </a:cell3D>
                  </a:tcPr>
                </a:tc>
                <a:tc>
                  <a:txBody>
                    <a:bodyPr/>
                    <a:lstStyle/>
                    <a:p>
                      <a:pPr algn="ctr" fontAlgn="ctr"/>
                      <a:r>
                        <a:rPr lang="en-US" sz="1800" b="1" u="none" strike="noStrike" dirty="0">
                          <a:solidFill>
                            <a:srgbClr val="0070C0"/>
                          </a:solidFill>
                          <a:effectLst/>
                        </a:rPr>
                        <a:t>$90,112,557</a:t>
                      </a:r>
                      <a:endParaRPr lang="en-US" sz="1800" b="1" i="0" u="none" strike="noStrike" dirty="0">
                        <a:solidFill>
                          <a:srgbClr val="0070C0"/>
                        </a:solidFill>
                        <a:effectLst/>
                        <a:latin typeface="Calibri" panose="020F0502020204030204" pitchFamily="34" charset="0"/>
                      </a:endParaRPr>
                    </a:p>
                  </a:txBody>
                  <a:tcPr marL="6350" marR="6350" marT="6350" marB="0" anchor="ctr">
                    <a:cell3D prstMaterial="dkEdge">
                      <a:bevel w="25400" h="25400" prst="angle"/>
                      <a:lightRig rig="flood" dir="t"/>
                    </a:cell3D>
                  </a:tcPr>
                </a:tc>
                <a:extLst>
                  <a:ext uri="{0D108BD9-81ED-4DB2-BD59-A6C34878D82A}">
                    <a16:rowId xmlns:a16="http://schemas.microsoft.com/office/drawing/2014/main" val="1717522218"/>
                  </a:ext>
                </a:extLst>
              </a:tr>
            </a:tbl>
          </a:graphicData>
        </a:graphic>
      </p:graphicFrame>
      <p:sp>
        <p:nvSpPr>
          <p:cNvPr id="5" name="TextBox 4">
            <a:extLst>
              <a:ext uri="{FF2B5EF4-FFF2-40B4-BE49-F238E27FC236}">
                <a16:creationId xmlns:a16="http://schemas.microsoft.com/office/drawing/2014/main" id="{207C7F00-3978-4CEA-9CD5-C6452098E722}"/>
              </a:ext>
            </a:extLst>
          </p:cNvPr>
          <p:cNvSpPr txBox="1"/>
          <p:nvPr/>
        </p:nvSpPr>
        <p:spPr>
          <a:xfrm>
            <a:off x="2209800" y="1428984"/>
            <a:ext cx="4953000" cy="369332"/>
          </a:xfrm>
          <a:prstGeom prst="rect">
            <a:avLst/>
          </a:prstGeom>
          <a:solidFill>
            <a:schemeClr val="accent3">
              <a:alpha val="50000"/>
            </a:schemeClr>
          </a:solidFill>
          <a:ln w="12700">
            <a:solidFill>
              <a:srgbClr val="0070C0"/>
            </a:solid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b="1" dirty="0">
                <a:solidFill>
                  <a:srgbClr val="0070C0"/>
                </a:solidFill>
              </a:rPr>
              <a:t>2020-21 EFS</a:t>
            </a:r>
          </a:p>
        </p:txBody>
      </p:sp>
      <p:sp>
        <p:nvSpPr>
          <p:cNvPr id="6" name="TextBox 5">
            <a:extLst>
              <a:ext uri="{FF2B5EF4-FFF2-40B4-BE49-F238E27FC236}">
                <a16:creationId xmlns:a16="http://schemas.microsoft.com/office/drawing/2014/main" id="{0E681F88-6432-44F5-B42E-1249CBC868CA}"/>
              </a:ext>
            </a:extLst>
          </p:cNvPr>
          <p:cNvSpPr txBox="1"/>
          <p:nvPr/>
        </p:nvSpPr>
        <p:spPr>
          <a:xfrm>
            <a:off x="914400" y="707189"/>
            <a:ext cx="7315200" cy="523220"/>
          </a:xfrm>
          <a:prstGeom prst="rect">
            <a:avLst/>
          </a:prstGeom>
          <a:ln/>
        </p:spPr>
        <p:style>
          <a:lnRef idx="0">
            <a:schemeClr val="accent2"/>
          </a:lnRef>
          <a:fillRef idx="3">
            <a:schemeClr val="accent2"/>
          </a:fillRef>
          <a:effectRef idx="3">
            <a:schemeClr val="accent2"/>
          </a:effectRef>
          <a:fontRef idx="minor">
            <a:schemeClr val="lt1"/>
          </a:fontRef>
        </p:style>
        <p:txBody>
          <a:bodyPr wrap="square" rtlCol="0" anchor="ctr" anchorCtr="1">
            <a:spAutoFit/>
          </a:bodyPr>
          <a:lstStyle/>
          <a:p>
            <a:r>
              <a:rPr lang="en-US" sz="2800" b="1" dirty="0">
                <a:solidFill>
                  <a:schemeClr val="bg1"/>
                </a:solidFill>
              </a:rPr>
              <a:t>SPECIAL EDUCATION (SPED)</a:t>
            </a:r>
          </a:p>
        </p:txBody>
      </p:sp>
      <p:graphicFrame>
        <p:nvGraphicFramePr>
          <p:cNvPr id="7" name="Table 7">
            <a:extLst>
              <a:ext uri="{FF2B5EF4-FFF2-40B4-BE49-F238E27FC236}">
                <a16:creationId xmlns:a16="http://schemas.microsoft.com/office/drawing/2014/main" id="{93CB16FD-8AD1-44BE-A621-DD413BB6FD4E}"/>
              </a:ext>
            </a:extLst>
          </p:cNvPr>
          <p:cNvGraphicFramePr>
            <a:graphicFrameLocks noGrp="1"/>
          </p:cNvGraphicFramePr>
          <p:nvPr>
            <p:extLst>
              <p:ext uri="{D42A27DB-BD31-4B8C-83A1-F6EECF244321}">
                <p14:modId xmlns:p14="http://schemas.microsoft.com/office/powerpoint/2010/main" val="485207773"/>
              </p:ext>
            </p:extLst>
          </p:nvPr>
        </p:nvGraphicFramePr>
        <p:xfrm>
          <a:off x="1447800" y="2819400"/>
          <a:ext cx="6096000" cy="2941320"/>
        </p:xfrm>
        <a:graphic>
          <a:graphicData uri="http://schemas.openxmlformats.org/drawingml/2006/table">
            <a:tbl>
              <a:tblPr firstRow="1" bandRow="1">
                <a:tableStyleId>{7DF18680-E054-41AD-8BC1-D1AEF772440D}</a:tableStyleId>
              </a:tblPr>
              <a:tblGrid>
                <a:gridCol w="1905000">
                  <a:extLst>
                    <a:ext uri="{9D8B030D-6E8A-4147-A177-3AD203B41FA5}">
                      <a16:colId xmlns:a16="http://schemas.microsoft.com/office/drawing/2014/main" val="5233997"/>
                    </a:ext>
                  </a:extLst>
                </a:gridCol>
                <a:gridCol w="2362200">
                  <a:extLst>
                    <a:ext uri="{9D8B030D-6E8A-4147-A177-3AD203B41FA5}">
                      <a16:colId xmlns:a16="http://schemas.microsoft.com/office/drawing/2014/main" val="1346287050"/>
                    </a:ext>
                  </a:extLst>
                </a:gridCol>
                <a:gridCol w="1828800">
                  <a:extLst>
                    <a:ext uri="{9D8B030D-6E8A-4147-A177-3AD203B41FA5}">
                      <a16:colId xmlns:a16="http://schemas.microsoft.com/office/drawing/2014/main" val="3334757808"/>
                    </a:ext>
                  </a:extLst>
                </a:gridCol>
              </a:tblGrid>
              <a:tr h="370840">
                <a:tc>
                  <a:txBody>
                    <a:bodyPr/>
                    <a:lstStyle/>
                    <a:p>
                      <a:r>
                        <a:rPr lang="en-US" dirty="0"/>
                        <a:t>Special Education</a:t>
                      </a:r>
                    </a:p>
                    <a:p>
                      <a:r>
                        <a:rPr lang="en-US" dirty="0"/>
                        <a:t>Expenditures</a:t>
                      </a:r>
                    </a:p>
                  </a:txBody>
                  <a:tcPr/>
                </a:tc>
                <a:tc>
                  <a:txBody>
                    <a:bodyPr/>
                    <a:lstStyle/>
                    <a:p>
                      <a:endParaRPr lang="en-US" dirty="0"/>
                    </a:p>
                  </a:txBody>
                  <a:tcPr/>
                </a:tc>
                <a:tc>
                  <a:txBody>
                    <a:bodyPr/>
                    <a:lstStyle/>
                    <a:p>
                      <a:r>
                        <a:rPr lang="en-US" dirty="0"/>
                        <a:t> 2020-21</a:t>
                      </a:r>
                    </a:p>
                    <a:p>
                      <a:r>
                        <a:rPr lang="en-US" dirty="0"/>
                        <a:t>Amount</a:t>
                      </a:r>
                    </a:p>
                  </a:txBody>
                  <a:tcPr/>
                </a:tc>
                <a:extLst>
                  <a:ext uri="{0D108BD9-81ED-4DB2-BD59-A6C34878D82A}">
                    <a16:rowId xmlns:a16="http://schemas.microsoft.com/office/drawing/2014/main" val="2688478151"/>
                  </a:ext>
                </a:extLst>
              </a:tr>
              <a:tr h="370840">
                <a:tc>
                  <a:txBody>
                    <a:bodyPr/>
                    <a:lstStyle/>
                    <a:p>
                      <a:r>
                        <a:rPr lang="en-US" b="1" dirty="0"/>
                        <a:t>In-district</a:t>
                      </a:r>
                    </a:p>
                  </a:txBody>
                  <a:tcPr/>
                </a:tc>
                <a:tc>
                  <a:txBody>
                    <a:bodyPr/>
                    <a:lstStyle/>
                    <a:p>
                      <a:endParaRPr lang="en-US" b="1"/>
                    </a:p>
                  </a:txBody>
                  <a:tcPr/>
                </a:tc>
                <a:tc>
                  <a:txBody>
                    <a:bodyPr/>
                    <a:lstStyle/>
                    <a:p>
                      <a:r>
                        <a:rPr lang="en-US" b="1" dirty="0"/>
                        <a:t>69,116,502</a:t>
                      </a:r>
                    </a:p>
                  </a:txBody>
                  <a:tcPr/>
                </a:tc>
                <a:extLst>
                  <a:ext uri="{0D108BD9-81ED-4DB2-BD59-A6C34878D82A}">
                    <a16:rowId xmlns:a16="http://schemas.microsoft.com/office/drawing/2014/main" val="2746723222"/>
                  </a:ext>
                </a:extLst>
              </a:tr>
              <a:tr h="370840">
                <a:tc>
                  <a:txBody>
                    <a:bodyPr/>
                    <a:lstStyle/>
                    <a:p>
                      <a:r>
                        <a:rPr lang="en-US" b="1" dirty="0"/>
                        <a:t>Out of district</a:t>
                      </a:r>
                    </a:p>
                  </a:txBody>
                  <a:tcPr/>
                </a:tc>
                <a:tc>
                  <a:txBody>
                    <a:bodyPr/>
                    <a:lstStyle/>
                    <a:p>
                      <a:r>
                        <a:rPr lang="en-US" b="1" dirty="0"/>
                        <a:t>Net:</a:t>
                      </a:r>
                    </a:p>
                  </a:txBody>
                  <a:tcPr/>
                </a:tc>
                <a:tc>
                  <a:txBody>
                    <a:bodyPr/>
                    <a:lstStyle/>
                    <a:p>
                      <a:r>
                        <a:rPr lang="en-US" b="1" dirty="0"/>
                        <a:t>20,996,055</a:t>
                      </a:r>
                    </a:p>
                  </a:txBody>
                  <a:tcPr/>
                </a:tc>
                <a:extLst>
                  <a:ext uri="{0D108BD9-81ED-4DB2-BD59-A6C34878D82A}">
                    <a16:rowId xmlns:a16="http://schemas.microsoft.com/office/drawing/2014/main" val="3627452078"/>
                  </a:ext>
                </a:extLst>
              </a:tr>
              <a:tr h="370840">
                <a:tc>
                  <a:txBody>
                    <a:bodyPr/>
                    <a:lstStyle/>
                    <a:p>
                      <a:endParaRPr lang="en-US" b="1"/>
                    </a:p>
                  </a:txBody>
                  <a:tcPr/>
                </a:tc>
                <a:tc>
                  <a:txBody>
                    <a:bodyPr/>
                    <a:lstStyle/>
                    <a:p>
                      <a:pPr marL="285750" indent="-285750">
                        <a:buFont typeface="Arial" panose="020B0604020202020204" pitchFamily="34" charset="0"/>
                        <a:buChar char="•"/>
                      </a:pPr>
                      <a:r>
                        <a:rPr lang="en-US" b="1" dirty="0"/>
                        <a:t>State excess grant reimbursement= $6.2M</a:t>
                      </a:r>
                    </a:p>
                    <a:p>
                      <a:pPr marL="285750" indent="-285750">
                        <a:buFont typeface="Arial" panose="020B0604020202020204" pitchFamily="34" charset="0"/>
                        <a:buChar char="•"/>
                      </a:pPr>
                      <a:r>
                        <a:rPr lang="en-US" b="1" dirty="0"/>
                        <a:t>Cap = 16.52%</a:t>
                      </a:r>
                    </a:p>
                  </a:txBody>
                  <a:tcPr/>
                </a:tc>
                <a:tc>
                  <a:txBody>
                    <a:bodyPr/>
                    <a:lstStyle/>
                    <a:p>
                      <a:endParaRPr lang="en-US" b="1"/>
                    </a:p>
                  </a:txBody>
                  <a:tcPr/>
                </a:tc>
                <a:extLst>
                  <a:ext uri="{0D108BD9-81ED-4DB2-BD59-A6C34878D82A}">
                    <a16:rowId xmlns:a16="http://schemas.microsoft.com/office/drawing/2014/main" val="1918673465"/>
                  </a:ext>
                </a:extLst>
              </a:tr>
              <a:tr h="370840">
                <a:tc>
                  <a:txBody>
                    <a:bodyPr/>
                    <a:lstStyle/>
                    <a:p>
                      <a:endParaRPr lang="en-US" b="1"/>
                    </a:p>
                  </a:txBody>
                  <a:tcPr/>
                </a:tc>
                <a:tc>
                  <a:txBody>
                    <a:bodyPr/>
                    <a:lstStyle/>
                    <a:p>
                      <a:endParaRPr lang="en-US" b="1" dirty="0"/>
                    </a:p>
                  </a:txBody>
                  <a:tcPr/>
                </a:tc>
                <a:tc>
                  <a:txBody>
                    <a:bodyPr/>
                    <a:lstStyle/>
                    <a:p>
                      <a:endParaRPr lang="en-US" b="1" dirty="0"/>
                    </a:p>
                  </a:txBody>
                  <a:tcPr/>
                </a:tc>
                <a:extLst>
                  <a:ext uri="{0D108BD9-81ED-4DB2-BD59-A6C34878D82A}">
                    <a16:rowId xmlns:a16="http://schemas.microsoft.com/office/drawing/2014/main" val="1644393885"/>
                  </a:ext>
                </a:extLst>
              </a:tr>
            </a:tbl>
          </a:graphicData>
        </a:graphic>
      </p:graphicFrame>
      <p:sp>
        <p:nvSpPr>
          <p:cNvPr id="8" name="TextBox 7">
            <a:extLst>
              <a:ext uri="{FF2B5EF4-FFF2-40B4-BE49-F238E27FC236}">
                <a16:creationId xmlns:a16="http://schemas.microsoft.com/office/drawing/2014/main" id="{E8588890-F3D4-4DF0-A04A-B6B5AE0502CF}"/>
              </a:ext>
            </a:extLst>
          </p:cNvPr>
          <p:cNvSpPr txBox="1"/>
          <p:nvPr/>
        </p:nvSpPr>
        <p:spPr>
          <a:xfrm>
            <a:off x="533400" y="6128572"/>
            <a:ext cx="2895600" cy="338554"/>
          </a:xfrm>
          <a:prstGeom prst="rect">
            <a:avLst/>
          </a:prstGeom>
          <a:solidFill>
            <a:schemeClr val="accent3">
              <a:alpha val="50000"/>
            </a:schemeClr>
          </a:solidFill>
          <a:ln w="12700">
            <a:solidFill>
              <a:srgbClr val="0070C0"/>
            </a:solid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1600" b="1" dirty="0">
                <a:solidFill>
                  <a:srgbClr val="0070C0"/>
                </a:solidFill>
              </a:rPr>
              <a:t>EFS: Education Finance System</a:t>
            </a:r>
          </a:p>
        </p:txBody>
      </p:sp>
    </p:spTree>
    <p:extLst>
      <p:ext uri="{BB962C8B-B14F-4D97-AF65-F5344CB8AC3E}">
        <p14:creationId xmlns:p14="http://schemas.microsoft.com/office/powerpoint/2010/main" val="1890362322"/>
      </p:ext>
    </p:extLst>
  </p:cSld>
  <p:clrMapOvr>
    <a:masterClrMapping/>
  </p:clrMapOvr>
  <p:transition spd="slow">
    <p:wipe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2000"/>
            <a:ext cx="7391400" cy="646664"/>
          </a:xfrm>
        </p:spPr>
        <p:style>
          <a:lnRef idx="0">
            <a:schemeClr val="accent2"/>
          </a:lnRef>
          <a:fillRef idx="3">
            <a:schemeClr val="accent2"/>
          </a:fillRef>
          <a:effectRef idx="3">
            <a:schemeClr val="accent2"/>
          </a:effectRef>
          <a:fontRef idx="minor">
            <a:schemeClr val="lt1"/>
          </a:fontRef>
        </p:style>
        <p:txBody>
          <a:bodyPr anchor="ctr">
            <a:normAutofit fontScale="90000"/>
          </a:bodyPr>
          <a:lstStyle/>
          <a:p>
            <a:r>
              <a:rPr lang="en-US" b="1" dirty="0"/>
              <a:t>School Allocation Model</a:t>
            </a:r>
          </a:p>
        </p:txBody>
      </p:sp>
      <p:sp>
        <p:nvSpPr>
          <p:cNvPr id="4" name="Date Placeholder 3"/>
          <p:cNvSpPr>
            <a:spLocks noGrp="1"/>
          </p:cNvSpPr>
          <p:nvPr>
            <p:ph type="dt" sz="half" idx="10"/>
          </p:nvPr>
        </p:nvSpPr>
        <p:spPr/>
        <p:txBody>
          <a:bodyPr/>
          <a:lstStyle/>
          <a:p>
            <a:r>
              <a:rPr lang="en-US" dirty="0"/>
              <a:t>January 2022</a:t>
            </a:r>
          </a:p>
        </p:txBody>
      </p:sp>
      <p:sp>
        <p:nvSpPr>
          <p:cNvPr id="7" name="Slide Number Placeholder 6"/>
          <p:cNvSpPr>
            <a:spLocks noGrp="1"/>
          </p:cNvSpPr>
          <p:nvPr>
            <p:ph type="sldNum" sz="quarter" idx="12"/>
          </p:nvPr>
        </p:nvSpPr>
        <p:spPr/>
        <p:txBody>
          <a:bodyPr/>
          <a:lstStyle/>
          <a:p>
            <a:fld id="{8B029824-C0FE-4500-AD39-B628196C05B5}" type="slidenum">
              <a:rPr lang="en-US" smtClean="0"/>
              <a:t>9</a:t>
            </a:fld>
            <a:endParaRPr lang="en-US" dirty="0"/>
          </a:p>
        </p:txBody>
      </p:sp>
      <p:sp>
        <p:nvSpPr>
          <p:cNvPr id="6" name="Rounded Rectangle 5"/>
          <p:cNvSpPr/>
          <p:nvPr/>
        </p:nvSpPr>
        <p:spPr>
          <a:xfrm>
            <a:off x="838200" y="1435230"/>
            <a:ext cx="7200900" cy="354433"/>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b="1" dirty="0"/>
              <a:t>Core Components</a:t>
            </a:r>
          </a:p>
        </p:txBody>
      </p:sp>
      <p:graphicFrame>
        <p:nvGraphicFramePr>
          <p:cNvPr id="8" name="Diagram 7"/>
          <p:cNvGraphicFramePr/>
          <p:nvPr>
            <p:extLst>
              <p:ext uri="{D42A27DB-BD31-4B8C-83A1-F6EECF244321}">
                <p14:modId xmlns:p14="http://schemas.microsoft.com/office/powerpoint/2010/main" val="3100870804"/>
              </p:ext>
            </p:extLst>
          </p:nvPr>
        </p:nvGraphicFramePr>
        <p:xfrm>
          <a:off x="6934200" y="304800"/>
          <a:ext cx="1645920" cy="190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523716007"/>
              </p:ext>
            </p:extLst>
          </p:nvPr>
        </p:nvGraphicFramePr>
        <p:xfrm>
          <a:off x="821884" y="1865864"/>
          <a:ext cx="7391400" cy="4404360"/>
        </p:xfrm>
        <a:graphic>
          <a:graphicData uri="http://schemas.openxmlformats.org/drawingml/2006/table">
            <a:tbl>
              <a:tblPr firstRow="1" bandRow="1">
                <a:tableStyleId>{8A107856-5554-42FB-B03E-39F5DBC370BA}</a:tableStyleId>
              </a:tblPr>
              <a:tblGrid>
                <a:gridCol w="363280">
                  <a:extLst>
                    <a:ext uri="{9D8B030D-6E8A-4147-A177-3AD203B41FA5}">
                      <a16:colId xmlns:a16="http://schemas.microsoft.com/office/drawing/2014/main" val="2717314711"/>
                    </a:ext>
                  </a:extLst>
                </a:gridCol>
                <a:gridCol w="7028120">
                  <a:extLst>
                    <a:ext uri="{9D8B030D-6E8A-4147-A177-3AD203B41FA5}">
                      <a16:colId xmlns:a16="http://schemas.microsoft.com/office/drawing/2014/main" val="1046876725"/>
                    </a:ext>
                  </a:extLst>
                </a:gridCol>
              </a:tblGrid>
              <a:tr h="914400">
                <a:tc>
                  <a:txBody>
                    <a:bodyPr/>
                    <a:lstStyle/>
                    <a:p>
                      <a:r>
                        <a:rPr lang="en-US" b="1" dirty="0">
                          <a:solidFill>
                            <a:srgbClr val="0070C0"/>
                          </a:solidFill>
                        </a:rPr>
                        <a:t>1</a:t>
                      </a:r>
                    </a:p>
                  </a:txBody>
                  <a:tcPr/>
                </a:tc>
                <a:tc>
                  <a:txBody>
                    <a:bodyPr/>
                    <a:lstStyle/>
                    <a:p>
                      <a:r>
                        <a:rPr lang="en-US" sz="1700" b="1" dirty="0"/>
                        <a:t>Position Allocation</a:t>
                      </a:r>
                      <a:endParaRPr lang="en-US" sz="1700"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700" b="1" i="1" dirty="0">
                          <a:solidFill>
                            <a:srgbClr val="0070C0"/>
                          </a:solidFill>
                        </a:rPr>
                        <a:t>Equitable and</a:t>
                      </a:r>
                      <a:r>
                        <a:rPr lang="en-US" sz="1700" b="1" i="1" baseline="0" dirty="0">
                          <a:solidFill>
                            <a:srgbClr val="0070C0"/>
                          </a:solidFill>
                        </a:rPr>
                        <a:t> uniform staffing formulas, with consideration for school-specific needs.</a:t>
                      </a:r>
                      <a:endParaRPr lang="en-US" sz="1700" b="1" dirty="0">
                        <a:solidFill>
                          <a:srgbClr val="0070C0"/>
                        </a:solidFill>
                      </a:endParaRPr>
                    </a:p>
                  </a:txBody>
                  <a:tcPr/>
                </a:tc>
                <a:extLst>
                  <a:ext uri="{0D108BD9-81ED-4DB2-BD59-A6C34878D82A}">
                    <a16:rowId xmlns:a16="http://schemas.microsoft.com/office/drawing/2014/main" val="2007842242"/>
                  </a:ext>
                </a:extLst>
              </a:tr>
              <a:tr h="986265">
                <a:tc>
                  <a:txBody>
                    <a:bodyPr/>
                    <a:lstStyle/>
                    <a:p>
                      <a:r>
                        <a:rPr lang="en-US" b="1" dirty="0">
                          <a:solidFill>
                            <a:srgbClr val="0070C0"/>
                          </a:solidFill>
                        </a:rPr>
                        <a:t>2</a:t>
                      </a:r>
                    </a:p>
                  </a:txBody>
                  <a:tcPr/>
                </a:tc>
                <a:tc>
                  <a:txBody>
                    <a:bodyPr/>
                    <a:lstStyle/>
                    <a:p>
                      <a:r>
                        <a:rPr lang="en-US" sz="1700" b="1" dirty="0"/>
                        <a:t>Operating</a:t>
                      </a:r>
                      <a:r>
                        <a:rPr lang="en-US" sz="1700" b="1" baseline="0" dirty="0"/>
                        <a:t> Allocation</a:t>
                      </a:r>
                    </a:p>
                    <a:p>
                      <a:pPr marL="285750" indent="-285750">
                        <a:buFont typeface="Courier New" panose="02070309020205020404" pitchFamily="49" charset="0"/>
                        <a:buChar char="o"/>
                      </a:pPr>
                      <a:r>
                        <a:rPr lang="en-US" sz="1600" b="1" baseline="0" dirty="0">
                          <a:solidFill>
                            <a:srgbClr val="0070C0"/>
                          </a:solidFill>
                        </a:rPr>
                        <a:t>$20/student </a:t>
                      </a:r>
                      <a:r>
                        <a:rPr lang="en-US" sz="1600" b="1" baseline="0" dirty="0">
                          <a:solidFill>
                            <a:srgbClr val="C00000"/>
                          </a:solidFill>
                        </a:rPr>
                        <a:t>(In FY22, increased to $30/student with ESSER funds)</a:t>
                      </a: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600" b="1" dirty="0">
                          <a:solidFill>
                            <a:srgbClr val="0070C0"/>
                          </a:solidFill>
                        </a:rPr>
                        <a:t>Continued Option:  deployment of discretionary funds for part-time personnel (hourly, per diem); e.g., interventionists, tutors etc.</a:t>
                      </a:r>
                    </a:p>
                  </a:txBody>
                  <a:tcPr/>
                </a:tc>
                <a:extLst>
                  <a:ext uri="{0D108BD9-81ED-4DB2-BD59-A6C34878D82A}">
                    <a16:rowId xmlns:a16="http://schemas.microsoft.com/office/drawing/2014/main" val="4233608214"/>
                  </a:ext>
                </a:extLst>
              </a:tr>
              <a:tr h="851837">
                <a:tc>
                  <a:txBody>
                    <a:bodyPr/>
                    <a:lstStyle/>
                    <a:p>
                      <a:r>
                        <a:rPr lang="en-US" b="1" dirty="0">
                          <a:solidFill>
                            <a:srgbClr val="0070C0"/>
                          </a:solidFill>
                        </a:rPr>
                        <a:t>3</a:t>
                      </a:r>
                    </a:p>
                  </a:txBody>
                  <a:tcPr/>
                </a:tc>
                <a:tc>
                  <a:txBody>
                    <a:bodyPr/>
                    <a:lstStyle/>
                    <a:p>
                      <a:r>
                        <a:rPr lang="en-US" sz="1700" b="1" dirty="0"/>
                        <a:t>Teacher’s Choice Allocation</a:t>
                      </a:r>
                    </a:p>
                    <a:p>
                      <a:pPr marL="285750" indent="-285750">
                        <a:buFont typeface="Courier New" panose="02070309020205020404" pitchFamily="49" charset="0"/>
                        <a:buChar char="o"/>
                      </a:pPr>
                      <a:r>
                        <a:rPr lang="en-US" sz="1600" b="1" baseline="0" dirty="0">
                          <a:solidFill>
                            <a:srgbClr val="0070C0"/>
                          </a:solidFill>
                        </a:rPr>
                        <a:t>$30/classroom teacher, based on the first payroll in October.</a:t>
                      </a:r>
                    </a:p>
                    <a:p>
                      <a:pPr marL="285750" indent="-285750">
                        <a:buFont typeface="Courier New" panose="02070309020205020404" pitchFamily="49" charset="0"/>
                        <a:buChar char="o"/>
                      </a:pPr>
                      <a:r>
                        <a:rPr lang="en-US" sz="1600" b="1" baseline="0" dirty="0">
                          <a:solidFill>
                            <a:srgbClr val="C00000"/>
                          </a:solidFill>
                        </a:rPr>
                        <a:t>In FY22, increased to $50/teacher with ESSER funds.</a:t>
                      </a: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600" b="1" dirty="0">
                          <a:solidFill>
                            <a:srgbClr val="0070C0"/>
                          </a:solidFill>
                        </a:rPr>
                        <a:t>School Specialty E-Card (distributed via email)</a:t>
                      </a:r>
                      <a:endParaRPr lang="en-US" sz="1600" b="1" baseline="0" dirty="0">
                        <a:solidFill>
                          <a:srgbClr val="0070C0"/>
                        </a:solidFill>
                      </a:endParaRPr>
                    </a:p>
                  </a:txBody>
                  <a:tcPr/>
                </a:tc>
                <a:extLst>
                  <a:ext uri="{0D108BD9-81ED-4DB2-BD59-A6C34878D82A}">
                    <a16:rowId xmlns:a16="http://schemas.microsoft.com/office/drawing/2014/main" val="2020955071"/>
                  </a:ext>
                </a:extLst>
              </a:tr>
              <a:tr h="1280415">
                <a:tc>
                  <a:txBody>
                    <a:bodyPr/>
                    <a:lstStyle/>
                    <a:p>
                      <a:r>
                        <a:rPr lang="en-US" b="1" dirty="0">
                          <a:solidFill>
                            <a:srgbClr val="0070C0"/>
                          </a:solidFill>
                        </a:rPr>
                        <a:t>4</a:t>
                      </a:r>
                    </a:p>
                  </a:txBody>
                  <a:tcPr/>
                </a:tc>
                <a:tc>
                  <a:txBody>
                    <a:bodyPr/>
                    <a:lstStyle/>
                    <a:p>
                      <a:r>
                        <a:rPr lang="en-US" sz="1700" b="1" dirty="0"/>
                        <a:t>Parent Involvement [Grant-funded]</a:t>
                      </a:r>
                    </a:p>
                    <a:p>
                      <a:pPr marL="285750" lvl="0" indent="-285750">
                        <a:buFont typeface="Courier New" panose="02070309020205020404" pitchFamily="49" charset="0"/>
                        <a:buChar char="o"/>
                      </a:pPr>
                      <a:r>
                        <a:rPr lang="en-US" sz="1600" b="1" dirty="0">
                          <a:solidFill>
                            <a:srgbClr val="0070C0"/>
                          </a:solidFill>
                        </a:rPr>
                        <a:t>$9.45/student </a:t>
                      </a:r>
                      <a:r>
                        <a:rPr lang="en-US" sz="1200" b="1" dirty="0">
                          <a:solidFill>
                            <a:srgbClr val="0070C0"/>
                          </a:solidFill>
                        </a:rPr>
                        <a:t>in FY22 [Formula: 1% of Title I appropriation/projected register]</a:t>
                      </a:r>
                      <a:endParaRPr lang="en-US" sz="1600" b="1" dirty="0">
                        <a:solidFill>
                          <a:srgbClr val="0070C0"/>
                        </a:solidFill>
                      </a:endParaRPr>
                    </a:p>
                    <a:p>
                      <a:pPr marL="285750" lvl="0" indent="-285750">
                        <a:buFont typeface="Courier New" panose="02070309020205020404" pitchFamily="49" charset="0"/>
                        <a:buChar char="o"/>
                      </a:pPr>
                      <a:r>
                        <a:rPr lang="en-US" sz="1600" b="1" dirty="0">
                          <a:solidFill>
                            <a:srgbClr val="0070C0"/>
                          </a:solidFill>
                        </a:rPr>
                        <a:t>Elementary Schools = Title I; High Schools = State Priority Grant</a:t>
                      </a:r>
                    </a:p>
                    <a:p>
                      <a:pPr marL="285750" lvl="0" indent="-285750">
                        <a:buFont typeface="Courier New" panose="02070309020205020404" pitchFamily="49" charset="0"/>
                        <a:buChar char="o"/>
                      </a:pPr>
                      <a:r>
                        <a:rPr lang="en-US" sz="1600" b="1" dirty="0">
                          <a:solidFill>
                            <a:srgbClr val="0070C0"/>
                          </a:solidFill>
                        </a:rPr>
                        <a:t>Requires submission of a Budget Plan approved by: Principal </a:t>
                      </a:r>
                      <a:r>
                        <a:rPr lang="en-US" sz="1600" b="1" baseline="0" dirty="0">
                          <a:solidFill>
                            <a:srgbClr val="0070C0"/>
                          </a:solidFill>
                        </a:rPr>
                        <a:t> &amp; </a:t>
                      </a:r>
                      <a:r>
                        <a:rPr lang="en-US" sz="1600" b="1" dirty="0">
                          <a:solidFill>
                            <a:srgbClr val="0070C0"/>
                          </a:solidFill>
                        </a:rPr>
                        <a:t>PAC/PTSO President</a:t>
                      </a:r>
                      <a:endParaRPr lang="en-US" sz="1700" b="1" dirty="0">
                        <a:solidFill>
                          <a:srgbClr val="0070C0"/>
                        </a:solidFill>
                      </a:endParaRPr>
                    </a:p>
                  </a:txBody>
                  <a:tcPr/>
                </a:tc>
                <a:extLst>
                  <a:ext uri="{0D108BD9-81ED-4DB2-BD59-A6C34878D82A}">
                    <a16:rowId xmlns:a16="http://schemas.microsoft.com/office/drawing/2014/main" val="3348538300"/>
                  </a:ext>
                </a:extLst>
              </a:tr>
            </a:tbl>
          </a:graphicData>
        </a:graphic>
      </p:graphicFrame>
    </p:spTree>
    <p:extLst>
      <p:ext uri="{BB962C8B-B14F-4D97-AF65-F5344CB8AC3E}">
        <p14:creationId xmlns:p14="http://schemas.microsoft.com/office/powerpoint/2010/main" val="1699570749"/>
      </p:ext>
    </p:extLst>
  </p:cSld>
  <p:clrMapOvr>
    <a:masterClrMapping/>
  </p:clrMapOvr>
  <p:transition spd="slow">
    <p:wipe dir="u"/>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Austin</Template>
  <TotalTime>23546</TotalTime>
  <Words>5401</Words>
  <Application>Microsoft Office PowerPoint</Application>
  <PresentationFormat>On-screen Show (4:3)</PresentationFormat>
  <Paragraphs>1489</Paragraphs>
  <Slides>44</Slides>
  <Notes>5</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44</vt:i4>
      </vt:variant>
    </vt:vector>
  </HeadingPairs>
  <TitlesOfParts>
    <vt:vector size="54" baseType="lpstr">
      <vt:lpstr>Arial</vt:lpstr>
      <vt:lpstr>Calibri</vt:lpstr>
      <vt:lpstr>Century Gothic</vt:lpstr>
      <vt:lpstr>Courier New</vt:lpstr>
      <vt:lpstr>Helvetica Neue</vt:lpstr>
      <vt:lpstr>Segoe Print</vt:lpstr>
      <vt:lpstr>Wingdings</vt:lpstr>
      <vt:lpstr>Wingdings 2</vt:lpstr>
      <vt:lpstr>Austin</vt:lpstr>
      <vt:lpstr>Worksheet</vt:lpstr>
      <vt:lpstr>Budget Request</vt:lpstr>
      <vt:lpstr>Table of Contents</vt:lpstr>
      <vt:lpstr>FISCAL FRAMEWORK: Goals and Challenges</vt:lpstr>
      <vt:lpstr>FISCAL GOALS</vt:lpstr>
      <vt:lpstr>PowerPoint Presentation</vt:lpstr>
      <vt:lpstr>PowerPoint Presentation</vt:lpstr>
      <vt:lpstr>PowerPoint Presentation</vt:lpstr>
      <vt:lpstr>PowerPoint Presentation</vt:lpstr>
      <vt:lpstr>School Allocation Model</vt:lpstr>
      <vt:lpstr>PowerPoint Presentation</vt:lpstr>
      <vt:lpstr>PowerPoint Presentation</vt:lpstr>
      <vt:lpstr>PowerPoint Presentation</vt:lpstr>
      <vt:lpstr>Core Curriculum Renewal Cycle</vt:lpstr>
      <vt:lpstr>BUDGET OVERVIEW: 2021-22 (Current School Year)</vt:lpstr>
      <vt:lpstr>PowerPoint Presentation</vt:lpstr>
      <vt:lpstr>PowerPoint Presentation</vt:lpstr>
      <vt:lpstr>PowerPoint Presentation</vt:lpstr>
      <vt:lpstr>PowerPoint Presentation</vt:lpstr>
      <vt:lpstr>PowerPoint Presentation</vt:lpstr>
      <vt:lpstr>PowerPoint Presentation</vt:lpstr>
      <vt:lpstr>2022-23  Operating Budget Request</vt:lpstr>
      <vt:lpstr>Operating Budget Request     2022-23</vt:lpstr>
      <vt:lpstr>Essential Need: Non-Discretionary Costs…     </vt:lpstr>
      <vt:lpstr>PowerPoint Presentation</vt:lpstr>
      <vt:lpstr>2022-23 Operating Budget  Request: CITY Appropriation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Budget Request 2022-23</vt:lpstr>
      <vt:lpstr>PowerPoint Presentation</vt:lpstr>
      <vt:lpstr>PowerPoint Presentation</vt:lpstr>
      <vt:lpstr>PowerPoint Presentation</vt:lpstr>
      <vt:lpstr>ALLIANCE ECS </vt:lpstr>
      <vt:lpstr>STATE PRIORITY GRANT[with ESH &amp; Summer] </vt:lpstr>
      <vt:lpstr>TITLE I</vt:lpstr>
      <vt:lpstr>TITLE IIA </vt:lpstr>
      <vt:lpstr>TITLE III </vt:lpstr>
      <vt:lpstr>TITLE IV (initiated in FY18)</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Marlene</dc:creator>
  <cp:lastModifiedBy>Marlene Siegel</cp:lastModifiedBy>
  <cp:revision>1352</cp:revision>
  <cp:lastPrinted>2019-11-25T14:08:46Z</cp:lastPrinted>
  <dcterms:created xsi:type="dcterms:W3CDTF">2014-05-03T23:40:34Z</dcterms:created>
  <dcterms:modified xsi:type="dcterms:W3CDTF">2022-02-23T03:52:15Z</dcterms:modified>
</cp:coreProperties>
</file>